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</p:sldIdLst>
  <p:sldSz cx="9144000" cy="6858000" type="screen4x3"/>
  <p:notesSz cx="6858000" cy="9144000"/>
  <p:defaultTextStyle>
    <a:defPPr>
      <a:defRPr lang="tr-T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05" autoAdjust="0"/>
  </p:normalViewPr>
  <p:slideViewPr>
    <p:cSldViewPr>
      <p:cViewPr varScale="1">
        <p:scale>
          <a:sx n="72" d="100"/>
          <a:sy n="72" d="100"/>
        </p:scale>
        <p:origin x="-131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Başlık Slayd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tr-TR" smtClean="0"/>
              <a:t>Asıl alt başlık stilini düzenlemek için tıklatın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C31078-4375-49CC-A86E-02453700E84E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759076-AA1F-46C2-AA87-19D29CDD7520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Başlık, Dikey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5D7F5D-A43E-4A4A-A168-F440DB14B2AF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B8CF19-47DF-4397-BB20-23CE7E6789A4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Dikey Başlık ve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Dikey Başlık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1C105E-84FC-42ED-8086-95A70B096B4D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999132-8F13-4327-9695-1AFEF375996D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aşlık ve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BDCB87-2085-44E7-A052-5C1382808B69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5660C9-AC65-48D4-BFD4-F9FDC35976DE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Bölüm Üstbilgis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1A8E9C-7D35-4E4E-8E71-D96C3DAE40E7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7C2981-10D7-4F22-9CBA-4D13D8738D19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İki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5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25F492-FA15-4253-8E09-2527A1A7D106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6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7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048B1B-D436-4ACE-BA22-AE6FCDBFDE20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arşılaştır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5" name="4 Metin Yer Tutucusu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6" name="5 İçerik Yer Tutucusu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7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254990-A008-450E-A05B-C706F5836744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8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9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F1155B-22E7-4DEC-8A9B-4073A0E6C255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Yalnızca Başlı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EFFC14-EBC4-4EDB-9D4E-82136843F523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4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5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72DA6E-AECE-437F-8DCD-88ADEBCFB328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o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8BB1A2-36FB-4DCE-9325-43D9953B36E4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3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4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FCDE32-C649-4ECB-B641-A7A97BF50B7A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Başlıklı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006F40-31FD-4E73-9CD9-391D1CF358C4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6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7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6DF90E-AD76-4145-94A4-D3DB09671706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aşlıklı Resi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Resim Yer Tutucusu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tr-TR" noProof="0" dirty="0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C76273-3B8B-4CBA-B6D9-263A1C9D8565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6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7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F16550-67C9-4326-A30B-0904B98340DC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tint val="66000"/>
                <a:satMod val="16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1 Başlık Yer Tutucusu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tr-TR" smtClean="0"/>
              <a:t>Asıl başlık stili için tıklatın</a:t>
            </a:r>
          </a:p>
        </p:txBody>
      </p:sp>
      <p:sp>
        <p:nvSpPr>
          <p:cNvPr id="1027" name="2 Metin Yer Tutucusu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3BC4F6F-60D6-46FC-92A4-67D3A28075B2}" type="datetimeFigureOut">
              <a:rPr lang="tr-TR"/>
              <a:pPr>
                <a:defRPr/>
              </a:pPr>
              <a:t>30.10.2011</a:t>
            </a:fld>
            <a:endParaRPr lang="tr-TR" dirty="0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dirty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7CFDF6C6-7295-460B-B801-4EAD62BFCA30}" type="slidenum">
              <a:rPr lang="tr-TR"/>
              <a:pPr>
                <a:defRPr/>
              </a:pPr>
              <a:t>‹#›</a:t>
            </a:fld>
            <a:endParaRPr lang="tr-TR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debiyatogretmeni.net/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debiyatogretmeni.net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1 Başlık"/>
          <p:cNvSpPr>
            <a:spLocks noGrp="1"/>
          </p:cNvSpPr>
          <p:nvPr>
            <p:ph type="ctrTitle"/>
          </p:nvPr>
        </p:nvSpPr>
        <p:spPr>
          <a:xfrm>
            <a:off x="684213" y="1412875"/>
            <a:ext cx="7772400" cy="4429125"/>
          </a:xfrm>
        </p:spPr>
        <p:txBody>
          <a:bodyPr/>
          <a:lstStyle/>
          <a:p>
            <a:r>
              <a:rPr lang="tr-TR" sz="7200" smtClean="0">
                <a:latin typeface="Verdana" pitchFamily="34" charset="0"/>
              </a:rPr>
              <a:t>ANLATIM YANLIŞLIKLARI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3059113" y="4868863"/>
            <a:ext cx="30670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>
                <a:hlinkClick r:id="rId2"/>
              </a:rPr>
              <a:t>www.edebiyatogretmeni.net</a:t>
            </a:r>
            <a:r>
              <a:rPr lang="tr-TR"/>
              <a:t> 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FBEAC7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DOĞRULUK İLKESİNE ANLAMCA  AYKIRILIK</a:t>
            </a:r>
            <a:endParaRPr lang="tr-TR" dirty="0"/>
          </a:p>
        </p:txBody>
      </p:sp>
      <p:sp>
        <p:nvSpPr>
          <p:cNvPr id="22531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tr-TR" b="1" smtClean="0"/>
              <a:t>a) </a:t>
            </a:r>
            <a:r>
              <a:rPr lang="tr-TR" sz="2800" b="1" smtClean="0"/>
              <a:t>Yanlış anlamda sözcük kullanmak:</a:t>
            </a:r>
          </a:p>
          <a:p>
            <a:pPr>
              <a:buFont typeface="Arial" charset="0"/>
              <a:buNone/>
            </a:pPr>
            <a:r>
              <a:rPr lang="tr-TR" sz="1800" b="1" smtClean="0"/>
              <a:t>Adam kendini bize</a:t>
            </a:r>
            <a:r>
              <a:rPr lang="tr-TR" sz="1800" b="1" u="sng" smtClean="0"/>
              <a:t> tanıştırdı</a:t>
            </a:r>
            <a:r>
              <a:rPr lang="tr-TR" sz="1800" b="1" smtClean="0"/>
              <a:t>. (tanıttı.)</a:t>
            </a:r>
          </a:p>
          <a:p>
            <a:pPr>
              <a:buFont typeface="Arial" charset="0"/>
              <a:buNone/>
            </a:pPr>
            <a:r>
              <a:rPr lang="tr-TR" sz="1800" b="1" smtClean="0"/>
              <a:t>Yıldan yıla biriken borçlar ülkenin dışa bağımlılığını da </a:t>
            </a:r>
            <a:r>
              <a:rPr lang="tr-TR" sz="1800" b="1" u="sng" smtClean="0"/>
              <a:t>sağladı</a:t>
            </a:r>
            <a:r>
              <a:rPr lang="tr-TR" sz="1800" b="1" smtClean="0"/>
              <a:t>. </a:t>
            </a:r>
            <a:r>
              <a:rPr lang="tr-TR" sz="1800" b="1" u="sng" smtClean="0"/>
              <a:t>(neden oldu)</a:t>
            </a:r>
          </a:p>
          <a:p>
            <a:pPr>
              <a:buFont typeface="Arial" charset="0"/>
              <a:buNone/>
            </a:pPr>
            <a:r>
              <a:rPr lang="tr-TR" sz="1800" b="1" smtClean="0"/>
              <a:t>Saçları çok </a:t>
            </a:r>
            <a:r>
              <a:rPr lang="tr-TR" sz="1800" b="1" u="sng" smtClean="0"/>
              <a:t>büyümüş</a:t>
            </a:r>
            <a:r>
              <a:rPr lang="tr-TR" sz="1800" b="1" smtClean="0"/>
              <a:t>. (uzamış)</a:t>
            </a:r>
          </a:p>
          <a:p>
            <a:pPr>
              <a:buFont typeface="Arial" charset="0"/>
              <a:buNone/>
            </a:pPr>
            <a:r>
              <a:rPr lang="tr-TR" sz="1800" b="1" smtClean="0"/>
              <a:t>Bu roman geçen yıl </a:t>
            </a:r>
            <a:r>
              <a:rPr lang="tr-TR" sz="1800" b="1" u="sng" smtClean="0"/>
              <a:t>yayınlandı. </a:t>
            </a:r>
            <a:r>
              <a:rPr lang="tr-TR" sz="1800" b="1" smtClean="0"/>
              <a:t>(yayımlandı)</a:t>
            </a:r>
          </a:p>
          <a:p>
            <a:pPr>
              <a:buFont typeface="Arial" charset="0"/>
              <a:buNone/>
            </a:pPr>
            <a:r>
              <a:rPr lang="tr-TR" sz="1800" b="1" smtClean="0"/>
              <a:t>Yıllarca yurtdışında </a:t>
            </a:r>
            <a:r>
              <a:rPr lang="tr-TR" sz="1800" b="1" u="sng" smtClean="0"/>
              <a:t>öğretim</a:t>
            </a:r>
            <a:r>
              <a:rPr lang="tr-TR" sz="1800" b="1" smtClean="0"/>
              <a:t> gördü. (öğrenim)</a:t>
            </a:r>
          </a:p>
          <a:p>
            <a:pPr>
              <a:buFont typeface="Arial" charset="0"/>
              <a:buNone/>
            </a:pPr>
            <a:r>
              <a:rPr lang="tr-TR" sz="1800" b="1" smtClean="0"/>
              <a:t>İki olay arasında hiçbir </a:t>
            </a:r>
            <a:r>
              <a:rPr lang="tr-TR" sz="1800" b="1" u="sng" smtClean="0"/>
              <a:t>ayrıcalık</a:t>
            </a:r>
            <a:r>
              <a:rPr lang="tr-TR" sz="1800" b="1" smtClean="0"/>
              <a:t> yoktu.( ayrım)</a:t>
            </a:r>
          </a:p>
          <a:p>
            <a:pPr>
              <a:buFont typeface="Arial" charset="0"/>
              <a:buNone/>
            </a:pPr>
            <a:r>
              <a:rPr lang="tr-TR" sz="1800" b="1" smtClean="0"/>
              <a:t>Çok çalışmasına</a:t>
            </a:r>
            <a:r>
              <a:rPr lang="tr-TR" sz="1800" b="1" u="sng" smtClean="0"/>
              <a:t> karşılık </a:t>
            </a:r>
            <a:r>
              <a:rPr lang="tr-TR" sz="1800" b="1" smtClean="0"/>
              <a:t>başarılı olamadı. ( karşın)</a:t>
            </a:r>
          </a:p>
          <a:p>
            <a:pPr>
              <a:buFont typeface="Arial" charset="0"/>
              <a:buNone/>
            </a:pPr>
            <a:r>
              <a:rPr lang="tr-TR" sz="1800" b="1" smtClean="0"/>
              <a:t>Bir haftalık çalışmasına </a:t>
            </a:r>
            <a:r>
              <a:rPr lang="tr-TR" sz="1800" b="1" u="sng" smtClean="0"/>
              <a:t>karşın</a:t>
            </a:r>
            <a:r>
              <a:rPr lang="tr-TR" sz="1800" b="1" smtClean="0"/>
              <a:t> iyi para aldı( karşılık)</a:t>
            </a:r>
          </a:p>
          <a:p>
            <a:pPr>
              <a:buFont typeface="Arial" charset="0"/>
              <a:buNone/>
            </a:pPr>
            <a:r>
              <a:rPr lang="tr-TR" sz="1800" b="1" smtClean="0"/>
              <a:t>Bahçesine çeşit çeşit</a:t>
            </a:r>
            <a:r>
              <a:rPr lang="tr-TR" sz="1800" b="1" u="sng" smtClean="0"/>
              <a:t> fidanlar </a:t>
            </a:r>
            <a:r>
              <a:rPr lang="tr-TR" sz="1800" b="1" smtClean="0"/>
              <a:t>ekti. ( dikti)</a:t>
            </a:r>
          </a:p>
          <a:p>
            <a:pPr>
              <a:buFont typeface="Arial" charset="0"/>
              <a:buNone/>
            </a:pPr>
            <a:endParaRPr lang="tr-TR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FBEAC7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DOĞRULUK İLKESİNE ANLAMCA  AYKIRILIK</a:t>
            </a:r>
            <a:endParaRPr lang="tr-TR" dirty="0"/>
          </a:p>
        </p:txBody>
      </p:sp>
      <p:sp>
        <p:nvSpPr>
          <p:cNvPr id="23555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tr-TR" sz="2800" smtClean="0"/>
              <a:t>b</a:t>
            </a:r>
            <a:r>
              <a:rPr lang="tr-TR" sz="2800" b="1" smtClean="0"/>
              <a:t>) Deyimin yanlış anlamda kullanılması veya yapısının bozulması</a:t>
            </a:r>
          </a:p>
          <a:p>
            <a:pPr>
              <a:buFont typeface="Arial" charset="0"/>
              <a:buNone/>
            </a:pPr>
            <a:r>
              <a:rPr lang="tr-TR" sz="1800" smtClean="0"/>
              <a:t>El öpmekler ağız aşınmaz. ( dudak aşınmaz)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r>
              <a:rPr lang="tr-TR" sz="1800" smtClean="0"/>
              <a:t>İki gündür gözümde tütüyor. (burnumda tütüyor)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r>
              <a:rPr lang="tr-TR" sz="1800" smtClean="0"/>
              <a:t>Başarılarıyla tüm öğretmenlerinin gözüne battı. (gözüne girdi)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r>
              <a:rPr lang="tr-TR" sz="1800" smtClean="0"/>
              <a:t>Çok beceriklidir, tuttuğunu koparır, </a:t>
            </a:r>
            <a:r>
              <a:rPr lang="tr-TR" sz="1800" u="sng" smtClean="0"/>
              <a:t>denize girse kurutur</a:t>
            </a:r>
            <a:r>
              <a:rPr lang="tr-TR" sz="1800" smtClean="0"/>
              <a:t>.  (cümlenin anlamına uygun değil)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endParaRPr lang="tr-TR" sz="18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FBEAC7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DOĞRULUK İLKESİNE ANLAMCA  AYKIRILIK</a:t>
            </a:r>
            <a:endParaRPr lang="tr-TR" dirty="0"/>
          </a:p>
        </p:txBody>
      </p:sp>
      <p:sp>
        <p:nvSpPr>
          <p:cNvPr id="24579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tr-TR" b="1" smtClean="0"/>
              <a:t>c) Anlamca çelişen sözlere yer vermek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r>
              <a:rPr lang="tr-TR" sz="1800" smtClean="0"/>
              <a:t>Bu bina </a:t>
            </a:r>
            <a:r>
              <a:rPr lang="tr-TR" sz="1800" u="sng" smtClean="0"/>
              <a:t>aşağı yukarı</a:t>
            </a:r>
            <a:r>
              <a:rPr lang="tr-TR" sz="1800" smtClean="0"/>
              <a:t>    </a:t>
            </a:r>
            <a:r>
              <a:rPr lang="tr-TR" sz="1800" u="sng" smtClean="0"/>
              <a:t>tam</a:t>
            </a:r>
            <a:r>
              <a:rPr lang="tr-TR" sz="1800" smtClean="0"/>
              <a:t> 30 yıl önce yapılmış</a:t>
            </a:r>
          </a:p>
          <a:p>
            <a:pPr>
              <a:buFont typeface="Arial" charset="0"/>
              <a:buNone/>
            </a:pPr>
            <a:r>
              <a:rPr lang="tr-TR" sz="1800" smtClean="0"/>
              <a:t>                  olasılık         kesinli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r>
              <a:rPr lang="tr-TR" sz="1800" smtClean="0"/>
              <a:t>Bu çocukların </a:t>
            </a:r>
            <a:r>
              <a:rPr lang="tr-TR" sz="1800" b="1" u="sng" smtClean="0"/>
              <a:t>şüphesiz</a:t>
            </a:r>
            <a:r>
              <a:rPr lang="tr-TR" sz="1800" smtClean="0"/>
              <a:t> ülkemizi uluslararası  yarışmalarda en iyi şekilde temsil</a:t>
            </a:r>
          </a:p>
          <a:p>
            <a:pPr>
              <a:buFont typeface="Arial" charset="0"/>
              <a:buNone/>
            </a:pPr>
            <a:r>
              <a:rPr lang="tr-TR" sz="1800" smtClean="0"/>
              <a:t>edeceğini </a:t>
            </a:r>
            <a:r>
              <a:rPr lang="tr-TR" sz="1800" b="1" u="sng" smtClean="0"/>
              <a:t>sanıyorum.</a:t>
            </a:r>
          </a:p>
          <a:p>
            <a:pPr>
              <a:buFont typeface="Arial" charset="0"/>
              <a:buNone/>
            </a:pPr>
            <a:endParaRPr lang="tr-TR" sz="1800" b="1" u="sng" smtClean="0"/>
          </a:p>
          <a:p>
            <a:pPr>
              <a:buFont typeface="Arial" charset="0"/>
              <a:buNone/>
            </a:pPr>
            <a:r>
              <a:rPr lang="tr-TR" sz="1800" u="sng" smtClean="0"/>
              <a:t>Eminim</a:t>
            </a:r>
            <a:r>
              <a:rPr lang="tr-TR" sz="1800" smtClean="0"/>
              <a:t> gönderdiğim paketi </a:t>
            </a:r>
            <a:r>
              <a:rPr lang="tr-TR" sz="1800" u="sng" smtClean="0"/>
              <a:t>almış olmalısınız.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FBEAC7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DOĞRULUK İLKESİNE ANLAMCA  AYKIRILIK</a:t>
            </a:r>
            <a:endParaRPr lang="tr-TR" dirty="0"/>
          </a:p>
        </p:txBody>
      </p:sp>
      <p:sp>
        <p:nvSpPr>
          <p:cNvPr id="25603" name="2 İçerik Yer Tutucusu"/>
          <p:cNvSpPr>
            <a:spLocks noGrp="1"/>
          </p:cNvSpPr>
          <p:nvPr>
            <p:ph idx="1"/>
          </p:nvPr>
        </p:nvSpPr>
        <p:spPr>
          <a:xfrm>
            <a:off x="428625" y="1714500"/>
            <a:ext cx="8229600" cy="4525963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tr-TR" smtClean="0"/>
              <a:t>d) Mantık yanlışlığı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r>
              <a:rPr lang="tr-TR" sz="1800" b="1" smtClean="0"/>
              <a:t>Eleştirmen</a:t>
            </a:r>
            <a:r>
              <a:rPr lang="tr-TR" sz="1800" smtClean="0"/>
              <a:t> olarak on sayfasını okuyamadığım bir romanı,</a:t>
            </a:r>
            <a:r>
              <a:rPr lang="tr-TR" sz="1800" b="1" smtClean="0"/>
              <a:t> okur </a:t>
            </a:r>
            <a:r>
              <a:rPr lang="tr-TR" sz="1800" smtClean="0"/>
              <a:t>olarak sonuna dek</a:t>
            </a:r>
          </a:p>
          <a:p>
            <a:pPr>
              <a:buFont typeface="Arial" charset="0"/>
              <a:buNone/>
            </a:pPr>
            <a:r>
              <a:rPr lang="tr-TR" sz="1800" smtClean="0"/>
              <a:t>okumak zorunda kalıyorum. ( eleştirmen ve okur kelimeleri yer değiştirecek.)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r>
              <a:rPr lang="tr-TR" sz="1800" smtClean="0"/>
              <a:t>Uzmanlar, sigaranın </a:t>
            </a:r>
            <a:r>
              <a:rPr lang="tr-TR" sz="1800" b="1" smtClean="0"/>
              <a:t>ölüme</a:t>
            </a:r>
            <a:r>
              <a:rPr lang="tr-TR" sz="1800" smtClean="0"/>
              <a:t> hatta </a:t>
            </a:r>
            <a:r>
              <a:rPr lang="tr-TR" sz="1800" b="1" smtClean="0"/>
              <a:t>kansere</a:t>
            </a:r>
            <a:r>
              <a:rPr lang="tr-TR" sz="1800" smtClean="0"/>
              <a:t> yol açan zararlı maddeler içerdiğini söylüyor.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r>
              <a:rPr lang="tr-TR" sz="1800" smtClean="0"/>
              <a:t>Annesini değil bir </a:t>
            </a:r>
            <a:r>
              <a:rPr lang="tr-TR" sz="1800" b="1" smtClean="0"/>
              <a:t>gün</a:t>
            </a:r>
            <a:r>
              <a:rPr lang="tr-TR" sz="1800" smtClean="0"/>
              <a:t>, bir</a:t>
            </a:r>
            <a:r>
              <a:rPr lang="tr-TR" sz="1800" b="1" smtClean="0"/>
              <a:t> ay </a:t>
            </a:r>
            <a:r>
              <a:rPr lang="tr-TR" sz="1800" smtClean="0"/>
              <a:t>bile görmese hemen özlerdi.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r>
              <a:rPr lang="tr-TR" sz="1800" smtClean="0"/>
              <a:t>Gazeteye </a:t>
            </a:r>
            <a:r>
              <a:rPr lang="tr-TR" sz="1800" b="1" smtClean="0"/>
              <a:t>göz  atmak </a:t>
            </a:r>
            <a:r>
              <a:rPr lang="tr-TR" sz="1800" smtClean="0"/>
              <a:t>şöyle dursun, gazeteyi </a:t>
            </a:r>
            <a:r>
              <a:rPr lang="tr-TR" sz="1800" b="1" smtClean="0"/>
              <a:t>okumazdı</a:t>
            </a:r>
            <a:r>
              <a:rPr lang="tr-TR" sz="1800" smtClean="0"/>
              <a:t> bile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endParaRPr lang="tr-TR" sz="18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b="1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dirty="0" smtClean="0"/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 smtClean="0"/>
              <a:t>Özne- Yüklem Yanlışlıkları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 smtClean="0"/>
              <a:t>Öğe Eksikliğinden Kaynaklanan Yanlışlıklar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 smtClean="0"/>
              <a:t>Tamlama Yanlışlıkları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 smtClean="0"/>
              <a:t>Çatı uyuşmazlığı </a:t>
            </a:r>
            <a:endParaRPr lang="tr-TR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457200" y="1214438"/>
            <a:ext cx="8229600" cy="5357812"/>
          </a:xfrm>
        </p:spPr>
        <p:txBody>
          <a:bodyPr rtlCol="0">
            <a:normAutofit/>
          </a:bodyPr>
          <a:lstStyle/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sz="2800" b="1" dirty="0" smtClean="0"/>
              <a:t>Özne- Yüklem Yanlışlıkları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b="1" dirty="0" smtClean="0">
                <a:solidFill>
                  <a:srgbClr val="FF0000"/>
                </a:solidFill>
              </a:rPr>
              <a:t>TEKİLLİK- ÇOĞULLUK BAKIMINDAN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b="1" dirty="0" smtClean="0"/>
              <a:t>1. Özne tekilse yüklem de tekil olur.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u="sng" dirty="0" smtClean="0"/>
              <a:t>İhtiyar</a:t>
            </a:r>
            <a:r>
              <a:rPr lang="tr-TR" sz="1800" dirty="0" smtClean="0"/>
              <a:t> sahildeki martıları seyrediyordu.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b="1" u="sng" dirty="0" smtClean="0"/>
              <a:t>2. Özne insan ve çoğulsa yüklem tekil de olur, çoğul da olur.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u="sng" dirty="0" smtClean="0"/>
              <a:t>Çocuklar</a:t>
            </a:r>
            <a:r>
              <a:rPr lang="tr-TR" sz="1800" dirty="0" smtClean="0"/>
              <a:t> bahçede top oynuyor.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dirty="0" smtClean="0"/>
              <a:t>Çocuklar bahçede top oynuyorlar.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b="1" dirty="0" smtClean="0"/>
              <a:t>3. Özne insan dışında bir varlık ya da kavramsa, çoğul da olsa yüklem tekil olur</a:t>
            </a:r>
            <a:r>
              <a:rPr lang="tr-TR" sz="1800" dirty="0" smtClean="0"/>
              <a:t>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u="sng" dirty="0" smtClean="0"/>
              <a:t>Fikirler</a:t>
            </a:r>
            <a:r>
              <a:rPr lang="tr-TR" sz="1800" dirty="0" smtClean="0"/>
              <a:t> baskıyla yerleşmezler. (yanlış)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dirty="0" smtClean="0"/>
              <a:t>Fikirler baskıyla yerleşmez. (doğru)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u="sng" dirty="0" smtClean="0"/>
              <a:t>Arılar</a:t>
            </a:r>
            <a:r>
              <a:rPr lang="tr-TR" sz="1800" dirty="0" smtClean="0"/>
              <a:t> kovanı balla doldurdular.( yanlış)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dirty="0" smtClean="0"/>
              <a:t>Arılar kovanı balla doldurdu. (doğru)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b="1" dirty="0" smtClean="0"/>
              <a:t>Not: Kişileştirme sanatının olduğu yerlerde özne insan dışı ve çoğul olduğunda yüklem eğer istenirse çoğul olabilir.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1800" dirty="0" smtClean="0"/>
              <a:t>Ağaçlar önümüzde saygıyla eğiliyorlardı.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sz="1800" b="1" dirty="0" smtClean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dirty="0"/>
          </a:p>
        </p:txBody>
      </p:sp>
      <p:sp>
        <p:nvSpPr>
          <p:cNvPr id="28675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None/>
            </a:pPr>
            <a:endParaRPr lang="tr-TR" sz="1800" b="1" smtClean="0"/>
          </a:p>
          <a:p>
            <a:pPr>
              <a:buFontTx/>
              <a:buNone/>
            </a:pPr>
            <a:r>
              <a:rPr lang="tr-TR" sz="1800" b="1" smtClean="0"/>
              <a:t>4. </a:t>
            </a:r>
            <a:r>
              <a:rPr lang="tr-TR" sz="1900" b="1" smtClean="0"/>
              <a:t>Özne anlamca çoğul ya da topluluk isimlerinden oluşuyorsa yüklem daima tekil olur.</a:t>
            </a:r>
          </a:p>
          <a:p>
            <a:pPr>
              <a:buFontTx/>
              <a:buNone/>
            </a:pPr>
            <a:r>
              <a:rPr lang="tr-TR" sz="1900" u="sng" smtClean="0"/>
              <a:t>Herkes</a:t>
            </a:r>
            <a:r>
              <a:rPr lang="tr-TR" sz="1900" smtClean="0"/>
              <a:t> seni konuşuyorlardı.(yanlış)</a:t>
            </a:r>
          </a:p>
          <a:p>
            <a:pPr>
              <a:buFontTx/>
              <a:buNone/>
            </a:pPr>
            <a:r>
              <a:rPr lang="tr-TR" sz="1900" smtClean="0"/>
              <a:t>Herkes seni konuşuyordu.( doğru)</a:t>
            </a:r>
          </a:p>
          <a:p>
            <a:pPr>
              <a:buFontTx/>
              <a:buNone/>
            </a:pPr>
            <a:endParaRPr lang="tr-TR" sz="1900" smtClean="0"/>
          </a:p>
          <a:p>
            <a:pPr>
              <a:buFontTx/>
              <a:buNone/>
            </a:pPr>
            <a:r>
              <a:rPr lang="tr-TR" sz="1900" u="sng" smtClean="0"/>
              <a:t>Birçok öğrenci</a:t>
            </a:r>
            <a:r>
              <a:rPr lang="tr-TR" sz="1900" smtClean="0"/>
              <a:t> yarınki sınava hazırlanmamışlar. (yanlış)</a:t>
            </a:r>
          </a:p>
          <a:p>
            <a:pPr>
              <a:buFontTx/>
              <a:buNone/>
            </a:pPr>
            <a:r>
              <a:rPr lang="tr-TR" sz="1900" smtClean="0"/>
              <a:t>Birçok öğrenci yarınki sınava hazırlanmamış. (doğru)</a:t>
            </a:r>
          </a:p>
          <a:p>
            <a:pPr>
              <a:buFontTx/>
              <a:buNone/>
            </a:pPr>
            <a:endParaRPr lang="tr-TR" sz="1900" smtClean="0"/>
          </a:p>
          <a:p>
            <a:pPr>
              <a:buFont typeface="Arial" charset="0"/>
              <a:buNone/>
            </a:pPr>
            <a:endParaRPr lang="tr-TR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686300"/>
          </a:xfrm>
        </p:spPr>
        <p:txBody>
          <a:bodyPr rtlCol="0">
            <a:normAutofit fontScale="55000" lnSpcReduction="20000"/>
          </a:bodyPr>
          <a:lstStyle/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b="1" dirty="0" smtClean="0">
                <a:solidFill>
                  <a:srgbClr val="FF0000"/>
                </a:solidFill>
              </a:rPr>
              <a:t>KİŞİ BAKIMINDAN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b="1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b="1" dirty="0" smtClean="0"/>
              <a:t>1. Öznede 1.kişi ( ben/biz) ve bir başka kişi varsa yüklem 1. çoğul kişi olur.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Ali, Ahmet ve ben dün size uğramıştık.(doğru)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Ali, Ahmet ve ben dün size uğramıştım.(yanlış)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b="1" dirty="0" smtClean="0"/>
              <a:t>2. Öznede 2. kişi (sen/ siz) ve bir başka kişi varsa yüklem 2. çoğul kişi olur.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b="1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Sen ve kardeşin derse girmemişsin. (yanlış)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Sen ve kardeşin derse girmemişsiniz. (doğru)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b="1" dirty="0" smtClean="0"/>
              <a:t>3. Öznede 3. kişi (o/ onlar) ve bir başka kişi varsa yüklem 3.tekil ya da 3. çoğul kişi olur</a:t>
            </a:r>
            <a:r>
              <a:rPr lang="tr-TR" dirty="0" smtClean="0"/>
              <a:t>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Toplantıya O ve Osman katılmalı.  (doğru)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Toplantıya O ve Osman katılmalılar (doğru)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 rtlCol="0">
            <a:normAutofit fontScale="70000" lnSpcReduction="20000"/>
          </a:bodyPr>
          <a:lstStyle/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4000" b="1" dirty="0" smtClean="0"/>
              <a:t>b) Öğe Eksikliği: </a:t>
            </a:r>
            <a:r>
              <a:rPr lang="tr-TR" sz="2800" dirty="0" smtClean="0"/>
              <a:t>Özellikle sıralı ve bağlı cümlelerde özneyi, nesneyi, tümleci ya da yüklemi ortak kullanmaktan kaynaklanan yanlışlıklardır.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2800" b="1" dirty="0" smtClean="0"/>
              <a:t> ÖZNE EKSİKLİĞİ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2600" dirty="0" smtClean="0"/>
              <a:t>Dernek müdürünün yetkileri alındı ve kovuldu. 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2600" dirty="0" smtClean="0"/>
              <a:t> Dernek müdürünün yetkileri alındı ve </a:t>
            </a:r>
            <a:r>
              <a:rPr lang="tr-TR" sz="2600" u="sng" dirty="0" smtClean="0"/>
              <a:t>dernek müdürü</a:t>
            </a:r>
            <a:r>
              <a:rPr lang="tr-TR" sz="2600" dirty="0" smtClean="0"/>
              <a:t> kovuldu.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sz="2600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2600" dirty="0" smtClean="0"/>
              <a:t>O insanların sayısı azalıyor, bulunmaz oluyor.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2600" dirty="0" smtClean="0"/>
              <a:t>O insanların sayısı azalıyor, </a:t>
            </a:r>
            <a:r>
              <a:rPr lang="tr-TR" sz="2600" u="sng" dirty="0" smtClean="0"/>
              <a:t>o insanlar</a:t>
            </a:r>
            <a:r>
              <a:rPr lang="tr-TR" sz="2600" dirty="0" smtClean="0"/>
              <a:t> bulunmaz oluyor.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sz="2600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2600" dirty="0" smtClean="0"/>
              <a:t>Viraja hızlı giren aracın lastiği patladı ve kaza yaptı.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2600" dirty="0" smtClean="0"/>
              <a:t>Viraja hızlı giren aracın lastiği patladı ve </a:t>
            </a:r>
            <a:r>
              <a:rPr lang="tr-TR" sz="2600" u="sng" dirty="0" smtClean="0"/>
              <a:t>araç</a:t>
            </a:r>
            <a:r>
              <a:rPr lang="tr-TR" sz="2600" dirty="0" smtClean="0"/>
              <a:t> kaza yaptı.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sz="2600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2600" dirty="0" smtClean="0"/>
              <a:t>Filmin güzelliği herkesi etkiledi; çünkü güzel çekilmişti.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2600" dirty="0" smtClean="0"/>
              <a:t>Filmin güzelliği herkesi etkiledi; çünkü </a:t>
            </a:r>
            <a:r>
              <a:rPr lang="tr-TR" sz="2600" u="sng" dirty="0" smtClean="0"/>
              <a:t>film </a:t>
            </a:r>
            <a:r>
              <a:rPr lang="tr-TR" sz="2600" dirty="0" smtClean="0"/>
              <a:t>güzel çekilmişti.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sz="2800" b="1" dirty="0" smtClean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sz="28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72050"/>
          </a:xfrm>
        </p:spPr>
        <p:txBody>
          <a:bodyPr rtlCol="0">
            <a:normAutofit fontScale="47500" lnSpcReduction="20000"/>
          </a:bodyPr>
          <a:lstStyle/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b="1" dirty="0" smtClean="0"/>
              <a:t>NESNE EKSİKLİĞİ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b="1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Size teşekkür etmek ve kutlamak istiyorum.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Size teşekkür etmek ve </a:t>
            </a:r>
            <a:r>
              <a:rPr lang="tr-TR" u="sng" dirty="0" smtClean="0"/>
              <a:t>sizi </a:t>
            </a:r>
            <a:r>
              <a:rPr lang="tr-TR" dirty="0" smtClean="0"/>
              <a:t>kutlamak istiyorum.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Yazılarında halkı soyanlara çatar, yerin dibine batırırdı.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Yazılarında halkı soyanlara çatar, </a:t>
            </a:r>
            <a:r>
              <a:rPr lang="tr-TR" u="sng" dirty="0" smtClean="0"/>
              <a:t>onları</a:t>
            </a:r>
            <a:r>
              <a:rPr lang="tr-TR" dirty="0" smtClean="0"/>
              <a:t> yerin dibine batırırdı.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Ona asla kızmıyor, çok seviyoruz.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Ona asla kızmıyor, </a:t>
            </a:r>
            <a:r>
              <a:rPr lang="tr-TR" u="sng" dirty="0" smtClean="0"/>
              <a:t>onu </a:t>
            </a:r>
            <a:r>
              <a:rPr lang="tr-TR" dirty="0" smtClean="0"/>
              <a:t>çok seviyoruz.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Hikayenin dili o kadar </a:t>
            </a:r>
            <a:r>
              <a:rPr lang="tr-TR" dirty="0" err="1" smtClean="0"/>
              <a:t>akcıydı</a:t>
            </a:r>
            <a:r>
              <a:rPr lang="tr-TR" dirty="0" smtClean="0"/>
              <a:t> ki akşama kadar üç defa okudum.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Hikayenin dili o kadar </a:t>
            </a:r>
            <a:r>
              <a:rPr lang="tr-TR" dirty="0" err="1" smtClean="0"/>
              <a:t>akcıydı</a:t>
            </a:r>
            <a:r>
              <a:rPr lang="tr-TR" dirty="0" smtClean="0"/>
              <a:t> ki </a:t>
            </a:r>
            <a:r>
              <a:rPr lang="tr-TR" u="sng" dirty="0" smtClean="0"/>
              <a:t>hikayeyi </a:t>
            </a:r>
            <a:r>
              <a:rPr lang="tr-TR" dirty="0" smtClean="0"/>
              <a:t>akşama kadar üç defa okudum.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Eleştirmenler, bir yapıta tarafsız bir biçimde yaklaşarak değerlendirmelidir.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Eleştirmenler, bir yapıta tarafsız bir biçimde yaklaşarak  </a:t>
            </a:r>
            <a:r>
              <a:rPr lang="tr-TR" u="sng" dirty="0" smtClean="0"/>
              <a:t>onu </a:t>
            </a:r>
            <a:r>
              <a:rPr lang="tr-TR" dirty="0" smtClean="0"/>
              <a:t>değerlendirmelidir.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Derslerine çalışmıyor, ihmal ediyordu.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Derslerine çalışmıyor, </a:t>
            </a:r>
            <a:r>
              <a:rPr lang="tr-TR" u="sng" dirty="0" smtClean="0"/>
              <a:t>derslerini</a:t>
            </a:r>
            <a:r>
              <a:rPr lang="tr-TR" dirty="0" smtClean="0"/>
              <a:t> ihmal ediyordu.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dirty="0" smtClean="0"/>
              <a:t>ANLATIM YANLIŞLIKLARININ NEDENLERİ</a:t>
            </a:r>
            <a:endParaRPr lang="tr-TR" dirty="0"/>
          </a:p>
        </p:txBody>
      </p:sp>
      <p:sp>
        <p:nvSpPr>
          <p:cNvPr id="14338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tr-TR" b="1" smtClean="0"/>
              <a:t>1.DURULUK İLKESİNE AYKIRILIK: </a:t>
            </a:r>
            <a:r>
              <a:rPr lang="tr-TR" smtClean="0"/>
              <a:t>Duruluk ilkesi cümlede gereksiz sözcük kullanmamak demektir.</a:t>
            </a:r>
          </a:p>
          <a:p>
            <a:pPr>
              <a:buFont typeface="Arial" charset="0"/>
              <a:buNone/>
            </a:pPr>
            <a:r>
              <a:rPr lang="tr-TR" b="1" smtClean="0"/>
              <a:t>2. AÇIKLIK İLKESİNE AYKIRILIK: </a:t>
            </a:r>
            <a:r>
              <a:rPr lang="tr-TR" smtClean="0"/>
              <a:t>Cümlenin anlamının net ve anlaşılır olmasıdır. </a:t>
            </a:r>
          </a:p>
          <a:p>
            <a:pPr>
              <a:buFont typeface="Arial" charset="0"/>
              <a:buNone/>
            </a:pPr>
            <a:r>
              <a:rPr lang="tr-TR" b="1" smtClean="0"/>
              <a:t>3.DOĞRULUK İLKESİNE AYKIRILIK: </a:t>
            </a:r>
            <a:r>
              <a:rPr lang="tr-TR" smtClean="0"/>
              <a:t>Cümlenin anlam ve dil bilgisi yönünden doğru olmasıdır.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 rtlCol="0">
            <a:normAutofit fontScale="55000" lnSpcReduction="20000"/>
          </a:bodyPr>
          <a:lstStyle/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b="1" dirty="0" smtClean="0"/>
              <a:t>TÜMLEÇ EKSİKLİĞİ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b="1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Arkadaşının sıkıntı çektiğini biliyor, sezdirmeden yardım ediyor.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Arkadaşının sıkıntı çektiğini biliyor, </a:t>
            </a:r>
            <a:r>
              <a:rPr lang="tr-TR" u="sng" dirty="0" smtClean="0"/>
              <a:t>ona</a:t>
            </a:r>
            <a:r>
              <a:rPr lang="tr-TR" dirty="0" smtClean="0"/>
              <a:t> sezdirmeden yardım ediyor.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Düşman kenti bombaladı; ama giremedi.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Düşman kenti bombaladı; </a:t>
            </a:r>
            <a:r>
              <a:rPr lang="tr-TR" u="sng" dirty="0" smtClean="0"/>
              <a:t>kente</a:t>
            </a:r>
            <a:r>
              <a:rPr lang="tr-TR" dirty="0" smtClean="0"/>
              <a:t> ama giremedi.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Çukurova’nın toprağı insanı diriltir, umut verir.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Çukurova’nın toprağı insanı diriltir, </a:t>
            </a:r>
            <a:r>
              <a:rPr lang="tr-TR" u="sng" dirty="0" smtClean="0"/>
              <a:t>insana</a:t>
            </a:r>
            <a:r>
              <a:rPr lang="tr-TR" dirty="0" smtClean="0"/>
              <a:t> umut verir.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Olayları böyle değerlendirmek ve bu gözle bakmak yanlış.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Olayları böyle değerlendirmek ve </a:t>
            </a:r>
            <a:r>
              <a:rPr lang="tr-TR" u="sng" dirty="0" smtClean="0"/>
              <a:t>olaylara</a:t>
            </a:r>
            <a:r>
              <a:rPr lang="tr-TR" dirty="0" smtClean="0"/>
              <a:t> bu gözle bakmak yanlış.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Karaya yaklaşıyor muyuz yoksa uzaklaşıyor muyuz?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Karaya yaklaşıyor muyuz yoksa </a:t>
            </a:r>
            <a:r>
              <a:rPr lang="tr-TR" u="sng" dirty="0" smtClean="0"/>
              <a:t>karadan </a:t>
            </a:r>
            <a:r>
              <a:rPr lang="tr-TR" dirty="0" smtClean="0"/>
              <a:t>uzaklaşıyor muyuz?</a:t>
            </a:r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 rtlCol="0">
            <a:normAutofit fontScale="55000" lnSpcReduction="20000"/>
          </a:bodyPr>
          <a:lstStyle/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b="1" dirty="0" smtClean="0"/>
              <a:t>YÜKLEM EKSİKLİĞİ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b="1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Geçen yıl yüz bin ağaç, bu yıl da iki yüz bin ağaç dikmeyi düşünüyoruz.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Geçen yıl yüz bin ağaç </a:t>
            </a:r>
            <a:r>
              <a:rPr lang="tr-TR" u="sng" dirty="0" smtClean="0"/>
              <a:t>diktik</a:t>
            </a:r>
            <a:r>
              <a:rPr lang="tr-TR" dirty="0" smtClean="0"/>
              <a:t> , bu yıl da iki yüz bin ağaç dikmeyi düşünüyoruz.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Yarın sabah İstanbul’a geleceğini, kendisini havaalanında karşılamamızı istedi.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Yarın sabah İstanbul’a geleceğini </a:t>
            </a:r>
            <a:r>
              <a:rPr lang="tr-TR" u="sng" dirty="0" smtClean="0"/>
              <a:t>söyledi</a:t>
            </a:r>
            <a:r>
              <a:rPr lang="tr-TR" dirty="0" smtClean="0"/>
              <a:t>, kendisini havaalanında karşılamamızı istedi.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Gazete okumayı çok, kitap okumayı hiç sevmezdi.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Gazete okumayı çok </a:t>
            </a:r>
            <a:r>
              <a:rPr lang="tr-TR" u="sng" dirty="0" smtClean="0"/>
              <a:t>severdi </a:t>
            </a:r>
            <a:r>
              <a:rPr lang="tr-TR" dirty="0" smtClean="0"/>
              <a:t>, kitap okumayı hiç sevmezdi.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O bana dert, ben ona mutluluk verdim.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O bana dert </a:t>
            </a:r>
            <a:r>
              <a:rPr lang="tr-TR" u="sng" dirty="0" smtClean="0"/>
              <a:t>verdi,</a:t>
            </a:r>
            <a:r>
              <a:rPr lang="tr-TR" dirty="0" smtClean="0"/>
              <a:t> ben ona mutluluk verdim.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Kahvaltıda peynir, ekmek ve çay içtik.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Kahvaltıda peynir, ekmek </a:t>
            </a:r>
            <a:r>
              <a:rPr lang="tr-TR" u="sng" dirty="0" smtClean="0"/>
              <a:t>yedik</a:t>
            </a:r>
            <a:r>
              <a:rPr lang="tr-TR" dirty="0" smtClean="0"/>
              <a:t> ve çay içtik</a:t>
            </a:r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457200" y="1285875"/>
            <a:ext cx="8229600" cy="5286375"/>
          </a:xfrm>
        </p:spPr>
        <p:txBody>
          <a:bodyPr rtlCol="0">
            <a:normAutofit fontScale="55000" lnSpcReduction="2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sz="5100" b="1" dirty="0"/>
              <a:t>c</a:t>
            </a:r>
            <a:r>
              <a:rPr lang="tr-TR" sz="5100" b="1" dirty="0" smtClean="0"/>
              <a:t>) Tamlama Yanlışlıkları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Genelde unsurları (tamlayan/ tamlanan) ortak olmayan tamlamaları unsurlarını ortak kabul etmekten kaynaklanan anlatım yanlışlıklarıdır.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Gazete ve ekmek parasını masanın üstüne bıraktım.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u="sng" dirty="0" smtClean="0"/>
              <a:t>Gazete</a:t>
            </a:r>
            <a:r>
              <a:rPr lang="tr-TR" dirty="0" smtClean="0"/>
              <a:t> </a:t>
            </a:r>
            <a:r>
              <a:rPr lang="tr-TR" u="sng" dirty="0" smtClean="0"/>
              <a:t>parası </a:t>
            </a:r>
            <a:r>
              <a:rPr lang="tr-TR" dirty="0" smtClean="0"/>
              <a:t>      </a:t>
            </a:r>
            <a:r>
              <a:rPr lang="tr-TR" u="sng" dirty="0" smtClean="0"/>
              <a:t>ekmek</a:t>
            </a:r>
            <a:r>
              <a:rPr lang="tr-TR" dirty="0" smtClean="0"/>
              <a:t> </a:t>
            </a:r>
            <a:r>
              <a:rPr lang="tr-TR" u="sng" dirty="0" smtClean="0"/>
              <a:t>parası 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 t.yan    t.</a:t>
            </a:r>
            <a:r>
              <a:rPr lang="tr-TR" dirty="0" err="1" smtClean="0"/>
              <a:t>nan</a:t>
            </a:r>
            <a:r>
              <a:rPr lang="tr-TR" dirty="0" smtClean="0"/>
              <a:t>         t.yan   t.</a:t>
            </a:r>
            <a:r>
              <a:rPr lang="tr-TR" dirty="0" err="1" smtClean="0"/>
              <a:t>nan</a:t>
            </a: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Yukarıdaki iki tamlamanın tamlananları ortak olduğu iki tamlamanın birleşmesinde bir sıkıntı yoktur.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Devlet ve özel okullar yeni eğitim öğretim sezonuna başlıyor.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b="1" dirty="0" smtClean="0"/>
              <a:t>Özel  okullar(sıfat tam.)                      devlet okulları( belirtisiz is. Tam)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Bu iki tamlamanın tamlanan unsurları aynı olmadığı için ortak kabul edemeyiz.Yani yukarıdaki cümle yanlış olur. Doğrusu şöyle olmalıdır: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Devlet okulları ve özel okullar yeni eğitim- öğretim sezonuna başlıyor.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 rtlCol="0">
            <a:normAutofit fontScale="62500" lnSpcReduction="20000"/>
          </a:bodyPr>
          <a:lstStyle/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Doğa ve toplumsal olayları inceledik. (yanlış)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Doğa </a:t>
            </a:r>
            <a:r>
              <a:rPr lang="tr-TR" u="sng" dirty="0" smtClean="0"/>
              <a:t>olaylarını</a:t>
            </a:r>
            <a:r>
              <a:rPr lang="tr-TR" dirty="0" smtClean="0"/>
              <a:t> ve toplumsal olayları inceledik.(doğru)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Bu önlemler ekonomik ve sağlık açısından yararlı sonuçlar verdi.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Bu önlemler ekonomik </a:t>
            </a:r>
            <a:r>
              <a:rPr lang="tr-TR" u="sng" dirty="0" smtClean="0"/>
              <a:t>açıdan </a:t>
            </a:r>
            <a:r>
              <a:rPr lang="tr-TR" dirty="0" smtClean="0"/>
              <a:t>ve sağlık açısından yararlı sonuçlar verdi.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Bu yasadan özel ve kamu kuruluşlarında çalışanlar yararlanacak.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Bu yasadan özel </a:t>
            </a:r>
            <a:r>
              <a:rPr lang="tr-TR" u="sng" dirty="0" smtClean="0"/>
              <a:t>kuruluşlar</a:t>
            </a:r>
            <a:r>
              <a:rPr lang="tr-TR" dirty="0" smtClean="0"/>
              <a:t> ve kamu kuruluşlarında çalışanlar yararlanacak.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Siyasi, askeri ve ekonomi alanlarında görüştüler.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Siyasi, askeri </a:t>
            </a:r>
            <a:r>
              <a:rPr lang="tr-TR" u="sng" dirty="0" smtClean="0"/>
              <a:t>alanlar</a:t>
            </a:r>
            <a:r>
              <a:rPr lang="tr-TR" dirty="0" smtClean="0"/>
              <a:t> ve ekonomi alanlarında görüştüler.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Selden zarar görenlere her türlü tıbbi ve gıda yardımı yapıldı.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Selden zarar görenlere her türlü tıbbi </a:t>
            </a:r>
            <a:r>
              <a:rPr lang="tr-TR" u="sng" dirty="0" smtClean="0"/>
              <a:t>yardım </a:t>
            </a:r>
            <a:r>
              <a:rPr lang="tr-TR" dirty="0" smtClean="0"/>
              <a:t>ve gıda yardımı yapıldı.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 rtlCol="0">
            <a:normAutofit fontScale="70000" lnSpcReduction="20000"/>
          </a:bodyPr>
          <a:lstStyle/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4000" b="1" dirty="0" smtClean="0"/>
              <a:t>d) Çatı Uyuşmazlığı:</a:t>
            </a:r>
            <a:endParaRPr lang="tr-TR" sz="4000" b="1" dirty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Teneffüste pencereler açılıp sınıf güzelce havalandırmalıdır. (yanlış)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Teneffüste pencereler açılıp sınıf güzelce havalandır</a:t>
            </a:r>
            <a:r>
              <a:rPr lang="tr-TR" dirty="0" smtClean="0">
                <a:solidFill>
                  <a:srgbClr val="FF0000"/>
                </a:solidFill>
              </a:rPr>
              <a:t>ıl</a:t>
            </a:r>
            <a:r>
              <a:rPr lang="tr-TR" dirty="0" smtClean="0"/>
              <a:t>malıdır. (doğru)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Bu halılar yarına kadar yıkanıp müşteriye teslim etmelidir. (yanlış)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Bu halılar yarına kadar yıkanıp müşteriye teslim ed</a:t>
            </a:r>
            <a:r>
              <a:rPr lang="tr-TR" dirty="0" smtClean="0">
                <a:solidFill>
                  <a:srgbClr val="FF0000"/>
                </a:solidFill>
              </a:rPr>
              <a:t>il</a:t>
            </a:r>
            <a:r>
              <a:rPr lang="tr-TR" dirty="0" smtClean="0"/>
              <a:t>melidir. (doğru)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Bir öğrenci ders çalışmaya başladığında hiçbir şeyle ilgilenilmemelidir. (yanlış)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Bir öğrenci ders çalışmaya başladığında hiçbir şeyle ilgilenmemelidir. (doğru)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DİL BİLGİSİ AÇISINDAN YANLIŞLIKLAR</a:t>
            </a:r>
            <a:endParaRPr lang="tr-TR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 rtlCol="0">
            <a:normAutofit fontScale="62500" lnSpcReduction="20000"/>
          </a:bodyPr>
          <a:lstStyle/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sz="4500" b="1" dirty="0" smtClean="0"/>
              <a:t>e)Ek Yanlışlığı: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Bazı eklerin amacına uygun bir biçimde kullanılmamasından kaynaklanan yanlışlıklardır.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Yazarların </a:t>
            </a:r>
            <a:r>
              <a:rPr lang="tr-TR" u="sng" dirty="0" smtClean="0"/>
              <a:t>köy yaşayışına</a:t>
            </a:r>
            <a:r>
              <a:rPr lang="tr-TR" dirty="0" smtClean="0"/>
              <a:t> ilgilenmeleri toplumumuz açısından çok yararlıdır.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Yazarların </a:t>
            </a:r>
            <a:r>
              <a:rPr lang="tr-TR" u="sng" dirty="0" smtClean="0"/>
              <a:t>köy yaşayışıyla</a:t>
            </a:r>
            <a:r>
              <a:rPr lang="tr-TR" dirty="0" smtClean="0"/>
              <a:t> ilgilenmeleri toplumumuz açısından çok yararlıdır.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Beni en çok sevindiren senin geldiğindir.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Beni en çok sevindiren senin </a:t>
            </a:r>
            <a:r>
              <a:rPr lang="tr-TR" u="sng" dirty="0" smtClean="0"/>
              <a:t>gelmendir.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endParaRPr lang="tr-TR" u="sng" dirty="0" smtClean="0"/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Sorun, arkadaşlarımızın bizi bu konuda iyi aydınlatmamış </a:t>
            </a:r>
            <a:r>
              <a:rPr lang="tr-TR" u="sng" dirty="0" smtClean="0"/>
              <a:t>olduğundan </a:t>
            </a:r>
            <a:r>
              <a:rPr lang="tr-TR" dirty="0" smtClean="0"/>
              <a:t>kaynaklanıyor.</a:t>
            </a:r>
          </a:p>
          <a:p>
            <a:pPr fontAlgn="auto">
              <a:spcAft>
                <a:spcPts val="0"/>
              </a:spcAft>
              <a:buFontTx/>
              <a:buNone/>
              <a:defRPr/>
            </a:pPr>
            <a:r>
              <a:rPr lang="tr-TR" dirty="0" smtClean="0"/>
              <a:t>Sorun, arkadaşlarımızın bizi bu konuda iyi aydınlatmamış </a:t>
            </a:r>
            <a:r>
              <a:rPr lang="tr-TR" u="sng" dirty="0" smtClean="0"/>
              <a:t>olmasından</a:t>
            </a:r>
            <a:r>
              <a:rPr lang="tr-TR" dirty="0" smtClean="0"/>
              <a:t> kaynaklanıyor.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dirty="0"/>
          </a:p>
        </p:txBody>
      </p:sp>
      <p:sp>
        <p:nvSpPr>
          <p:cNvPr id="37892" name="Text Box 4"/>
          <p:cNvSpPr txBox="1">
            <a:spLocks noChangeArrowheads="1"/>
          </p:cNvSpPr>
          <p:nvPr/>
        </p:nvSpPr>
        <p:spPr bwMode="auto">
          <a:xfrm>
            <a:off x="2916238" y="5876925"/>
            <a:ext cx="30670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>
                <a:hlinkClick r:id="rId2"/>
              </a:rPr>
              <a:t>www.edebiyatogretmeni.net</a:t>
            </a:r>
            <a:r>
              <a:rPr lang="tr-TR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03D4A8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dirty="0" smtClean="0">
                <a:latin typeface="Verdana" pitchFamily="34" charset="0"/>
              </a:rPr>
              <a:t>1. DURULUK İLKESİNE AYKIRILIK</a:t>
            </a:r>
            <a:endParaRPr lang="tr-TR" dirty="0">
              <a:latin typeface="Verdana" pitchFamily="34" charset="0"/>
            </a:endParaRPr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dirty="0" smtClean="0"/>
              <a:t>Duruluk ilkesi dört maddeden oluşur: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 smtClean="0"/>
              <a:t>Anlamdaş Sözcük kullanmak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 smtClean="0"/>
              <a:t> Bir Sözcükle Sezdirilen Anlamın Ayrıca Bir Sözcükle Belirtilmesi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/>
              <a:t> </a:t>
            </a:r>
            <a:r>
              <a:rPr lang="tr-TR" b="1" dirty="0" smtClean="0"/>
              <a:t>Aynı Anlama Gelen Sözcük Ve Ekin Birlikte Kullanılması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/>
              <a:t> </a:t>
            </a:r>
            <a:r>
              <a:rPr lang="tr-TR" b="1" dirty="0" smtClean="0"/>
              <a:t>Yardımcı Eylemleri Gereksiz Kullanmak</a:t>
            </a:r>
            <a:endParaRPr lang="tr-TR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03D4A8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DURULUK İLKESİNE AYKIRILIK</a:t>
            </a:r>
          </a:p>
        </p:txBody>
      </p:sp>
      <p:sp>
        <p:nvSpPr>
          <p:cNvPr id="16387" name="2 İçerik Yer Tutucusu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72050"/>
          </a:xfrm>
        </p:spPr>
        <p:txBody>
          <a:bodyPr/>
          <a:lstStyle/>
          <a:p>
            <a:pPr marL="514350" indent="-514350">
              <a:buFont typeface="Arial" charset="0"/>
              <a:buAutoNum type="alphaLcParenR"/>
            </a:pPr>
            <a:r>
              <a:rPr lang="tr-TR" sz="2800" b="1" smtClean="0"/>
              <a:t>Anlamdaş Sözcük Kullanmak: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Mektubumu bitirirken </a:t>
            </a:r>
            <a:r>
              <a:rPr lang="tr-TR" sz="1800" u="sng" smtClean="0"/>
              <a:t>saygı </a:t>
            </a:r>
            <a:r>
              <a:rPr lang="tr-TR" sz="1800" smtClean="0"/>
              <a:t>ve </a:t>
            </a:r>
            <a:r>
              <a:rPr lang="tr-TR" sz="1800" u="sng" smtClean="0"/>
              <a:t>hürmetlerimi</a:t>
            </a:r>
            <a:r>
              <a:rPr lang="tr-TR" sz="1800" smtClean="0"/>
              <a:t> sunarım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Arkadaşınız </a:t>
            </a:r>
            <a:r>
              <a:rPr lang="tr-TR" sz="1800" u="sng" smtClean="0"/>
              <a:t>henüz</a:t>
            </a:r>
            <a:r>
              <a:rPr lang="tr-TR" sz="1800" smtClean="0"/>
              <a:t> </a:t>
            </a:r>
            <a:r>
              <a:rPr lang="tr-TR" sz="1800" u="sng" smtClean="0"/>
              <a:t>daha</a:t>
            </a:r>
            <a:r>
              <a:rPr lang="tr-TR" sz="1800" smtClean="0"/>
              <a:t> gelmemiş.</a:t>
            </a:r>
          </a:p>
          <a:p>
            <a:pPr marL="514350" indent="-514350">
              <a:buFont typeface="Arial" charset="0"/>
              <a:buNone/>
            </a:pPr>
            <a:r>
              <a:rPr lang="tr-TR" sz="1800" u="sng" smtClean="0"/>
              <a:t>Uygun </a:t>
            </a:r>
            <a:r>
              <a:rPr lang="tr-TR" sz="1800" smtClean="0"/>
              <a:t>ve </a:t>
            </a:r>
            <a:r>
              <a:rPr lang="tr-TR" sz="1800" u="sng" smtClean="0"/>
              <a:t>müsait</a:t>
            </a:r>
            <a:r>
              <a:rPr lang="tr-TR" sz="1800" smtClean="0"/>
              <a:t> bir zamanda beni ararsınız.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Dünkü maçta yaptığım</a:t>
            </a:r>
            <a:r>
              <a:rPr lang="tr-TR" sz="1800" u="sng" smtClean="0"/>
              <a:t> yanlış </a:t>
            </a:r>
            <a:r>
              <a:rPr lang="tr-TR" sz="1800" smtClean="0"/>
              <a:t>pas </a:t>
            </a:r>
            <a:r>
              <a:rPr lang="tr-TR" sz="1800" u="sng" smtClean="0"/>
              <a:t>hatası </a:t>
            </a:r>
            <a:r>
              <a:rPr lang="tr-TR" sz="1800" smtClean="0"/>
              <a:t>maçı kaybetmemize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yol açtı.</a:t>
            </a:r>
          </a:p>
          <a:p>
            <a:pPr marL="514350" indent="-514350">
              <a:buFont typeface="Arial" charset="0"/>
              <a:buNone/>
            </a:pPr>
            <a:endParaRPr lang="tr-TR" sz="1800" b="1" smtClean="0"/>
          </a:p>
          <a:p>
            <a:pPr marL="514350" indent="-514350">
              <a:buFont typeface="Arial" charset="0"/>
              <a:buNone/>
            </a:pPr>
            <a:r>
              <a:rPr lang="tr-TR" sz="2800" b="1" smtClean="0"/>
              <a:t>b) Bir Sözcükle Sezdirilen Anlamın Ayrıca Bir Sözcükle Belirtilmesi:</a:t>
            </a:r>
          </a:p>
          <a:p>
            <a:pPr marL="514350" indent="-514350">
              <a:buFont typeface="Arial" charset="0"/>
              <a:buNone/>
            </a:pPr>
            <a:r>
              <a:rPr lang="tr-TR" sz="1800" u="sng" smtClean="0"/>
              <a:t>Gizli</a:t>
            </a:r>
            <a:r>
              <a:rPr lang="tr-TR" sz="1800" smtClean="0"/>
              <a:t> bir </a:t>
            </a:r>
            <a:r>
              <a:rPr lang="tr-TR" sz="1800" u="sng" smtClean="0"/>
              <a:t>sırmış</a:t>
            </a:r>
            <a:r>
              <a:rPr lang="tr-TR" sz="1800" smtClean="0"/>
              <a:t> gibi bunları kulağıma </a:t>
            </a:r>
            <a:r>
              <a:rPr lang="tr-TR" sz="1800" u="sng" smtClean="0"/>
              <a:t>yavaşça</a:t>
            </a:r>
            <a:r>
              <a:rPr lang="tr-TR" sz="1800" smtClean="0"/>
              <a:t> </a:t>
            </a:r>
            <a:r>
              <a:rPr lang="tr-TR" sz="1800" u="sng" smtClean="0"/>
              <a:t>fısıldadı.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Bunları </a:t>
            </a:r>
            <a:r>
              <a:rPr lang="tr-TR" sz="1800" u="sng" smtClean="0"/>
              <a:t>yaşanmış</a:t>
            </a:r>
            <a:r>
              <a:rPr lang="tr-TR" sz="1800" smtClean="0"/>
              <a:t> </a:t>
            </a:r>
            <a:r>
              <a:rPr lang="tr-TR" sz="1800" u="sng" smtClean="0"/>
              <a:t>deneyimlerimden</a:t>
            </a:r>
            <a:r>
              <a:rPr lang="tr-TR" sz="1800" smtClean="0"/>
              <a:t> çıkarıyorum.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Bu konuda başarılı olmanın</a:t>
            </a:r>
            <a:r>
              <a:rPr lang="tr-TR" sz="1800" u="sng" smtClean="0"/>
              <a:t> hazır</a:t>
            </a:r>
            <a:r>
              <a:rPr lang="tr-TR" sz="1800" smtClean="0"/>
              <a:t> </a:t>
            </a:r>
            <a:r>
              <a:rPr lang="tr-TR" sz="1800" u="sng" smtClean="0"/>
              <a:t>formülü</a:t>
            </a:r>
            <a:r>
              <a:rPr lang="tr-TR" sz="1800" smtClean="0"/>
              <a:t> yoktur.</a:t>
            </a:r>
          </a:p>
          <a:p>
            <a:pPr marL="514350" indent="-514350">
              <a:buFont typeface="Arial" charset="0"/>
              <a:buNone/>
            </a:pPr>
            <a:endParaRPr lang="tr-TR" b="1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03D4A8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DURULUK İLKESİNE AYKIRILIK</a:t>
            </a:r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sz="2800" b="1" dirty="0" smtClean="0">
                <a:latin typeface="Verdana" pitchFamily="34" charset="0"/>
              </a:rPr>
              <a:t>c</a:t>
            </a:r>
            <a:r>
              <a:rPr lang="tr-TR" sz="2800" b="1" dirty="0" smtClean="0">
                <a:latin typeface="+mj-lt"/>
              </a:rPr>
              <a:t>) Aynı Anlama Gelen Sözcük Ve Ekin Birlikte Kullanılması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sz="1800" dirty="0" smtClean="0">
                <a:latin typeface="+mj-lt"/>
              </a:rPr>
              <a:t>Çocuğun ağlamasının </a:t>
            </a:r>
            <a:r>
              <a:rPr lang="tr-TR" sz="1800" u="sng" dirty="0" smtClean="0">
                <a:latin typeface="+mj-lt"/>
              </a:rPr>
              <a:t>nedeni </a:t>
            </a:r>
            <a:r>
              <a:rPr lang="tr-TR" sz="1800" dirty="0" smtClean="0">
                <a:latin typeface="+mj-lt"/>
              </a:rPr>
              <a:t>çok aç olmasın</a:t>
            </a:r>
            <a:r>
              <a:rPr lang="tr-TR" sz="1800" u="sng" dirty="0" smtClean="0">
                <a:latin typeface="+mj-lt"/>
              </a:rPr>
              <a:t>dan</a:t>
            </a:r>
            <a:r>
              <a:rPr lang="tr-TR" sz="1800" dirty="0" smtClean="0">
                <a:latin typeface="+mj-lt"/>
              </a:rPr>
              <a:t>dır.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sz="1800" dirty="0" smtClean="0">
                <a:latin typeface="+mj-lt"/>
              </a:rPr>
              <a:t>Arkadaşım Alman</a:t>
            </a:r>
            <a:r>
              <a:rPr lang="tr-TR" sz="1800" u="sng" dirty="0" smtClean="0">
                <a:latin typeface="+mj-lt"/>
              </a:rPr>
              <a:t>ca</a:t>
            </a:r>
            <a:r>
              <a:rPr lang="tr-TR" sz="1800" dirty="0" smtClean="0">
                <a:latin typeface="+mj-lt"/>
              </a:rPr>
              <a:t> </a:t>
            </a:r>
            <a:r>
              <a:rPr lang="tr-TR" sz="1800" u="sng" dirty="0" smtClean="0">
                <a:latin typeface="+mj-lt"/>
              </a:rPr>
              <a:t>dilini </a:t>
            </a:r>
            <a:r>
              <a:rPr lang="tr-TR" sz="1800" dirty="0" smtClean="0">
                <a:latin typeface="+mj-lt"/>
              </a:rPr>
              <a:t>öğrenmek istiyor.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sz="1800" dirty="0" smtClean="0">
                <a:latin typeface="+mj-lt"/>
              </a:rPr>
              <a:t>Bize hiç de dost</a:t>
            </a:r>
            <a:r>
              <a:rPr lang="tr-TR" sz="1800" u="sng" dirty="0" smtClean="0">
                <a:latin typeface="+mj-lt"/>
              </a:rPr>
              <a:t>ça</a:t>
            </a:r>
            <a:r>
              <a:rPr lang="tr-TR" sz="1800" dirty="0" smtClean="0">
                <a:latin typeface="+mj-lt"/>
              </a:rPr>
              <a:t> </a:t>
            </a:r>
            <a:r>
              <a:rPr lang="tr-TR" sz="1800" u="sng" dirty="0" smtClean="0">
                <a:latin typeface="+mj-lt"/>
              </a:rPr>
              <a:t>gibi</a:t>
            </a:r>
            <a:r>
              <a:rPr lang="tr-TR" sz="1800" dirty="0" smtClean="0">
                <a:latin typeface="+mj-lt"/>
              </a:rPr>
              <a:t> davranmadılar.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sz="1800" dirty="0" smtClean="0">
                <a:latin typeface="+mj-lt"/>
              </a:rPr>
              <a:t>Aramızdaki </a:t>
            </a:r>
            <a:r>
              <a:rPr lang="tr-TR" sz="1800" u="sng" dirty="0" smtClean="0">
                <a:latin typeface="+mj-lt"/>
              </a:rPr>
              <a:t>mevcut</a:t>
            </a:r>
            <a:r>
              <a:rPr lang="tr-TR" sz="1800" dirty="0" smtClean="0">
                <a:latin typeface="+mj-lt"/>
              </a:rPr>
              <a:t> anlaşmazlık çözümlendi.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sz="2800" b="1" dirty="0" smtClean="0">
                <a:latin typeface="+mj-lt"/>
              </a:rPr>
              <a:t>d) Yardımcı Eylemleri Gereksiz Kullanmak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sz="1800" dirty="0" smtClean="0">
                <a:latin typeface="+mj-lt"/>
              </a:rPr>
              <a:t>Herkes ondan kuşku ediyordu. (kuşkulanıyordu)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sz="1800" dirty="0" smtClean="0">
                <a:latin typeface="+mj-lt"/>
              </a:rPr>
              <a:t>Geleceklerini umut ediyorum. (umuyorum)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sz="1800" dirty="0" smtClean="0">
                <a:latin typeface="+mj-lt"/>
              </a:rPr>
              <a:t>Kantinde  3 dakikadan fazla beklemeyi yasak ettiler.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sz="1800" dirty="0" smtClean="0">
                <a:latin typeface="+mj-lt"/>
              </a:rPr>
              <a:t>(yasakladılar)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2.AÇIKLIK İLKESİNE AYKIRILIK</a:t>
            </a:r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dirty="0" smtClean="0">
                <a:latin typeface="+mj-lt"/>
              </a:rPr>
              <a:t>Açıklık ilkesi dört maddeden oluşur: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dirty="0" smtClean="0">
              <a:latin typeface="+mj-lt"/>
            </a:endParaRP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b="1" dirty="0" smtClean="0">
                <a:latin typeface="+mj-lt"/>
              </a:rPr>
              <a:t>a)Noktalama Eksikliği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b="1" dirty="0" smtClean="0">
                <a:latin typeface="+mj-lt"/>
              </a:rPr>
              <a:t>b)Sözün Yanlış Yerde Kullanılması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b="1" dirty="0" smtClean="0">
                <a:latin typeface="+mj-lt"/>
              </a:rPr>
              <a:t>c)Karşılaştırma Yanlışlığı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tr-TR" b="1" dirty="0" smtClean="0">
                <a:latin typeface="+mj-lt"/>
              </a:rPr>
              <a:t>d) Zamir Eksikliği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AÇIKLIK İLKESİNE AYKIRILIK</a:t>
            </a:r>
          </a:p>
        </p:txBody>
      </p:sp>
      <p:sp>
        <p:nvSpPr>
          <p:cNvPr id="19458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Arial" charset="0"/>
              <a:buAutoNum type="alphaLcParenR"/>
            </a:pPr>
            <a:r>
              <a:rPr lang="tr-TR" sz="2800" b="1" smtClean="0"/>
              <a:t>Noktalama Eksikliği: </a:t>
            </a:r>
            <a:endParaRPr lang="tr-TR" sz="2800" smtClean="0"/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Müdür odasında seni bekliyor. ( Müdür, odasında seni bekliyor.)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Gazeteci  kadına sordu. ( Gazeteci, kadına sordu)</a:t>
            </a:r>
          </a:p>
          <a:p>
            <a:pPr marL="514350" indent="-514350">
              <a:buFont typeface="Arial" charset="0"/>
              <a:buNone/>
            </a:pPr>
            <a:r>
              <a:rPr lang="tr-TR" sz="2800" b="1" smtClean="0"/>
              <a:t>b) Sözün Yanlış Yerde Kullanılması: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Başbakan , </a:t>
            </a:r>
            <a:r>
              <a:rPr lang="tr-TR" sz="1800" u="sng" smtClean="0"/>
              <a:t>üç gün içinde </a:t>
            </a:r>
            <a:r>
              <a:rPr lang="tr-TR" sz="1800" smtClean="0"/>
              <a:t>petrol üreten iki ülkeyi (x) ziyaret etti.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Ünlü şair </a:t>
            </a:r>
            <a:r>
              <a:rPr lang="tr-TR" sz="1800" u="sng" smtClean="0"/>
              <a:t>yirminci</a:t>
            </a:r>
            <a:r>
              <a:rPr lang="tr-TR" sz="1800" smtClean="0"/>
              <a:t> ölüm (x)yıldönümünde mezarı başında anıldı.</a:t>
            </a:r>
          </a:p>
          <a:p>
            <a:pPr marL="514350" indent="-514350">
              <a:buFont typeface="Arial" charset="0"/>
              <a:buNone/>
            </a:pPr>
            <a:r>
              <a:rPr lang="tr-TR" sz="1800" u="sng" smtClean="0"/>
              <a:t>Üç</a:t>
            </a:r>
            <a:r>
              <a:rPr lang="tr-TR" sz="1800" smtClean="0"/>
              <a:t> silahlı  (x) soyguncu yakalandı.</a:t>
            </a:r>
          </a:p>
          <a:p>
            <a:pPr marL="514350" indent="-514350">
              <a:buFont typeface="Arial" charset="0"/>
              <a:buNone/>
            </a:pPr>
            <a:r>
              <a:rPr lang="tr-TR" sz="1800" u="sng" smtClean="0"/>
              <a:t>İzinsiz </a:t>
            </a:r>
            <a:r>
              <a:rPr lang="tr-TR" sz="1800" smtClean="0"/>
              <a:t>inşaata (x)girmek tehlikeli ve yasaktır.</a:t>
            </a:r>
          </a:p>
          <a:p>
            <a:pPr marL="514350" indent="-514350">
              <a:buFont typeface="Arial" charset="0"/>
              <a:buNone/>
            </a:pPr>
            <a:r>
              <a:rPr lang="tr-TR" sz="2800" b="1" smtClean="0"/>
              <a:t>C) Karşılaştırma Yanlışlığı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Ben şiiri Ahmet’ten çok severim.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*Ben, dediği kendisinin şiir sevgisi ile Ahmet’in şiir sevgisi mi</a:t>
            </a:r>
          </a:p>
          <a:p>
            <a:pPr marL="514350" indent="-514350">
              <a:buFont typeface="Arial" charset="0"/>
              <a:buNone/>
            </a:pPr>
            <a:r>
              <a:rPr lang="tr-TR" sz="1800" smtClean="0"/>
              <a:t>* Ben, dediği kendisinin şiir sevgisi ile Ahmet’e duyduğu sevgi mi kıyaslanmıştır.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AÇIKLIK İLKESİNE AYKIRILIK</a:t>
            </a:r>
          </a:p>
        </p:txBody>
      </p:sp>
      <p:sp>
        <p:nvSpPr>
          <p:cNvPr id="20482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tr-TR" sz="1800" smtClean="0"/>
              <a:t>Bu belli değildir. Bu cümle </a:t>
            </a:r>
            <a:r>
              <a:rPr lang="tr-TR" sz="1800" b="1" smtClean="0"/>
              <a:t>“ Şiiri Ahmet’ten çok, ben severim” </a:t>
            </a:r>
            <a:r>
              <a:rPr lang="tr-TR" sz="1800" smtClean="0"/>
              <a:t>denilirse anlam</a:t>
            </a:r>
          </a:p>
          <a:p>
            <a:pPr>
              <a:buFont typeface="Arial" charset="0"/>
              <a:buNone/>
            </a:pPr>
            <a:r>
              <a:rPr lang="tr-TR" sz="1800" smtClean="0"/>
              <a:t>düzelmiş olur.</a:t>
            </a:r>
          </a:p>
          <a:p>
            <a:pPr>
              <a:buFont typeface="Arial" charset="0"/>
              <a:buNone/>
            </a:pPr>
            <a:endParaRPr lang="tr-TR" sz="1800" smtClean="0"/>
          </a:p>
          <a:p>
            <a:pPr>
              <a:buFont typeface="Arial" charset="0"/>
              <a:buNone/>
            </a:pPr>
            <a:r>
              <a:rPr lang="tr-TR" sz="1800" smtClean="0"/>
              <a:t>Balık tutmayı babamdan daha çok severim.</a:t>
            </a:r>
          </a:p>
          <a:p>
            <a:pPr>
              <a:buFont typeface="Arial" charset="0"/>
              <a:buNone/>
            </a:pPr>
            <a:r>
              <a:rPr lang="tr-TR" sz="1800" smtClean="0"/>
              <a:t>( Balık tutmayı babamda daha çok, ben severim)</a:t>
            </a:r>
          </a:p>
          <a:p>
            <a:pPr>
              <a:buFont typeface="Arial" charset="0"/>
              <a:buNone/>
            </a:pPr>
            <a:r>
              <a:rPr lang="tr-TR" sz="2800" b="1" smtClean="0"/>
              <a:t>d) Zamir Eksikliği:</a:t>
            </a:r>
          </a:p>
          <a:p>
            <a:pPr>
              <a:buFont typeface="Arial" charset="0"/>
              <a:buNone/>
            </a:pPr>
            <a:r>
              <a:rPr lang="tr-TR" sz="2000" smtClean="0"/>
              <a:t>Sesini herkes beğenmiş.    (onun / senin)</a:t>
            </a:r>
          </a:p>
          <a:p>
            <a:pPr>
              <a:buFont typeface="Arial" charset="0"/>
              <a:buNone/>
            </a:pPr>
            <a:r>
              <a:rPr lang="tr-TR" sz="2000" smtClean="0"/>
              <a:t>Düşüncelerine katılmıyorum. ( onun / senin)</a:t>
            </a:r>
          </a:p>
          <a:p>
            <a:pPr>
              <a:buFont typeface="Arial" charset="0"/>
              <a:buNone/>
            </a:pPr>
            <a:endParaRPr lang="tr-TR" sz="18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FBEAC7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tr-TR" b="1" dirty="0" smtClean="0"/>
              <a:t>DOĞRULUK İLKESİNE ANLAMCA  AYKIRILIK</a:t>
            </a:r>
            <a:endParaRPr lang="tr-TR" b="1" dirty="0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 rtlCol="0">
            <a:normAutofit lnSpcReduction="10000"/>
          </a:bodyPr>
          <a:lstStyle/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 smtClean="0"/>
              <a:t>Yanlış anlamda sözcük kullanmak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endParaRPr lang="tr-TR" b="1" dirty="0" smtClean="0"/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 smtClean="0"/>
              <a:t> Deyimin yanlış anlamda kullanılması veya yapısının bozulması.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endParaRPr lang="tr-TR" b="1" dirty="0" smtClean="0"/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 smtClean="0"/>
              <a:t> Anlamca çelişen sözlere yer vermek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endParaRPr lang="tr-TR" b="1" dirty="0" smtClean="0"/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lphaLcParenR"/>
              <a:defRPr/>
            </a:pPr>
            <a:r>
              <a:rPr lang="tr-TR" b="1" dirty="0"/>
              <a:t> </a:t>
            </a:r>
            <a:r>
              <a:rPr lang="tr-TR" b="1" dirty="0" smtClean="0"/>
              <a:t>Mantık yanlışlığı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is Teması">
  <a:themeElements>
    <a:clrScheme name="Ofis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s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</TotalTime>
  <Words>1444</Words>
  <Application>Microsoft Office PowerPoint</Application>
  <PresentationFormat>Ekran Gösterisi (4:3)</PresentationFormat>
  <Paragraphs>282</Paragraphs>
  <Slides>25</Slides>
  <Notes>0</Notes>
  <HiddenSlides>0</HiddenSlides>
  <MMClips>0</MMClips>
  <ScaleCrop>false</ScaleCrop>
  <HeadingPairs>
    <vt:vector size="6" baseType="variant">
      <vt:variant>
        <vt:lpstr>Kullanılan Yazı Tipleri</vt:lpstr>
      </vt:variant>
      <vt:variant>
        <vt:i4>3</vt:i4>
      </vt:variant>
      <vt:variant>
        <vt:lpstr>Tasarım Şablonu</vt:lpstr>
      </vt:variant>
      <vt:variant>
        <vt:i4>1</vt:i4>
      </vt:variant>
      <vt:variant>
        <vt:lpstr>Slayt Başlıkları</vt:lpstr>
      </vt:variant>
      <vt:variant>
        <vt:i4>25</vt:i4>
      </vt:variant>
    </vt:vector>
  </HeadingPairs>
  <TitlesOfParts>
    <vt:vector size="29" baseType="lpstr">
      <vt:lpstr>Calibri</vt:lpstr>
      <vt:lpstr>Arial</vt:lpstr>
      <vt:lpstr>Verdana</vt:lpstr>
      <vt:lpstr>Ofis Teması</vt:lpstr>
      <vt:lpstr>ANLATIM YANLIŞLIKLARI</vt:lpstr>
      <vt:lpstr>ANLATIM YANLIŞLIKLARININ NEDENLERİ</vt:lpstr>
      <vt:lpstr>1. DURULUK İLKESİNE AYKIRILIK</vt:lpstr>
      <vt:lpstr>DURULUK İLKESİNE AYKIRILIK</vt:lpstr>
      <vt:lpstr>DURULUK İLKESİNE AYKIRILIK</vt:lpstr>
      <vt:lpstr>2.AÇIKLIK İLKESİNE AYKIRILIK</vt:lpstr>
      <vt:lpstr>AÇIKLIK İLKESİNE AYKIRILIK</vt:lpstr>
      <vt:lpstr>AÇIKLIK İLKESİNE AYKIRILIK</vt:lpstr>
      <vt:lpstr>DOĞRULUK İLKESİNE ANLAMCA  AYKIRILIK</vt:lpstr>
      <vt:lpstr>DOĞRULUK İLKESİNE ANLAMCA  AYKIRILIK</vt:lpstr>
      <vt:lpstr>DOĞRULUK İLKESİNE ANLAMCA  AYKIRILIK</vt:lpstr>
      <vt:lpstr>DOĞRULUK İLKESİNE ANLAMCA  AYKIRILIK</vt:lpstr>
      <vt:lpstr>DOĞRULUK İLKESİNE ANLAMCA  AYKIRILIK</vt:lpstr>
      <vt:lpstr>DİL BİLGİSİ AÇISINDAN YANLIŞLIKLAR</vt:lpstr>
      <vt:lpstr>DİL BİLGİSİ AÇISINDAN YANLIŞLIKLAR</vt:lpstr>
      <vt:lpstr>DİL BİLGİSİ AÇISINDAN YANLIŞLIKLAR</vt:lpstr>
      <vt:lpstr>DİL BİLGİSİ AÇISINDAN YANLIŞLIKLAR</vt:lpstr>
      <vt:lpstr>DİL BİLGİSİ AÇISINDAN YANLIŞLIKLAR</vt:lpstr>
      <vt:lpstr>DİL BİLGİSİ AÇISINDAN YANLIŞLIKLAR</vt:lpstr>
      <vt:lpstr>DİL BİLGİSİ AÇISINDAN YANLIŞLIKLAR</vt:lpstr>
      <vt:lpstr>DİL BİLGİSİ AÇISINDAN YANLIŞLIKLAR</vt:lpstr>
      <vt:lpstr>DİL BİLGİSİ AÇISINDAN YANLIŞLIKLAR</vt:lpstr>
      <vt:lpstr>DİL BİLGİSİ AÇISINDAN YANLIŞLIKLAR</vt:lpstr>
      <vt:lpstr>DİL BİLGİSİ AÇISINDAN YANLIŞLIKLAR</vt:lpstr>
      <vt:lpstr>DİL BİLGİSİ AÇISINDAN YANLIŞLIKLAR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ANLATIM YANLIŞLIKLARI</dc:title>
  <dc:creator>MASTER</dc:creator>
  <cp:lastModifiedBy>yusuf</cp:lastModifiedBy>
  <cp:revision>20</cp:revision>
  <dcterms:created xsi:type="dcterms:W3CDTF">2011-10-29T14:59:07Z</dcterms:created>
  <dcterms:modified xsi:type="dcterms:W3CDTF">2011-10-30T12:27:10Z</dcterms:modified>
</cp:coreProperties>
</file>