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34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3BE8D02-82F6-4142-9924-C53C6CC6202F}" type="datetimeFigureOut">
              <a:rPr lang="tr-TR"/>
              <a:pPr>
                <a:defRPr/>
              </a:pPr>
              <a:t>05.03.2012</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41A5F786-523C-40E1-B24F-306D4DA403C5}"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4" name="Düz Bağlayıcı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Başlık 28"/>
          <p:cNvSpPr>
            <a:spLocks noGrp="1"/>
          </p:cNvSpPr>
          <p:nvPr>
            <p:ph type="ctrTitle"/>
          </p:nvPr>
        </p:nvSpPr>
        <p:spPr>
          <a:xfrm>
            <a:off x="381000" y="4853411"/>
            <a:ext cx="8458200" cy="1222375"/>
          </a:xfrm>
        </p:spPr>
        <p:txBody>
          <a:bodyPr anchor="t"/>
          <a:lstStyle/>
          <a:p>
            <a:r>
              <a:rPr lang="tr-TR" smtClean="0"/>
              <a:t>Asıl başlık stili için tıklatın</a:t>
            </a:r>
            <a:endParaRPr lang="en-US"/>
          </a:p>
        </p:txBody>
      </p:sp>
      <p:sp>
        <p:nvSpPr>
          <p:cNvPr id="9" name="Alt Başlık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tr-TR" smtClean="0"/>
              <a:t>Asıl alt başlık stilini düzenlemek için tıklatın</a:t>
            </a:r>
            <a:endParaRPr lang="en-US"/>
          </a:p>
        </p:txBody>
      </p:sp>
      <p:sp>
        <p:nvSpPr>
          <p:cNvPr id="5" name="Veri Yer Tutucusu 15"/>
          <p:cNvSpPr>
            <a:spLocks noGrp="1"/>
          </p:cNvSpPr>
          <p:nvPr>
            <p:ph type="dt" sz="half" idx="10"/>
          </p:nvPr>
        </p:nvSpPr>
        <p:spPr/>
        <p:txBody>
          <a:bodyPr/>
          <a:lstStyle>
            <a:lvl1pPr>
              <a:defRPr/>
            </a:lvl1pPr>
          </a:lstStyle>
          <a:p>
            <a:pPr>
              <a:defRPr/>
            </a:pPr>
            <a:fld id="{4535B542-BC73-4331-A8AA-31B62663F240}" type="datetime1">
              <a:rPr lang="tr-TR"/>
              <a:pPr>
                <a:defRPr/>
              </a:pPr>
              <a:t>05.03.2012</a:t>
            </a:fld>
            <a:endParaRPr lang="tr-TR"/>
          </a:p>
        </p:txBody>
      </p:sp>
      <p:sp>
        <p:nvSpPr>
          <p:cNvPr id="6" name="Altbilgi Yer Tutucusu 1"/>
          <p:cNvSpPr>
            <a:spLocks noGrp="1"/>
          </p:cNvSpPr>
          <p:nvPr>
            <p:ph type="ftr" sz="quarter" idx="11"/>
          </p:nvPr>
        </p:nvSpPr>
        <p:spPr/>
        <p:txBody>
          <a:bodyPr/>
          <a:lstStyle>
            <a:lvl1pPr>
              <a:defRPr/>
            </a:lvl1pPr>
          </a:lstStyle>
          <a:p>
            <a:pPr>
              <a:defRPr/>
            </a:pPr>
            <a:r>
              <a:rPr lang="tr-TR"/>
              <a:t>Adem KARAÇELİK</a:t>
            </a:r>
          </a:p>
        </p:txBody>
      </p:sp>
      <p:sp>
        <p:nvSpPr>
          <p:cNvPr id="7" name="Slayt Numarası Yer Tutucusu 14"/>
          <p:cNvSpPr>
            <a:spLocks noGrp="1"/>
          </p:cNvSpPr>
          <p:nvPr>
            <p:ph type="sldNum" sz="quarter" idx="12"/>
          </p:nvPr>
        </p:nvSpPr>
        <p:spPr>
          <a:xfrm>
            <a:off x="8229600" y="6473825"/>
            <a:ext cx="758825" cy="247650"/>
          </a:xfrm>
        </p:spPr>
        <p:txBody>
          <a:bodyPr/>
          <a:lstStyle>
            <a:lvl1pPr>
              <a:defRPr/>
            </a:lvl1pPr>
          </a:lstStyle>
          <a:p>
            <a:pPr>
              <a:defRPr/>
            </a:pPr>
            <a:fld id="{E90186B9-64A1-4F9B-AAD5-AE955B6AEDA8}" type="slidenum">
              <a:rPr lang="tr-TR"/>
              <a:pPr>
                <a:defRP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en-US"/>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Veri Yer Tutucusu 10"/>
          <p:cNvSpPr>
            <a:spLocks noGrp="1"/>
          </p:cNvSpPr>
          <p:nvPr>
            <p:ph type="dt" sz="half" idx="10"/>
          </p:nvPr>
        </p:nvSpPr>
        <p:spPr/>
        <p:txBody>
          <a:bodyPr/>
          <a:lstStyle>
            <a:lvl1pPr>
              <a:defRPr/>
            </a:lvl1pPr>
          </a:lstStyle>
          <a:p>
            <a:pPr>
              <a:defRPr/>
            </a:pPr>
            <a:fld id="{5B0FF98F-5263-4194-A082-181C5080E8D9}" type="datetime1">
              <a:rPr lang="tr-TR"/>
              <a:pPr>
                <a:defRPr/>
              </a:pPr>
              <a:t>05.03.2012</a:t>
            </a:fld>
            <a:endParaRPr lang="tr-TR"/>
          </a:p>
        </p:txBody>
      </p:sp>
      <p:sp>
        <p:nvSpPr>
          <p:cNvPr id="5" name="Altbilgi Yer Tutucusu 27"/>
          <p:cNvSpPr>
            <a:spLocks noGrp="1"/>
          </p:cNvSpPr>
          <p:nvPr>
            <p:ph type="ftr" sz="quarter" idx="11"/>
          </p:nvPr>
        </p:nvSpPr>
        <p:spPr/>
        <p:txBody>
          <a:bodyPr/>
          <a:lstStyle>
            <a:lvl1pPr>
              <a:defRPr/>
            </a:lvl1pPr>
          </a:lstStyle>
          <a:p>
            <a:pPr>
              <a:defRPr/>
            </a:pPr>
            <a:r>
              <a:rPr lang="tr-TR"/>
              <a:t>Adem KARAÇELİK</a:t>
            </a:r>
          </a:p>
        </p:txBody>
      </p:sp>
      <p:sp>
        <p:nvSpPr>
          <p:cNvPr id="6" name="Slayt Numarası Yer Tutucusu 4"/>
          <p:cNvSpPr>
            <a:spLocks noGrp="1"/>
          </p:cNvSpPr>
          <p:nvPr>
            <p:ph type="sldNum" sz="quarter" idx="12"/>
          </p:nvPr>
        </p:nvSpPr>
        <p:spPr/>
        <p:txBody>
          <a:bodyPr/>
          <a:lstStyle>
            <a:lvl1pPr>
              <a:defRPr/>
            </a:lvl1pPr>
          </a:lstStyle>
          <a:p>
            <a:pPr>
              <a:defRPr/>
            </a:pPr>
            <a:fld id="{BA0475F0-AA8E-4AAC-948F-46EA4F9AFB28}" type="slidenum">
              <a:rPr lang="tr-TR"/>
              <a:pPr>
                <a:defRP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858000" y="549276"/>
            <a:ext cx="1828800" cy="5851525"/>
          </a:xfrm>
        </p:spPr>
        <p:txBody>
          <a:bodyPr vert="eaVert"/>
          <a:lstStyle/>
          <a:p>
            <a:r>
              <a:rPr lang="tr-TR" smtClean="0"/>
              <a:t>Asıl başlık stili için tıklatın</a:t>
            </a:r>
            <a:endParaRPr lang="en-US"/>
          </a:p>
        </p:txBody>
      </p:sp>
      <p:sp>
        <p:nvSpPr>
          <p:cNvPr id="3" name="Dikey Metin Yer Tutucusu 2"/>
          <p:cNvSpPr>
            <a:spLocks noGrp="1"/>
          </p:cNvSpPr>
          <p:nvPr>
            <p:ph type="body" orient="vert" idx="1"/>
          </p:nvPr>
        </p:nvSpPr>
        <p:spPr>
          <a:xfrm>
            <a:off x="457200" y="549276"/>
            <a:ext cx="62484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Veri Yer Tutucusu 3"/>
          <p:cNvSpPr>
            <a:spLocks noGrp="1"/>
          </p:cNvSpPr>
          <p:nvPr>
            <p:ph type="dt" sz="half" idx="10"/>
          </p:nvPr>
        </p:nvSpPr>
        <p:spPr/>
        <p:txBody>
          <a:bodyPr/>
          <a:lstStyle>
            <a:lvl1pPr>
              <a:defRPr/>
            </a:lvl1pPr>
          </a:lstStyle>
          <a:p>
            <a:pPr>
              <a:defRPr/>
            </a:pPr>
            <a:fld id="{83FD7126-6622-4122-A4DD-4666031AAFBB}" type="datetime1">
              <a:rPr lang="tr-TR"/>
              <a:pPr>
                <a:defRPr/>
              </a:pPr>
              <a:t>05.03.2012</a:t>
            </a:fld>
            <a:endParaRPr lang="tr-TR"/>
          </a:p>
        </p:txBody>
      </p:sp>
      <p:sp>
        <p:nvSpPr>
          <p:cNvPr id="5" name="Altbilgi Yer Tutucusu 4"/>
          <p:cNvSpPr>
            <a:spLocks noGrp="1"/>
          </p:cNvSpPr>
          <p:nvPr>
            <p:ph type="ftr" sz="quarter" idx="11"/>
          </p:nvPr>
        </p:nvSpPr>
        <p:spPr/>
        <p:txBody>
          <a:bodyPr/>
          <a:lstStyle>
            <a:lvl1pPr>
              <a:defRPr/>
            </a:lvl1pPr>
          </a:lstStyle>
          <a:p>
            <a:pPr>
              <a:defRPr/>
            </a:pPr>
            <a:r>
              <a:rPr lang="tr-TR"/>
              <a:t>Adem KARAÇELİK</a:t>
            </a:r>
          </a:p>
        </p:txBody>
      </p:sp>
      <p:sp>
        <p:nvSpPr>
          <p:cNvPr id="6" name="Slayt Numarası Yer Tutucusu 5"/>
          <p:cNvSpPr>
            <a:spLocks noGrp="1"/>
          </p:cNvSpPr>
          <p:nvPr>
            <p:ph type="sldNum" sz="quarter" idx="12"/>
          </p:nvPr>
        </p:nvSpPr>
        <p:spPr/>
        <p:txBody>
          <a:bodyPr/>
          <a:lstStyle>
            <a:lvl1pPr>
              <a:defRPr/>
            </a:lvl1pPr>
          </a:lstStyle>
          <a:p>
            <a:pPr>
              <a:defRPr/>
            </a:pPr>
            <a:fld id="{9507F2EB-5B5A-43D0-A2E1-58A4ED14F863}" type="slidenum">
              <a:rPr lang="tr-TR"/>
              <a:pPr>
                <a:defRP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2" name="Başlık 21"/>
          <p:cNvSpPr>
            <a:spLocks noGrp="1"/>
          </p:cNvSpPr>
          <p:nvPr>
            <p:ph type="title"/>
          </p:nvPr>
        </p:nvSpPr>
        <p:spPr/>
        <p:txBody>
          <a:bodyPr/>
          <a:lstStyle/>
          <a:p>
            <a:r>
              <a:rPr lang="tr-TR" smtClean="0"/>
              <a:t>Asıl başlık stili için tıklatın</a:t>
            </a:r>
            <a:endParaRPr lang="en-US"/>
          </a:p>
        </p:txBody>
      </p:sp>
      <p:sp>
        <p:nvSpPr>
          <p:cNvPr id="27" name="İçerik Yer Tutucusu 26"/>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Veri Yer Tutucusu 24"/>
          <p:cNvSpPr>
            <a:spLocks noGrp="1"/>
          </p:cNvSpPr>
          <p:nvPr>
            <p:ph type="dt" sz="half" idx="10"/>
          </p:nvPr>
        </p:nvSpPr>
        <p:spPr/>
        <p:txBody>
          <a:bodyPr/>
          <a:lstStyle>
            <a:lvl1pPr>
              <a:defRPr/>
            </a:lvl1pPr>
          </a:lstStyle>
          <a:p>
            <a:pPr>
              <a:defRPr/>
            </a:pPr>
            <a:fld id="{1478156C-34AE-41C8-8D89-EF5B32F611AD}" type="datetime1">
              <a:rPr lang="tr-TR"/>
              <a:pPr>
                <a:defRPr/>
              </a:pPr>
              <a:t>05.03.2012</a:t>
            </a:fld>
            <a:endParaRPr lang="tr-TR"/>
          </a:p>
        </p:txBody>
      </p:sp>
      <p:sp>
        <p:nvSpPr>
          <p:cNvPr id="5" name="Altbilgi Yer Tutucusu 18"/>
          <p:cNvSpPr>
            <a:spLocks noGrp="1"/>
          </p:cNvSpPr>
          <p:nvPr>
            <p:ph type="ftr" sz="quarter" idx="11"/>
          </p:nvPr>
        </p:nvSpPr>
        <p:spPr>
          <a:xfrm>
            <a:off x="3581400" y="76200"/>
            <a:ext cx="2895600" cy="288925"/>
          </a:xfrm>
        </p:spPr>
        <p:txBody>
          <a:bodyPr/>
          <a:lstStyle>
            <a:lvl1pPr>
              <a:defRPr/>
            </a:lvl1pPr>
          </a:lstStyle>
          <a:p>
            <a:pPr>
              <a:defRPr/>
            </a:pPr>
            <a:r>
              <a:rPr lang="tr-TR"/>
              <a:t>Adem KARAÇELİK</a:t>
            </a:r>
          </a:p>
        </p:txBody>
      </p:sp>
      <p:sp>
        <p:nvSpPr>
          <p:cNvPr id="6" name="Slayt Numarası Yer Tutucusu 15"/>
          <p:cNvSpPr>
            <a:spLocks noGrp="1"/>
          </p:cNvSpPr>
          <p:nvPr>
            <p:ph type="sldNum" sz="quarter" idx="12"/>
          </p:nvPr>
        </p:nvSpPr>
        <p:spPr>
          <a:xfrm>
            <a:off x="8229600" y="6473825"/>
            <a:ext cx="758825" cy="247650"/>
          </a:xfrm>
        </p:spPr>
        <p:txBody>
          <a:bodyPr/>
          <a:lstStyle>
            <a:lvl1pPr>
              <a:defRPr/>
            </a:lvl1pPr>
          </a:lstStyle>
          <a:p>
            <a:pPr>
              <a:defRPr/>
            </a:pPr>
            <a:fld id="{26B7BAAF-AAA5-467F-8796-D3FF3FC334C5}" type="slidenum">
              <a:rPr lang="tr-TR"/>
              <a:pPr>
                <a:defRP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sp>
        <p:nvSpPr>
          <p:cNvPr id="4" name="Düz Bağlayıcı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Metin Yer Tutucusu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tr-TR" smtClean="0"/>
              <a:t>Asıl metin stillerini düzenlemek için tıklatın</a:t>
            </a:r>
          </a:p>
        </p:txBody>
      </p:sp>
      <p:sp>
        <p:nvSpPr>
          <p:cNvPr id="8" name="Başlık 7"/>
          <p:cNvSpPr>
            <a:spLocks noGrp="1"/>
          </p:cNvSpPr>
          <p:nvPr>
            <p:ph type="title"/>
          </p:nvPr>
        </p:nvSpPr>
        <p:spPr>
          <a:xfrm>
            <a:off x="180475" y="2947085"/>
            <a:ext cx="8686800" cy="1184825"/>
          </a:xfrm>
        </p:spPr>
        <p:txBody>
          <a:bodyPr rtlCol="0" anchor="t"/>
          <a:lstStyle>
            <a:lvl1pPr algn="r">
              <a:defRPr/>
            </a:lvl1pPr>
          </a:lstStyle>
          <a:p>
            <a:r>
              <a:rPr lang="tr-TR" smtClean="0"/>
              <a:t>Asıl başlık stili için tıklatın</a:t>
            </a:r>
            <a:endParaRPr lang="en-US"/>
          </a:p>
        </p:txBody>
      </p:sp>
      <p:sp>
        <p:nvSpPr>
          <p:cNvPr id="5" name="Veri Yer Tutucusu 18"/>
          <p:cNvSpPr>
            <a:spLocks noGrp="1"/>
          </p:cNvSpPr>
          <p:nvPr>
            <p:ph type="dt" sz="half" idx="10"/>
          </p:nvPr>
        </p:nvSpPr>
        <p:spPr/>
        <p:txBody>
          <a:bodyPr/>
          <a:lstStyle>
            <a:lvl1pPr>
              <a:defRPr/>
            </a:lvl1pPr>
          </a:lstStyle>
          <a:p>
            <a:pPr>
              <a:defRPr/>
            </a:pPr>
            <a:fld id="{25EFB567-08E1-4064-950D-4B1B2F4BBF44}" type="datetime1">
              <a:rPr lang="tr-TR"/>
              <a:pPr>
                <a:defRPr/>
              </a:pPr>
              <a:t>05.03.2012</a:t>
            </a:fld>
            <a:endParaRPr lang="tr-TR"/>
          </a:p>
        </p:txBody>
      </p:sp>
      <p:sp>
        <p:nvSpPr>
          <p:cNvPr id="7" name="Altbilgi Yer Tutucusu 10"/>
          <p:cNvSpPr>
            <a:spLocks noGrp="1"/>
          </p:cNvSpPr>
          <p:nvPr>
            <p:ph type="ftr" sz="quarter" idx="11"/>
          </p:nvPr>
        </p:nvSpPr>
        <p:spPr/>
        <p:txBody>
          <a:bodyPr/>
          <a:lstStyle>
            <a:lvl1pPr>
              <a:defRPr/>
            </a:lvl1pPr>
          </a:lstStyle>
          <a:p>
            <a:pPr>
              <a:defRPr/>
            </a:pPr>
            <a:r>
              <a:rPr lang="tr-TR"/>
              <a:t>Adem KARAÇELİK</a:t>
            </a:r>
          </a:p>
        </p:txBody>
      </p:sp>
      <p:sp>
        <p:nvSpPr>
          <p:cNvPr id="9" name="Slayt Numarası Yer Tutucusu 15"/>
          <p:cNvSpPr>
            <a:spLocks noGrp="1"/>
          </p:cNvSpPr>
          <p:nvPr>
            <p:ph type="sldNum" sz="quarter" idx="12"/>
          </p:nvPr>
        </p:nvSpPr>
        <p:spPr/>
        <p:txBody>
          <a:bodyPr/>
          <a:lstStyle>
            <a:lvl1pPr>
              <a:defRPr/>
            </a:lvl1pPr>
          </a:lstStyle>
          <a:p>
            <a:pPr>
              <a:defRPr/>
            </a:pPr>
            <a:fld id="{46DAEAE2-7DFE-4EC8-94DD-A637692213C7}" type="slidenum">
              <a:rPr lang="tr-TR"/>
              <a:pPr>
                <a:defRPr/>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0" name="Başlık 19"/>
          <p:cNvSpPr>
            <a:spLocks noGrp="1"/>
          </p:cNvSpPr>
          <p:nvPr>
            <p:ph type="title"/>
          </p:nvPr>
        </p:nvSpPr>
        <p:spPr>
          <a:xfrm>
            <a:off x="301752" y="457200"/>
            <a:ext cx="8686800" cy="841248"/>
          </a:xfrm>
        </p:spPr>
        <p:txBody>
          <a:bodyPr/>
          <a:lstStyle/>
          <a:p>
            <a:r>
              <a:rPr lang="tr-TR" smtClean="0"/>
              <a:t>Asıl başlık stili için tıklatın</a:t>
            </a:r>
            <a:endParaRPr lang="en-US"/>
          </a:p>
        </p:txBody>
      </p:sp>
      <p:sp>
        <p:nvSpPr>
          <p:cNvPr id="14" name="İçerik Yer Tutucus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13" name="İçerik Yer Tutucus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Veri Yer Tutucusu 10"/>
          <p:cNvSpPr>
            <a:spLocks noGrp="1"/>
          </p:cNvSpPr>
          <p:nvPr>
            <p:ph type="dt" sz="half" idx="10"/>
          </p:nvPr>
        </p:nvSpPr>
        <p:spPr/>
        <p:txBody>
          <a:bodyPr/>
          <a:lstStyle>
            <a:lvl1pPr>
              <a:defRPr/>
            </a:lvl1pPr>
          </a:lstStyle>
          <a:p>
            <a:pPr>
              <a:defRPr/>
            </a:pPr>
            <a:fld id="{EDA413C1-1FBD-4F01-93C0-113941C71F1E}" type="datetime1">
              <a:rPr lang="tr-TR"/>
              <a:pPr>
                <a:defRPr/>
              </a:pPr>
              <a:t>05.03.2012</a:t>
            </a:fld>
            <a:endParaRPr lang="tr-TR"/>
          </a:p>
        </p:txBody>
      </p:sp>
      <p:sp>
        <p:nvSpPr>
          <p:cNvPr id="6" name="Altbilgi Yer Tutucusu 27"/>
          <p:cNvSpPr>
            <a:spLocks noGrp="1"/>
          </p:cNvSpPr>
          <p:nvPr>
            <p:ph type="ftr" sz="quarter" idx="11"/>
          </p:nvPr>
        </p:nvSpPr>
        <p:spPr/>
        <p:txBody>
          <a:bodyPr/>
          <a:lstStyle>
            <a:lvl1pPr>
              <a:defRPr/>
            </a:lvl1pPr>
          </a:lstStyle>
          <a:p>
            <a:pPr>
              <a:defRPr/>
            </a:pPr>
            <a:r>
              <a:rPr lang="tr-TR"/>
              <a:t>Adem KARAÇELİK</a:t>
            </a:r>
          </a:p>
        </p:txBody>
      </p:sp>
      <p:sp>
        <p:nvSpPr>
          <p:cNvPr id="7" name="Slayt Numarası Yer Tutucusu 4"/>
          <p:cNvSpPr>
            <a:spLocks noGrp="1"/>
          </p:cNvSpPr>
          <p:nvPr>
            <p:ph type="sldNum" sz="quarter" idx="12"/>
          </p:nvPr>
        </p:nvSpPr>
        <p:spPr/>
        <p:txBody>
          <a:bodyPr/>
          <a:lstStyle>
            <a:lvl1pPr>
              <a:defRPr/>
            </a:lvl1pPr>
          </a:lstStyle>
          <a:p>
            <a:pPr>
              <a:defRPr/>
            </a:pPr>
            <a:fld id="{BB629A73-30A5-44DB-A9F7-04F5CC430DCF}" type="slidenum">
              <a:rPr lang="tr-TR"/>
              <a:pPr>
                <a:defRP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spTree>
      <p:nvGrpSpPr>
        <p:cNvPr id="1" name=""/>
        <p:cNvGrpSpPr/>
        <p:nvPr/>
      </p:nvGrpSpPr>
      <p:grpSpPr>
        <a:xfrm>
          <a:off x="0" y="0"/>
          <a:ext cx="0" cy="0"/>
          <a:chOff x="0" y="0"/>
          <a:chExt cx="0" cy="0"/>
        </a:xfrm>
      </p:grpSpPr>
      <p:sp>
        <p:nvSpPr>
          <p:cNvPr id="7" name="Düz Bağlayıcı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Başlık 28"/>
          <p:cNvSpPr>
            <a:spLocks noGrp="1"/>
          </p:cNvSpPr>
          <p:nvPr>
            <p:ph type="title"/>
          </p:nvPr>
        </p:nvSpPr>
        <p:spPr>
          <a:xfrm>
            <a:off x="304800" y="5410200"/>
            <a:ext cx="8610600" cy="882650"/>
          </a:xfrm>
        </p:spPr>
        <p:txBody>
          <a:bodyPr/>
          <a:lstStyle>
            <a:lvl1pPr>
              <a:defRPr/>
            </a:lvl1pPr>
          </a:lstStyle>
          <a:p>
            <a:r>
              <a:rPr lang="tr-TR" smtClean="0"/>
              <a:t>Asıl başlık stili için tıklatın</a:t>
            </a:r>
            <a:endParaRPr lang="en-US"/>
          </a:p>
        </p:txBody>
      </p:sp>
      <p:sp>
        <p:nvSpPr>
          <p:cNvPr id="13" name="Metin Yer Tutucusu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25" name="Metin Yer Tutucusu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4" name="İçerik Yer Tutucus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28" name="İçerik Yer Tutucus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8" name="Veri Yer Tutucusu 9"/>
          <p:cNvSpPr>
            <a:spLocks noGrp="1"/>
          </p:cNvSpPr>
          <p:nvPr>
            <p:ph type="dt" sz="half" idx="10"/>
          </p:nvPr>
        </p:nvSpPr>
        <p:spPr/>
        <p:txBody>
          <a:bodyPr/>
          <a:lstStyle>
            <a:lvl1pPr>
              <a:defRPr/>
            </a:lvl1pPr>
          </a:lstStyle>
          <a:p>
            <a:pPr>
              <a:defRPr/>
            </a:pPr>
            <a:fld id="{52CEB5DE-65A8-4373-B2E2-EBFD86FCC185}" type="datetime1">
              <a:rPr lang="tr-TR"/>
              <a:pPr>
                <a:defRPr/>
              </a:pPr>
              <a:t>05.03.2012</a:t>
            </a:fld>
            <a:endParaRPr lang="tr-TR"/>
          </a:p>
        </p:txBody>
      </p:sp>
      <p:sp>
        <p:nvSpPr>
          <p:cNvPr id="9" name="Altbilgi Yer Tutucusu 5"/>
          <p:cNvSpPr>
            <a:spLocks noGrp="1"/>
          </p:cNvSpPr>
          <p:nvPr>
            <p:ph type="ftr" sz="quarter" idx="11"/>
          </p:nvPr>
        </p:nvSpPr>
        <p:spPr/>
        <p:txBody>
          <a:bodyPr/>
          <a:lstStyle>
            <a:lvl1pPr>
              <a:defRPr/>
            </a:lvl1pPr>
          </a:lstStyle>
          <a:p>
            <a:pPr>
              <a:defRPr/>
            </a:pPr>
            <a:r>
              <a:rPr lang="tr-TR"/>
              <a:t>Adem KARAÇELİK</a:t>
            </a:r>
          </a:p>
        </p:txBody>
      </p:sp>
      <p:sp>
        <p:nvSpPr>
          <p:cNvPr id="10" name="Slayt Numarası Yer Tutucusu 6"/>
          <p:cNvSpPr>
            <a:spLocks noGrp="1"/>
          </p:cNvSpPr>
          <p:nvPr>
            <p:ph type="sldNum" sz="quarter" idx="12"/>
          </p:nvPr>
        </p:nvSpPr>
        <p:spPr>
          <a:xfrm>
            <a:off x="8229600" y="6477000"/>
            <a:ext cx="762000" cy="247650"/>
          </a:xfrm>
        </p:spPr>
        <p:txBody>
          <a:bodyPr/>
          <a:lstStyle>
            <a:lvl1pPr>
              <a:defRPr/>
            </a:lvl1pPr>
          </a:lstStyle>
          <a:p>
            <a:pPr>
              <a:defRPr/>
            </a:pPr>
            <a:fld id="{F4915343-40CC-4C73-B73F-743420B626D5}" type="slidenum">
              <a:rPr lang="tr-TR"/>
              <a:pPr>
                <a:defRP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30" name="Başlık 29"/>
          <p:cNvSpPr>
            <a:spLocks noGrp="1"/>
          </p:cNvSpPr>
          <p:nvPr>
            <p:ph type="title"/>
          </p:nvPr>
        </p:nvSpPr>
        <p:spPr>
          <a:xfrm>
            <a:off x="301752" y="457200"/>
            <a:ext cx="8686800" cy="841248"/>
          </a:xfrm>
        </p:spPr>
        <p:txBody>
          <a:bodyPr/>
          <a:lstStyle/>
          <a:p>
            <a:r>
              <a:rPr lang="tr-TR" smtClean="0"/>
              <a:t>Asıl başlık stili için tıklatın</a:t>
            </a:r>
            <a:endParaRPr lang="en-US"/>
          </a:p>
        </p:txBody>
      </p:sp>
      <p:sp>
        <p:nvSpPr>
          <p:cNvPr id="3" name="Veri Yer Tutucusu 10"/>
          <p:cNvSpPr>
            <a:spLocks noGrp="1"/>
          </p:cNvSpPr>
          <p:nvPr>
            <p:ph type="dt" sz="half" idx="10"/>
          </p:nvPr>
        </p:nvSpPr>
        <p:spPr/>
        <p:txBody>
          <a:bodyPr/>
          <a:lstStyle>
            <a:lvl1pPr>
              <a:defRPr/>
            </a:lvl1pPr>
          </a:lstStyle>
          <a:p>
            <a:pPr>
              <a:defRPr/>
            </a:pPr>
            <a:fld id="{95337EE4-5CC6-480F-9E03-C70321A95442}" type="datetime1">
              <a:rPr lang="tr-TR"/>
              <a:pPr>
                <a:defRPr/>
              </a:pPr>
              <a:t>05.03.2012</a:t>
            </a:fld>
            <a:endParaRPr lang="tr-TR"/>
          </a:p>
        </p:txBody>
      </p:sp>
      <p:sp>
        <p:nvSpPr>
          <p:cNvPr id="4" name="Altbilgi Yer Tutucusu 27"/>
          <p:cNvSpPr>
            <a:spLocks noGrp="1"/>
          </p:cNvSpPr>
          <p:nvPr>
            <p:ph type="ftr" sz="quarter" idx="11"/>
          </p:nvPr>
        </p:nvSpPr>
        <p:spPr/>
        <p:txBody>
          <a:bodyPr/>
          <a:lstStyle>
            <a:lvl1pPr>
              <a:defRPr/>
            </a:lvl1pPr>
          </a:lstStyle>
          <a:p>
            <a:pPr>
              <a:defRPr/>
            </a:pPr>
            <a:r>
              <a:rPr lang="tr-TR"/>
              <a:t>Adem KARAÇELİK</a:t>
            </a:r>
          </a:p>
        </p:txBody>
      </p:sp>
      <p:sp>
        <p:nvSpPr>
          <p:cNvPr id="5" name="Slayt Numarası Yer Tutucusu 4"/>
          <p:cNvSpPr>
            <a:spLocks noGrp="1"/>
          </p:cNvSpPr>
          <p:nvPr>
            <p:ph type="sldNum" sz="quarter" idx="12"/>
          </p:nvPr>
        </p:nvSpPr>
        <p:spPr/>
        <p:txBody>
          <a:bodyPr/>
          <a:lstStyle>
            <a:lvl1pPr>
              <a:defRPr/>
            </a:lvl1pPr>
          </a:lstStyle>
          <a:p>
            <a:pPr>
              <a:defRPr/>
            </a:pPr>
            <a:fld id="{F4822A6B-CC3A-4739-BF9F-1F3A86689FDE}" type="slidenum">
              <a:rPr lang="tr-TR"/>
              <a:pPr>
                <a:defRP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2" name="Veri Yer Tutucusu 2"/>
          <p:cNvSpPr>
            <a:spLocks noGrp="1"/>
          </p:cNvSpPr>
          <p:nvPr>
            <p:ph type="dt" sz="half" idx="10"/>
          </p:nvPr>
        </p:nvSpPr>
        <p:spPr/>
        <p:txBody>
          <a:bodyPr/>
          <a:lstStyle>
            <a:lvl1pPr>
              <a:defRPr/>
            </a:lvl1pPr>
          </a:lstStyle>
          <a:p>
            <a:pPr>
              <a:defRPr/>
            </a:pPr>
            <a:fld id="{9BB742FE-BA52-4136-AC46-04DFB1F11A18}" type="datetime1">
              <a:rPr lang="tr-TR"/>
              <a:pPr>
                <a:defRPr/>
              </a:pPr>
              <a:t>05.03.2012</a:t>
            </a:fld>
            <a:endParaRPr lang="tr-TR"/>
          </a:p>
        </p:txBody>
      </p:sp>
      <p:sp>
        <p:nvSpPr>
          <p:cNvPr id="3" name="Altbilgi Yer Tutucusu 23"/>
          <p:cNvSpPr>
            <a:spLocks noGrp="1"/>
          </p:cNvSpPr>
          <p:nvPr>
            <p:ph type="ftr" sz="quarter" idx="11"/>
          </p:nvPr>
        </p:nvSpPr>
        <p:spPr/>
        <p:txBody>
          <a:bodyPr/>
          <a:lstStyle>
            <a:lvl1pPr>
              <a:defRPr/>
            </a:lvl1pPr>
          </a:lstStyle>
          <a:p>
            <a:pPr>
              <a:defRPr/>
            </a:pPr>
            <a:r>
              <a:rPr lang="tr-TR"/>
              <a:t>Adem KARAÇELİK</a:t>
            </a:r>
          </a:p>
        </p:txBody>
      </p:sp>
      <p:sp>
        <p:nvSpPr>
          <p:cNvPr id="4" name="Slayt Numarası Yer Tutucusu 6"/>
          <p:cNvSpPr>
            <a:spLocks noGrp="1"/>
          </p:cNvSpPr>
          <p:nvPr>
            <p:ph type="sldNum" sz="quarter" idx="12"/>
          </p:nvPr>
        </p:nvSpPr>
        <p:spPr/>
        <p:txBody>
          <a:bodyPr/>
          <a:lstStyle>
            <a:lvl1pPr>
              <a:defRPr/>
            </a:lvl1pPr>
          </a:lstStyle>
          <a:p>
            <a:pPr>
              <a:defRPr/>
            </a:pPr>
            <a:fld id="{3BD47BEB-92A1-4346-9D95-B794EE2E3385}" type="slidenum">
              <a:rPr lang="tr-TR"/>
              <a:pPr>
                <a:defRP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5" name="Düz Bağlayıcı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Başlık 11"/>
          <p:cNvSpPr>
            <a:spLocks noGrp="1"/>
          </p:cNvSpPr>
          <p:nvPr>
            <p:ph type="title"/>
          </p:nvPr>
        </p:nvSpPr>
        <p:spPr>
          <a:xfrm>
            <a:off x="457200" y="5486400"/>
            <a:ext cx="8458200" cy="520700"/>
          </a:xfrm>
        </p:spPr>
        <p:txBody>
          <a:bodyPr/>
          <a:lstStyle>
            <a:lvl1pPr algn="l">
              <a:buNone/>
              <a:defRPr sz="2000" b="1"/>
            </a:lvl1pPr>
          </a:lstStyle>
          <a:p>
            <a:r>
              <a:rPr lang="tr-TR" smtClean="0"/>
              <a:t>Asıl başlık stili için tıklatın</a:t>
            </a:r>
            <a:endParaRPr lang="en-US"/>
          </a:p>
        </p:txBody>
      </p:sp>
      <p:sp>
        <p:nvSpPr>
          <p:cNvPr id="26" name="Metin Yer Tutucusu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tr-TR" smtClean="0"/>
              <a:t>Asıl metin stillerini düzenlemek için tıklatın</a:t>
            </a:r>
          </a:p>
        </p:txBody>
      </p:sp>
      <p:sp>
        <p:nvSpPr>
          <p:cNvPr id="14" name="İçerik Yer Tutucus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6" name="Veri Yer Tutucusu 24"/>
          <p:cNvSpPr>
            <a:spLocks noGrp="1"/>
          </p:cNvSpPr>
          <p:nvPr>
            <p:ph type="dt" sz="half" idx="10"/>
          </p:nvPr>
        </p:nvSpPr>
        <p:spPr/>
        <p:txBody>
          <a:bodyPr/>
          <a:lstStyle>
            <a:lvl1pPr>
              <a:defRPr/>
            </a:lvl1pPr>
          </a:lstStyle>
          <a:p>
            <a:pPr>
              <a:defRPr/>
            </a:pPr>
            <a:fld id="{067B9571-74D2-4747-AEA4-24E58158EDB1}" type="datetime1">
              <a:rPr lang="tr-TR"/>
              <a:pPr>
                <a:defRPr/>
              </a:pPr>
              <a:t>05.03.2012</a:t>
            </a:fld>
            <a:endParaRPr lang="tr-TR"/>
          </a:p>
        </p:txBody>
      </p:sp>
      <p:sp>
        <p:nvSpPr>
          <p:cNvPr id="7" name="Altbilgi Yer Tutucusu 28"/>
          <p:cNvSpPr>
            <a:spLocks noGrp="1"/>
          </p:cNvSpPr>
          <p:nvPr>
            <p:ph type="ftr" sz="quarter" idx="11"/>
          </p:nvPr>
        </p:nvSpPr>
        <p:spPr/>
        <p:txBody>
          <a:bodyPr/>
          <a:lstStyle>
            <a:lvl1pPr>
              <a:defRPr/>
            </a:lvl1pPr>
          </a:lstStyle>
          <a:p>
            <a:pPr>
              <a:defRPr/>
            </a:pPr>
            <a:r>
              <a:rPr lang="tr-TR"/>
              <a:t>Adem KARAÇELİK</a:t>
            </a:r>
          </a:p>
        </p:txBody>
      </p:sp>
      <p:sp>
        <p:nvSpPr>
          <p:cNvPr id="8" name="Slayt Numarası Yer Tutucusu 6"/>
          <p:cNvSpPr>
            <a:spLocks noGrp="1"/>
          </p:cNvSpPr>
          <p:nvPr>
            <p:ph type="sldNum" sz="quarter" idx="12"/>
          </p:nvPr>
        </p:nvSpPr>
        <p:spPr/>
        <p:txBody>
          <a:bodyPr/>
          <a:lstStyle>
            <a:lvl1pPr>
              <a:defRPr/>
            </a:lvl1pPr>
          </a:lstStyle>
          <a:p>
            <a:pPr>
              <a:defRPr/>
            </a:pPr>
            <a:fld id="{7F5A0594-A46B-463C-A46B-F692ABF52038}" type="slidenum">
              <a:rPr lang="tr-TR"/>
              <a:pPr>
                <a:defRP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13" name="Resim Yer Tutucusu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tr-TR" noProof="0" smtClean="0"/>
              <a:t>Resim eklemek için simgeyi tıklatın</a:t>
            </a:r>
            <a:endParaRPr lang="en-US" noProof="0" dirty="0"/>
          </a:p>
        </p:txBody>
      </p:sp>
      <p:sp>
        <p:nvSpPr>
          <p:cNvPr id="17" name="Başlık 16"/>
          <p:cNvSpPr>
            <a:spLocks noGrp="1"/>
          </p:cNvSpPr>
          <p:nvPr>
            <p:ph type="title"/>
          </p:nvPr>
        </p:nvSpPr>
        <p:spPr>
          <a:xfrm>
            <a:off x="381000" y="4993760"/>
            <a:ext cx="5867400" cy="522288"/>
          </a:xfrm>
        </p:spPr>
        <p:txBody>
          <a:bodyPr/>
          <a:lstStyle>
            <a:lvl1pPr algn="l">
              <a:buNone/>
              <a:defRPr sz="2000" b="1"/>
            </a:lvl1pPr>
          </a:lstStyle>
          <a:p>
            <a:r>
              <a:rPr lang="tr-TR" smtClean="0"/>
              <a:t>Asıl başlık stili için tıklatın</a:t>
            </a:r>
            <a:endParaRPr lang="en-US"/>
          </a:p>
        </p:txBody>
      </p:sp>
      <p:sp>
        <p:nvSpPr>
          <p:cNvPr id="26" name="Metin Yer Tutucusu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tr-TR" smtClean="0"/>
              <a:t>Asıl metin stillerini düzenlemek için tıklatın</a:t>
            </a:r>
          </a:p>
        </p:txBody>
      </p:sp>
      <p:sp>
        <p:nvSpPr>
          <p:cNvPr id="5" name="Veri Yer Tutucusu 6"/>
          <p:cNvSpPr>
            <a:spLocks noGrp="1"/>
          </p:cNvSpPr>
          <p:nvPr>
            <p:ph type="dt" sz="half" idx="10"/>
          </p:nvPr>
        </p:nvSpPr>
        <p:spPr/>
        <p:txBody>
          <a:bodyPr/>
          <a:lstStyle>
            <a:lvl1pPr>
              <a:defRPr/>
            </a:lvl1pPr>
          </a:lstStyle>
          <a:p>
            <a:pPr>
              <a:defRPr/>
            </a:pPr>
            <a:fld id="{3EDC2E2C-59FD-4B6A-836C-85A16D9EBCBB}" type="datetime1">
              <a:rPr lang="tr-TR"/>
              <a:pPr>
                <a:defRPr/>
              </a:pPr>
              <a:t>05.03.2012</a:t>
            </a:fld>
            <a:endParaRPr lang="tr-TR"/>
          </a:p>
        </p:txBody>
      </p:sp>
      <p:sp>
        <p:nvSpPr>
          <p:cNvPr id="6" name="Altbilgi Yer Tutucusu 4"/>
          <p:cNvSpPr>
            <a:spLocks noGrp="1"/>
          </p:cNvSpPr>
          <p:nvPr>
            <p:ph type="ftr" sz="quarter" idx="11"/>
          </p:nvPr>
        </p:nvSpPr>
        <p:spPr/>
        <p:txBody>
          <a:bodyPr/>
          <a:lstStyle>
            <a:lvl1pPr>
              <a:defRPr/>
            </a:lvl1pPr>
          </a:lstStyle>
          <a:p>
            <a:pPr>
              <a:defRPr/>
            </a:pPr>
            <a:r>
              <a:rPr lang="tr-TR"/>
              <a:t>Adem KARAÇELİK</a:t>
            </a:r>
          </a:p>
        </p:txBody>
      </p:sp>
      <p:sp>
        <p:nvSpPr>
          <p:cNvPr id="7" name="Slayt Numarası Yer Tutucusu 30"/>
          <p:cNvSpPr>
            <a:spLocks noGrp="1"/>
          </p:cNvSpPr>
          <p:nvPr>
            <p:ph type="sldNum" sz="quarter" idx="12"/>
          </p:nvPr>
        </p:nvSpPr>
        <p:spPr/>
        <p:txBody>
          <a:bodyPr/>
          <a:lstStyle>
            <a:lvl1pPr>
              <a:defRPr/>
            </a:lvl1pPr>
          </a:lstStyle>
          <a:p>
            <a:pPr>
              <a:defRPr/>
            </a:pPr>
            <a:fld id="{FC7A548C-A723-4184-A732-E289C31DD577}" type="slidenum">
              <a:rPr lang="tr-TR"/>
              <a:pPr>
                <a:defRP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Düz Bağlayıcı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9" name="Metin Yer Tutucusu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smtClean="0"/>
          </a:p>
        </p:txBody>
      </p:sp>
      <p:sp>
        <p:nvSpPr>
          <p:cNvPr id="11" name="Veri Yer Tutucusu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76826B9A-31E5-4C5A-9FE6-D10AE5D658FC}" type="datetime1">
              <a:rPr lang="tr-TR"/>
              <a:pPr>
                <a:defRPr/>
              </a:pPr>
              <a:t>05.03.2012</a:t>
            </a:fld>
            <a:endParaRPr lang="tr-TR"/>
          </a:p>
        </p:txBody>
      </p:sp>
      <p:sp>
        <p:nvSpPr>
          <p:cNvPr id="28" name="Altbilgi Yer Tutucusu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r>
              <a:rPr lang="tr-TR"/>
              <a:t>Adem KARAÇELİK</a:t>
            </a:r>
            <a:endParaRPr lang="tr-TR"/>
          </a:p>
        </p:txBody>
      </p:sp>
      <p:sp>
        <p:nvSpPr>
          <p:cNvPr id="5" name="Slayt Numarası Yer Tutucusu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323A06D4-4F49-4303-943C-B58D63845188}" type="slidenum">
              <a:rPr lang="tr-TR"/>
              <a:pPr>
                <a:defRPr/>
              </a:pPr>
              <a:t>‹#›</a:t>
            </a:fld>
            <a:endParaRPr lang="tr-TR"/>
          </a:p>
        </p:txBody>
      </p:sp>
      <p:sp>
        <p:nvSpPr>
          <p:cNvPr id="10" name="Başlık Yer Tutucusu 9"/>
          <p:cNvSpPr>
            <a:spLocks noGrp="1"/>
          </p:cNvSpPr>
          <p:nvPr>
            <p:ph type="title"/>
          </p:nvPr>
        </p:nvSpPr>
        <p:spPr>
          <a:xfrm>
            <a:off x="304800" y="457200"/>
            <a:ext cx="8686800" cy="838200"/>
          </a:xfrm>
          <a:prstGeom prst="rect">
            <a:avLst/>
          </a:prstGeom>
        </p:spPr>
        <p:txBody>
          <a:bodyPr vert="horz" anchor="ctr">
            <a:normAutofit/>
          </a:bodyPr>
          <a:lstStyle/>
          <a:p>
            <a:r>
              <a:rPr lang="tr-TR" smtClean="0"/>
              <a:t>Asıl başlık stili için tıklatın</a:t>
            </a:r>
            <a:endParaRPr lang="en-US"/>
          </a:p>
        </p:txBody>
      </p:sp>
      <p:sp>
        <p:nvSpPr>
          <p:cNvPr id="9" name="Düz Bağlayıcı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Düz Bağlayıcı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5" r:id="rId5"/>
    <p:sldLayoutId id="2147483670" r:id="rId6"/>
    <p:sldLayoutId id="2147483676" r:id="rId7"/>
    <p:sldLayoutId id="2147483677" r:id="rId8"/>
    <p:sldLayoutId id="2147483678" r:id="rId9"/>
    <p:sldLayoutId id="2147483669" r:id="rId10"/>
    <p:sldLayoutId id="2147483679" r:id="rId11"/>
  </p:sldLayoutIdLst>
  <p:hf hdr="0" dt="0"/>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edebiyatogretmeni.net/"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3"/>
          <p:cNvSpPr>
            <a:spLocks noGrp="1"/>
          </p:cNvSpPr>
          <p:nvPr>
            <p:ph type="title"/>
          </p:nvPr>
        </p:nvSpPr>
        <p:spPr>
          <a:xfrm>
            <a:off x="329878" y="266700"/>
            <a:ext cx="8568952" cy="778098"/>
          </a:xfrm>
        </p:spPr>
        <p:txBody>
          <a:bodyPr>
            <a:normAutofit fontScale="90000"/>
          </a:bodyPr>
          <a:lstStyle/>
          <a:p>
            <a:pPr algn="ctr" fontAlgn="auto">
              <a:spcAft>
                <a:spcPts val="0"/>
              </a:spcAft>
              <a:defRPr/>
            </a:pPr>
            <a:r>
              <a:rPr lang="tr-TR" sz="2800" b="1" dirty="0">
                <a:latin typeface="Times New Roman" pitchFamily="18" charset="0"/>
                <a:cs typeface="Times New Roman" pitchFamily="18" charset="0"/>
              </a:rPr>
              <a:t>İKİNCİ YENİ SONRASI TOPLUMCU ŞİİR (1960-1980</a:t>
            </a:r>
            <a:r>
              <a:rPr lang="tr-TR" sz="2800" b="1" dirty="0" smtClean="0">
                <a:latin typeface="Times New Roman" pitchFamily="18" charset="0"/>
                <a:cs typeface="Times New Roman" pitchFamily="18" charset="0"/>
              </a:rPr>
              <a:t>)</a:t>
            </a:r>
            <a:endParaRPr lang="tr-TR" sz="2800" dirty="0">
              <a:latin typeface="Times New Roman" pitchFamily="18" charset="0"/>
              <a:cs typeface="Times New Roman" pitchFamily="18" charset="0"/>
            </a:endParaRPr>
          </a:p>
        </p:txBody>
      </p:sp>
      <p:sp>
        <p:nvSpPr>
          <p:cNvPr id="14338" name="İçerik Yer Tutucusu 4"/>
          <p:cNvSpPr>
            <a:spLocks noGrp="1"/>
          </p:cNvSpPr>
          <p:nvPr>
            <p:ph idx="1"/>
          </p:nvPr>
        </p:nvSpPr>
        <p:spPr>
          <a:xfrm>
            <a:off x="468313" y="1196975"/>
            <a:ext cx="8229600" cy="5145088"/>
          </a:xfrm>
        </p:spPr>
        <p:txBody>
          <a:bodyPr/>
          <a:lstStyle/>
          <a:p>
            <a:r>
              <a:rPr lang="tr-TR" smtClean="0"/>
              <a:t>1960 sonrası toplumcu şairler “İkinci Yeni”yi eleştirmiş, toplumcu şiiri savunmuşlardır. Toplumsal temalar ağırlık kazanmış, yeni teknik ve biçim arayışları ile dil zenginleşmiştir. Şiirlerde genel olarak güncel temalar işlenmiş, toplumsal duyarlık konusunda mesajlar verilmiştir. II. Yeni şiirinin bunalım ve yalnızlık temalarının yerini “umut, güzel günler beklentisi, mücadele, direniş” gibi temalar almıştır.</a:t>
            </a:r>
          </a:p>
          <a:p>
            <a:r>
              <a:rPr lang="tr-TR" smtClean="0">
                <a:latin typeface="Arial" charset="0"/>
              </a:rPr>
              <a:t>         </a:t>
            </a:r>
            <a:r>
              <a:rPr lang="tr-TR" smtClean="0">
                <a:latin typeface="Arial" charset="0"/>
                <a:hlinkClick r:id="rId2"/>
              </a:rPr>
              <a:t>www.edebiyatogretmeni.net</a:t>
            </a:r>
            <a:r>
              <a:rPr lang="tr-TR" smtClean="0">
                <a:latin typeface="Arial" charset="0"/>
              </a:rPr>
              <a:t> </a:t>
            </a:r>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5B696579-B9E4-42A2-ADAC-A321C17A10D9}" type="slidenum">
              <a:rPr lang="tr-TR"/>
              <a:pPr>
                <a:defRPr/>
              </a:pPr>
              <a:t>1</a:t>
            </a:fld>
            <a:endParaRPr lang="tr-T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23528" y="260648"/>
            <a:ext cx="8686800" cy="838200"/>
          </a:xfrm>
        </p:spPr>
        <p:txBody>
          <a:bodyPr/>
          <a:lstStyle/>
          <a:p>
            <a:pPr fontAlgn="auto">
              <a:spcAft>
                <a:spcPts val="0"/>
              </a:spcAft>
              <a:defRPr/>
            </a:pPr>
            <a:r>
              <a:rPr lang="tr-TR" b="1" dirty="0" smtClean="0"/>
              <a:t>Şİİr:</a:t>
            </a:r>
            <a:endParaRPr lang="tr-TR" dirty="0"/>
          </a:p>
        </p:txBody>
      </p:sp>
      <p:sp>
        <p:nvSpPr>
          <p:cNvPr id="3" name="İçerik Yer Tutucusu 2"/>
          <p:cNvSpPr>
            <a:spLocks noGrp="1"/>
          </p:cNvSpPr>
          <p:nvPr>
            <p:ph idx="1"/>
          </p:nvPr>
        </p:nvSpPr>
        <p:spPr/>
        <p:txBody>
          <a:bodyPr>
            <a:normAutofit/>
          </a:bodyPr>
          <a:lstStyle/>
          <a:p>
            <a:pPr fontAlgn="auto">
              <a:spcAft>
                <a:spcPts val="0"/>
              </a:spcAft>
              <a:buFont typeface="Wingdings 2"/>
              <a:buChar char=""/>
              <a:defRPr/>
            </a:pPr>
            <a:r>
              <a:rPr lang="tr-TR" dirty="0"/>
              <a:t>Geceleyin Bir Koşu, Evet İsyan, Cinayetler Kitabı, Celladıma Gülümserken, Erbain , Bir Yusuf Masalı, Of Not </a:t>
            </a:r>
            <a:r>
              <a:rPr lang="tr-TR" dirty="0" err="1"/>
              <a:t>Being</a:t>
            </a:r>
            <a:r>
              <a:rPr lang="tr-TR" dirty="0"/>
              <a:t> A </a:t>
            </a:r>
            <a:r>
              <a:rPr lang="tr-TR" dirty="0" err="1"/>
              <a:t>Jew</a:t>
            </a:r>
            <a:r>
              <a:rPr lang="tr-TR" dirty="0"/>
              <a:t> </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E879E0E9-5E9F-45AC-83F2-878F3491AC08}" type="slidenum">
              <a:rPr lang="tr-TR"/>
              <a:pPr>
                <a:defRPr/>
              </a:pPr>
              <a:t>10</a:t>
            </a:fld>
            <a:endParaRPr lang="tr-T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922114"/>
          </a:xfrm>
        </p:spPr>
        <p:txBody>
          <a:bodyPr/>
          <a:lstStyle/>
          <a:p>
            <a:pPr fontAlgn="auto">
              <a:spcAft>
                <a:spcPts val="0"/>
              </a:spcAft>
              <a:defRPr/>
            </a:pPr>
            <a:r>
              <a:rPr lang="tr-TR" b="1" dirty="0"/>
              <a:t>Deneme, Söyleşi, </a:t>
            </a:r>
            <a:r>
              <a:rPr lang="tr-TR" b="1" dirty="0" smtClean="0"/>
              <a:t>Mektup</a:t>
            </a:r>
            <a:r>
              <a:rPr lang="tr-TR" dirty="0" smtClean="0"/>
              <a:t>:</a:t>
            </a:r>
            <a:endParaRPr lang="tr-TR" dirty="0"/>
          </a:p>
        </p:txBody>
      </p:sp>
      <p:sp>
        <p:nvSpPr>
          <p:cNvPr id="3" name="İçerik Yer Tutucusu 2"/>
          <p:cNvSpPr>
            <a:spLocks noGrp="1"/>
          </p:cNvSpPr>
          <p:nvPr>
            <p:ph idx="1"/>
          </p:nvPr>
        </p:nvSpPr>
        <p:spPr>
          <a:xfrm>
            <a:off x="457200" y="1268413"/>
            <a:ext cx="8435975" cy="5256212"/>
          </a:xfrm>
        </p:spPr>
        <p:txBody>
          <a:bodyPr>
            <a:normAutofit/>
          </a:bodyPr>
          <a:lstStyle/>
          <a:p>
            <a:pPr fontAlgn="auto">
              <a:spcAft>
                <a:spcPts val="0"/>
              </a:spcAft>
              <a:buFont typeface="Wingdings 2"/>
              <a:buChar char=""/>
              <a:defRPr/>
            </a:pPr>
            <a:r>
              <a:rPr lang="tr-TR" dirty="0"/>
              <a:t>Üç Mesele, Şiir Okuma Kılavuzu , Zor Zamanda </a:t>
            </a:r>
            <a:r>
              <a:rPr lang="tr-TR" dirty="0" err="1"/>
              <a:t>Konuşmak,Taşları</a:t>
            </a:r>
            <a:r>
              <a:rPr lang="tr-TR" dirty="0"/>
              <a:t> Yemek Yasak, Bakanlar ve Görenler ,Faydasız Yazılar, Surat Asmak Hakkımız, Tehdit Değil Teklif, </a:t>
            </a:r>
            <a:r>
              <a:rPr lang="tr-TR" dirty="0" err="1"/>
              <a:t>Waldo</a:t>
            </a:r>
            <a:r>
              <a:rPr lang="tr-TR" dirty="0"/>
              <a:t> Sen Neden Burada Değilsin?, Cuma Mektupları, Neyi Kaybettiğini Hatırla, Genç Bir Şairden Genç Bir Şaire Mektuplar, Tavşanın Randevusu, Kırk Hadis, Henry Sen Neden Buradasın? , Kalın Türk, Çenebazlık </a:t>
            </a:r>
          </a:p>
          <a:p>
            <a:pPr fontAlgn="auto">
              <a:spcAft>
                <a:spcPts val="0"/>
              </a:spcAft>
              <a:buFont typeface="Wingdings 2"/>
              <a:buChar char=""/>
              <a:defRPr/>
            </a:pPr>
            <a:r>
              <a:rPr lang="tr-TR" dirty="0"/>
              <a:t>Şairin Devriye Nöbeti (6 kitap)</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940C3DBA-F803-4104-9137-350F2459B6B3}" type="slidenum">
              <a:rPr lang="tr-TR"/>
              <a:pPr>
                <a:defRPr/>
              </a:pPr>
              <a:t>11</a:t>
            </a:fld>
            <a:endParaRPr lang="tr-T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67544" y="116632"/>
            <a:ext cx="8229600" cy="850106"/>
          </a:xfrm>
        </p:spPr>
        <p:txBody>
          <a:bodyPr/>
          <a:lstStyle/>
          <a:p>
            <a:pPr fontAlgn="auto">
              <a:spcAft>
                <a:spcPts val="0"/>
              </a:spcAft>
              <a:defRPr/>
            </a:pPr>
            <a:r>
              <a:rPr lang="tr-TR" b="1" dirty="0"/>
              <a:t>ATAOL BEHRAMOĞLU(1942-</a:t>
            </a:r>
            <a:r>
              <a:rPr lang="tr-TR" b="1" dirty="0" smtClean="0"/>
              <a:t>…)</a:t>
            </a:r>
            <a:endParaRPr lang="tr-TR" dirty="0"/>
          </a:p>
        </p:txBody>
      </p:sp>
      <p:sp>
        <p:nvSpPr>
          <p:cNvPr id="3" name="İçerik Yer Tutucusu 2"/>
          <p:cNvSpPr>
            <a:spLocks noGrp="1"/>
          </p:cNvSpPr>
          <p:nvPr>
            <p:ph idx="1"/>
          </p:nvPr>
        </p:nvSpPr>
        <p:spPr>
          <a:xfrm>
            <a:off x="107950" y="1125538"/>
            <a:ext cx="8928100" cy="5543550"/>
          </a:xfrm>
        </p:spPr>
        <p:txBody>
          <a:bodyPr>
            <a:normAutofit fontScale="85000" lnSpcReduction="20000"/>
          </a:bodyPr>
          <a:lstStyle/>
          <a:p>
            <a:pPr fontAlgn="auto">
              <a:spcAft>
                <a:spcPts val="0"/>
              </a:spcAft>
              <a:buFont typeface="Wingdings 2"/>
              <a:buChar char=""/>
              <a:defRPr/>
            </a:pPr>
            <a:r>
              <a:rPr lang="tr-TR" sz="3100" dirty="0"/>
              <a:t>Ankara Üniversitesi Dil ve Tarih Coğrafya Fakültesi Rus Dili ve Edebiyatı bölümünü bitirdi. . 1975'te kardeşi Nihat Behramoğlu'yla birlikte "Militan" dergisini kurdu. Gençlik dönemi şiirlerinde Orhan Veli, </a:t>
            </a:r>
            <a:r>
              <a:rPr lang="tr-TR" sz="3100" dirty="0" err="1"/>
              <a:t>Attilâ</a:t>
            </a:r>
            <a:r>
              <a:rPr lang="tr-TR" sz="3100" dirty="0"/>
              <a:t> İlhan ve İkinci Yeni şiirinin ortak özellikleri etkin. Gerçek şiir kimliği 1965-1971 arasında Papirüs, Şiir Sanatı, Yeni Gerçek, Yeni Dergi ve Halkın </a:t>
            </a:r>
            <a:r>
              <a:rPr lang="tr-TR" sz="3100" dirty="0" err="1"/>
              <a:t>Dostları'nda</a:t>
            </a:r>
            <a:r>
              <a:rPr lang="tr-TR" sz="3100" dirty="0"/>
              <a:t> çıkan şiirleriyle oluştu. Bu şiirlerde toplumcu, etkin bir edebiyat anlayışının örnekleri yer aldı</a:t>
            </a:r>
            <a:r>
              <a:rPr lang="tr-TR" sz="3100" dirty="0" smtClean="0"/>
              <a:t>.</a:t>
            </a:r>
          </a:p>
          <a:p>
            <a:pPr marL="0" indent="0" fontAlgn="auto">
              <a:spcAft>
                <a:spcPts val="0"/>
              </a:spcAft>
              <a:buFont typeface="Wingdings 2"/>
              <a:buNone/>
              <a:defRPr/>
            </a:pPr>
            <a:r>
              <a:rPr lang="tr-TR" sz="3100" dirty="0"/>
              <a:t> </a:t>
            </a:r>
          </a:p>
          <a:p>
            <a:pPr fontAlgn="auto">
              <a:spcAft>
                <a:spcPts val="0"/>
              </a:spcAft>
              <a:buFont typeface="Wingdings 2"/>
              <a:buChar char=""/>
              <a:defRPr/>
            </a:pPr>
            <a:r>
              <a:rPr lang="tr-TR" sz="3100" dirty="0"/>
              <a:t>Üniversite yıllarında “Ataol </a:t>
            </a:r>
            <a:r>
              <a:rPr lang="tr-TR" sz="3100" dirty="0" err="1"/>
              <a:t>Gürus</a:t>
            </a:r>
            <a:r>
              <a:rPr lang="tr-TR" sz="3100" dirty="0"/>
              <a:t>” takma adıyla mahalli gazete ve dergilerde yayımlanan şiirleriyle tanınmıştır. İmgeci şiir anlayışından toplumcu şiire geçerek siyasal düşünceleri de şiirlerinde eritmiştir. Halkın Dostları dergisini ismet Özel’le çıkarmıştır. Rus edebiyatından </a:t>
            </a:r>
            <a:r>
              <a:rPr lang="tr-TR" sz="3100" dirty="0" smtClean="0"/>
              <a:t>birçok </a:t>
            </a:r>
            <a:r>
              <a:rPr lang="tr-TR" sz="3100" dirty="0"/>
              <a:t>eseri Türkçeye çevirmiş; Asya, Afrika Yazarlar Birliği </a:t>
            </a:r>
            <a:r>
              <a:rPr lang="tr-TR" sz="3100" dirty="0" smtClean="0"/>
              <a:t>Lotus Ödülü’nü </a:t>
            </a:r>
            <a:r>
              <a:rPr lang="tr-TR" sz="3100" dirty="0"/>
              <a:t>almıştır.</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9720FDBD-3039-4105-8A9E-09045F9332BF}" type="slidenum">
              <a:rPr lang="tr-TR"/>
              <a:pPr>
                <a:defRPr/>
              </a:pPr>
              <a:t>12</a:t>
            </a:fld>
            <a:endParaRPr lang="tr-T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778098"/>
          </a:xfrm>
        </p:spPr>
        <p:txBody>
          <a:bodyPr/>
          <a:lstStyle/>
          <a:p>
            <a:pPr fontAlgn="auto">
              <a:spcAft>
                <a:spcPts val="0"/>
              </a:spcAft>
              <a:defRPr/>
            </a:pPr>
            <a:r>
              <a:rPr lang="tr-TR" b="1" dirty="0" smtClean="0"/>
              <a:t>Şİİrlerİ</a:t>
            </a:r>
            <a:endParaRPr lang="tr-TR" dirty="0"/>
          </a:p>
        </p:txBody>
      </p:sp>
      <p:sp>
        <p:nvSpPr>
          <p:cNvPr id="3" name="İçerik Yer Tutucusu 2"/>
          <p:cNvSpPr>
            <a:spLocks noGrp="1"/>
          </p:cNvSpPr>
          <p:nvPr>
            <p:ph idx="1"/>
          </p:nvPr>
        </p:nvSpPr>
        <p:spPr>
          <a:xfrm>
            <a:off x="250825" y="1412875"/>
            <a:ext cx="8435975" cy="5111750"/>
          </a:xfrm>
        </p:spPr>
        <p:txBody>
          <a:bodyPr>
            <a:normAutofit fontScale="85000" lnSpcReduction="20000"/>
          </a:bodyPr>
          <a:lstStyle/>
          <a:p>
            <a:pPr fontAlgn="auto">
              <a:spcAft>
                <a:spcPts val="0"/>
              </a:spcAft>
              <a:buFont typeface="Wingdings 2"/>
              <a:buChar char=""/>
              <a:defRPr/>
            </a:pPr>
            <a:r>
              <a:rPr lang="tr-TR" dirty="0"/>
              <a:t>Bir Ermeni General (1965)</a:t>
            </a:r>
          </a:p>
          <a:p>
            <a:pPr fontAlgn="auto">
              <a:spcAft>
                <a:spcPts val="0"/>
              </a:spcAft>
              <a:buFont typeface="Wingdings 2"/>
              <a:buChar char=""/>
              <a:defRPr/>
            </a:pPr>
            <a:r>
              <a:rPr lang="tr-TR" dirty="0"/>
              <a:t>Bir Gün Mutlaka (1970)</a:t>
            </a:r>
          </a:p>
          <a:p>
            <a:pPr fontAlgn="auto">
              <a:spcAft>
                <a:spcPts val="0"/>
              </a:spcAft>
              <a:buFont typeface="Wingdings 2"/>
              <a:buChar char=""/>
              <a:defRPr/>
            </a:pPr>
            <a:r>
              <a:rPr lang="tr-TR" dirty="0"/>
              <a:t>Yolculuk Özlem Cesaret ve Kavga Şiirleri (1974)</a:t>
            </a:r>
          </a:p>
          <a:p>
            <a:pPr fontAlgn="auto">
              <a:spcAft>
                <a:spcPts val="0"/>
              </a:spcAft>
              <a:buFont typeface="Wingdings 2"/>
              <a:buChar char=""/>
              <a:defRPr/>
            </a:pPr>
            <a:r>
              <a:rPr lang="tr-TR" dirty="0"/>
              <a:t>Ne Yağmur... Ne Şiirler... (1976)</a:t>
            </a:r>
          </a:p>
          <a:p>
            <a:pPr fontAlgn="auto">
              <a:spcAft>
                <a:spcPts val="0"/>
              </a:spcAft>
              <a:buFont typeface="Wingdings 2"/>
              <a:buChar char=""/>
              <a:defRPr/>
            </a:pPr>
            <a:r>
              <a:rPr lang="tr-TR" dirty="0"/>
              <a:t>Kuşatmada (1978)</a:t>
            </a:r>
          </a:p>
          <a:p>
            <a:pPr fontAlgn="auto">
              <a:spcAft>
                <a:spcPts val="0"/>
              </a:spcAft>
              <a:buFont typeface="Wingdings 2"/>
              <a:buChar char=""/>
              <a:defRPr/>
            </a:pPr>
            <a:r>
              <a:rPr lang="tr-TR" dirty="0"/>
              <a:t>Mustafa Suphi Destanı (1979)</a:t>
            </a:r>
          </a:p>
          <a:p>
            <a:pPr fontAlgn="auto">
              <a:spcAft>
                <a:spcPts val="0"/>
              </a:spcAft>
              <a:buFont typeface="Wingdings 2"/>
              <a:buChar char=""/>
              <a:defRPr/>
            </a:pPr>
            <a:r>
              <a:rPr lang="tr-TR" dirty="0"/>
              <a:t>Dörtlükler (1983)</a:t>
            </a:r>
          </a:p>
          <a:p>
            <a:pPr fontAlgn="auto">
              <a:spcAft>
                <a:spcPts val="0"/>
              </a:spcAft>
              <a:buFont typeface="Wingdings 2"/>
              <a:buChar char=""/>
              <a:defRPr/>
            </a:pPr>
            <a:r>
              <a:rPr lang="tr-TR" dirty="0"/>
              <a:t>İyi Bir Yurttaş Aranıyor (1983) (Ankara Sanat Tiyatrosu tarafından oyunlaştırılmıştır.)</a:t>
            </a:r>
          </a:p>
          <a:p>
            <a:pPr fontAlgn="auto">
              <a:spcAft>
                <a:spcPts val="0"/>
              </a:spcAft>
              <a:buFont typeface="Wingdings 2"/>
              <a:buChar char=""/>
              <a:defRPr/>
            </a:pPr>
            <a:r>
              <a:rPr lang="tr-TR" dirty="0"/>
              <a:t>Türkiye Üzgün Yurdum, Güzel Yurdum (1985)</a:t>
            </a:r>
          </a:p>
          <a:p>
            <a:pPr fontAlgn="auto">
              <a:spcAft>
                <a:spcPts val="0"/>
              </a:spcAft>
              <a:buFont typeface="Wingdings 2"/>
              <a:buChar char=""/>
              <a:defRPr/>
            </a:pPr>
            <a:r>
              <a:rPr lang="tr-TR" dirty="0"/>
              <a:t>Kızıma Mektuplar (1985)</a:t>
            </a:r>
          </a:p>
          <a:p>
            <a:pPr fontAlgn="auto">
              <a:spcAft>
                <a:spcPts val="0"/>
              </a:spcAft>
              <a:buFont typeface="Wingdings 2"/>
              <a:buChar char=""/>
              <a:defRPr/>
            </a:pPr>
            <a:r>
              <a:rPr lang="tr-TR" dirty="0"/>
              <a:t>Eski Nisan (1987)</a:t>
            </a:r>
          </a:p>
          <a:p>
            <a:pPr fontAlgn="auto">
              <a:spcAft>
                <a:spcPts val="0"/>
              </a:spcAft>
              <a:buFont typeface="Wingdings 2"/>
              <a:buChar char=""/>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4BB386B3-4B42-47B3-81C2-27319A090715}" type="slidenum">
              <a:rPr lang="tr-TR"/>
              <a:pPr>
                <a:defRPr/>
              </a:pPr>
              <a:t>13</a:t>
            </a:fld>
            <a:endParaRPr lang="tr-T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476250"/>
            <a:ext cx="8507413" cy="6048375"/>
          </a:xfrm>
        </p:spPr>
        <p:txBody>
          <a:bodyPr>
            <a:normAutofit fontScale="92500" lnSpcReduction="20000"/>
          </a:bodyPr>
          <a:lstStyle/>
          <a:p>
            <a:pPr fontAlgn="auto">
              <a:spcAft>
                <a:spcPts val="0"/>
              </a:spcAft>
              <a:buFont typeface="Wingdings 2"/>
              <a:buChar char=""/>
              <a:defRPr/>
            </a:pPr>
            <a:r>
              <a:rPr lang="tr-TR" dirty="0" smtClean="0"/>
              <a:t>Bebeklerin Ulusu Yok(1988)</a:t>
            </a:r>
          </a:p>
          <a:p>
            <a:pPr fontAlgn="auto">
              <a:spcAft>
                <a:spcPts val="0"/>
              </a:spcAft>
              <a:buFont typeface="Wingdings 2"/>
              <a:buChar char=""/>
              <a:defRPr/>
            </a:pPr>
            <a:r>
              <a:rPr lang="tr-TR" dirty="0" smtClean="0"/>
              <a:t>Bir Gün Mutlaka-Toplu Şiirler I(1991)</a:t>
            </a:r>
          </a:p>
          <a:p>
            <a:pPr fontAlgn="auto">
              <a:spcAft>
                <a:spcPts val="0"/>
              </a:spcAft>
              <a:buFont typeface="Wingdings 2"/>
              <a:buChar char=""/>
              <a:defRPr/>
            </a:pPr>
            <a:r>
              <a:rPr lang="tr-TR" dirty="0" smtClean="0"/>
              <a:t>Yaşadıklarımdan Öğrendiğim Bir Şey Var-Toplu Şiirler II (1991)</a:t>
            </a:r>
          </a:p>
          <a:p>
            <a:pPr fontAlgn="auto">
              <a:spcAft>
                <a:spcPts val="0"/>
              </a:spcAft>
              <a:buFont typeface="Wingdings 2"/>
              <a:buChar char=""/>
              <a:defRPr/>
            </a:pPr>
            <a:r>
              <a:rPr lang="tr-TR" dirty="0" smtClean="0"/>
              <a:t>Kızıma Mektuplar- Toplu Şiirler III(1992)</a:t>
            </a:r>
          </a:p>
          <a:p>
            <a:pPr fontAlgn="auto">
              <a:spcAft>
                <a:spcPts val="0"/>
              </a:spcAft>
              <a:buFont typeface="Wingdings 2"/>
              <a:buChar char=""/>
              <a:defRPr/>
            </a:pPr>
            <a:r>
              <a:rPr lang="tr-TR" dirty="0" smtClean="0"/>
              <a:t>Sevgilimsin (1993)</a:t>
            </a:r>
          </a:p>
          <a:p>
            <a:pPr fontAlgn="auto">
              <a:spcAft>
                <a:spcPts val="0"/>
              </a:spcAft>
              <a:buFont typeface="Wingdings 2"/>
              <a:buChar char=""/>
              <a:defRPr/>
            </a:pPr>
            <a:r>
              <a:rPr lang="tr-TR" dirty="0" smtClean="0"/>
              <a:t>Aşk İki Kişiliktir(1999)</a:t>
            </a:r>
          </a:p>
          <a:p>
            <a:pPr fontAlgn="auto">
              <a:spcAft>
                <a:spcPts val="0"/>
              </a:spcAft>
              <a:buFont typeface="Wingdings 2"/>
              <a:buChar char=""/>
              <a:defRPr/>
            </a:pPr>
            <a:r>
              <a:rPr lang="tr-TR" dirty="0" smtClean="0"/>
              <a:t>Yeni Aşka Gazel(2002)</a:t>
            </a:r>
          </a:p>
          <a:p>
            <a:pPr fontAlgn="auto">
              <a:spcAft>
                <a:spcPts val="0"/>
              </a:spcAft>
              <a:buFont typeface="Wingdings 2"/>
              <a:buChar char=""/>
              <a:defRPr/>
            </a:pPr>
            <a:r>
              <a:rPr lang="tr-TR" dirty="0" smtClean="0"/>
              <a:t>İki Ağıt(2007)</a:t>
            </a:r>
          </a:p>
          <a:p>
            <a:pPr fontAlgn="auto">
              <a:spcAft>
                <a:spcPts val="0"/>
              </a:spcAft>
              <a:buFont typeface="Wingdings 2"/>
              <a:buChar char=""/>
              <a:defRPr/>
            </a:pPr>
            <a:r>
              <a:rPr lang="tr-TR" dirty="0" smtClean="0"/>
              <a:t>Beyaz İpek Gibi Yağdı Kar (2008)</a:t>
            </a:r>
          </a:p>
          <a:p>
            <a:pPr fontAlgn="auto">
              <a:spcAft>
                <a:spcPts val="0"/>
              </a:spcAft>
              <a:buFont typeface="Wingdings 2"/>
              <a:buChar char=""/>
              <a:defRPr/>
            </a:pPr>
            <a:r>
              <a:rPr lang="tr-TR" dirty="0" smtClean="0"/>
              <a:t>Okyanusla İlk Karşılaşma(2008)</a:t>
            </a:r>
          </a:p>
          <a:p>
            <a:pPr fontAlgn="auto">
              <a:spcAft>
                <a:spcPts val="0"/>
              </a:spcAft>
              <a:buFont typeface="Wingdings 2"/>
              <a:buChar char=""/>
              <a:defRPr/>
            </a:pPr>
            <a:r>
              <a:rPr lang="tr-TR" dirty="0" smtClean="0"/>
              <a:t>Hayata Uzun Veda(2008)</a:t>
            </a:r>
          </a:p>
          <a:p>
            <a:pPr fontAlgn="auto">
              <a:spcAft>
                <a:spcPts val="0"/>
              </a:spcAft>
              <a:buFont typeface="Wingdings 2"/>
              <a:buChar char=""/>
              <a:defRPr/>
            </a:pPr>
            <a:r>
              <a:rPr lang="tr-TR" dirty="0" smtClean="0"/>
              <a:t>Beyaz İpek Gibi Yağdı Kar (2008)</a:t>
            </a:r>
          </a:p>
          <a:p>
            <a:pPr marL="0" indent="0" fontAlgn="auto">
              <a:spcAft>
                <a:spcPts val="0"/>
              </a:spcAft>
              <a:buFont typeface="Wingdings 2"/>
              <a:buNone/>
              <a:defRPr/>
            </a:pPr>
            <a:endParaRPr lang="tr-TR" dirty="0"/>
          </a:p>
        </p:txBody>
      </p:sp>
      <p:sp>
        <p:nvSpPr>
          <p:cNvPr id="5" name="Altbilgi Yer Tutucusu 4"/>
          <p:cNvSpPr>
            <a:spLocks noGrp="1"/>
          </p:cNvSpPr>
          <p:nvPr>
            <p:ph type="ftr" sz="quarter" idx="11"/>
          </p:nvPr>
        </p:nvSpPr>
        <p:spPr/>
        <p:txBody>
          <a:bodyPr/>
          <a:lstStyle/>
          <a:p>
            <a:pPr>
              <a:defRPr/>
            </a:pPr>
            <a:r>
              <a:rPr lang="tr-TR"/>
              <a:t>Adem KARAÇELİK</a:t>
            </a:r>
            <a:endParaRPr lang="tr-TR"/>
          </a:p>
        </p:txBody>
      </p:sp>
      <p:sp>
        <p:nvSpPr>
          <p:cNvPr id="6" name="Slayt Numarası Yer Tutucusu 5"/>
          <p:cNvSpPr>
            <a:spLocks noGrp="1"/>
          </p:cNvSpPr>
          <p:nvPr>
            <p:ph type="sldNum" sz="quarter" idx="12"/>
          </p:nvPr>
        </p:nvSpPr>
        <p:spPr/>
        <p:txBody>
          <a:bodyPr/>
          <a:lstStyle/>
          <a:p>
            <a:pPr>
              <a:defRPr/>
            </a:pPr>
            <a:fld id="{A87EFBD8-062D-49A0-AEE0-B81C5955486C}" type="slidenum">
              <a:rPr lang="tr-TR"/>
              <a:pPr>
                <a:defRPr/>
              </a:pPr>
              <a:t>14</a:t>
            </a:fld>
            <a:endParaRPr lang="tr-T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539552" y="116632"/>
            <a:ext cx="8229600" cy="778098"/>
          </a:xfrm>
        </p:spPr>
        <p:txBody>
          <a:bodyPr/>
          <a:lstStyle/>
          <a:p>
            <a:pPr fontAlgn="auto">
              <a:spcAft>
                <a:spcPts val="0"/>
              </a:spcAft>
              <a:defRPr/>
            </a:pPr>
            <a:r>
              <a:rPr lang="tr-TR" b="1" dirty="0" smtClean="0"/>
              <a:t>Deneme-İnceleme</a:t>
            </a:r>
            <a:endParaRPr lang="tr-TR" dirty="0"/>
          </a:p>
        </p:txBody>
      </p:sp>
      <p:sp>
        <p:nvSpPr>
          <p:cNvPr id="4" name="İçerik Yer Tutucusu 3"/>
          <p:cNvSpPr>
            <a:spLocks noGrp="1"/>
          </p:cNvSpPr>
          <p:nvPr>
            <p:ph sz="half" idx="1"/>
          </p:nvPr>
        </p:nvSpPr>
        <p:spPr>
          <a:xfrm>
            <a:off x="107950" y="836613"/>
            <a:ext cx="4535488" cy="5761037"/>
          </a:xfrm>
        </p:spPr>
        <p:txBody>
          <a:bodyPr>
            <a:normAutofit fontScale="85000" lnSpcReduction="20000"/>
          </a:bodyPr>
          <a:lstStyle/>
          <a:p>
            <a:pPr fontAlgn="auto">
              <a:spcAft>
                <a:spcPts val="0"/>
              </a:spcAft>
              <a:buFont typeface="Wingdings 2"/>
              <a:buChar char=""/>
              <a:defRPr/>
            </a:pPr>
            <a:r>
              <a:rPr lang="tr-TR" sz="3100" dirty="0"/>
              <a:t>Yaşayan Bir Şiir (1986),eklerle yeni basım 2007</a:t>
            </a:r>
          </a:p>
          <a:p>
            <a:pPr fontAlgn="auto">
              <a:spcAft>
                <a:spcPts val="0"/>
              </a:spcAft>
              <a:buFont typeface="Wingdings 2"/>
              <a:buChar char=""/>
              <a:defRPr/>
            </a:pPr>
            <a:r>
              <a:rPr lang="tr-TR" sz="3100" dirty="0"/>
              <a:t>Şiirin Dili-Anadil (1995),eklerle yeni basım 2007</a:t>
            </a:r>
          </a:p>
          <a:p>
            <a:pPr fontAlgn="auto">
              <a:spcAft>
                <a:spcPts val="0"/>
              </a:spcAft>
              <a:buFont typeface="Wingdings 2"/>
              <a:buChar char=""/>
              <a:defRPr/>
            </a:pPr>
            <a:r>
              <a:rPr lang="tr-TR" sz="3100" dirty="0"/>
              <a:t>Utanıyorum (1996)</a:t>
            </a:r>
          </a:p>
          <a:p>
            <a:pPr fontAlgn="auto">
              <a:spcAft>
                <a:spcPts val="0"/>
              </a:spcAft>
              <a:buFont typeface="Wingdings 2"/>
              <a:buChar char=""/>
              <a:defRPr/>
            </a:pPr>
            <a:r>
              <a:rPr lang="tr-TR" sz="3100" dirty="0"/>
              <a:t>Mekanik Gözyaşları (1997)</a:t>
            </a:r>
          </a:p>
          <a:p>
            <a:pPr fontAlgn="auto">
              <a:spcAft>
                <a:spcPts val="0"/>
              </a:spcAft>
              <a:buFont typeface="Wingdings 2"/>
              <a:buChar char=""/>
              <a:defRPr/>
            </a:pPr>
            <a:r>
              <a:rPr lang="tr-TR" sz="3100" dirty="0"/>
              <a:t>Nazım’a Bir Güz Çelengi (1997),eklerle yeni basım: Nazım Hikmet-Tabu ve Efsane(2008)</a:t>
            </a:r>
          </a:p>
          <a:p>
            <a:pPr fontAlgn="auto">
              <a:spcAft>
                <a:spcPts val="0"/>
              </a:spcAft>
              <a:buFont typeface="Wingdings 2"/>
              <a:buChar char=""/>
              <a:defRPr/>
            </a:pPr>
            <a:r>
              <a:rPr lang="tr-TR" sz="3100" dirty="0"/>
              <a:t>İki Ateş Arasında (1998)</a:t>
            </a:r>
          </a:p>
          <a:p>
            <a:pPr fontAlgn="auto">
              <a:spcAft>
                <a:spcPts val="0"/>
              </a:spcAft>
              <a:buFont typeface="Wingdings 2"/>
              <a:buChar char=""/>
              <a:defRPr/>
            </a:pPr>
            <a:r>
              <a:rPr lang="tr-TR" sz="3100" dirty="0"/>
              <a:t>Kimliğim İnsan(1999)</a:t>
            </a:r>
          </a:p>
          <a:p>
            <a:pPr fontAlgn="auto">
              <a:spcAft>
                <a:spcPts val="0"/>
              </a:spcAft>
              <a:buFont typeface="Wingdings 2"/>
              <a:buChar char=""/>
              <a:defRPr/>
            </a:pPr>
            <a:r>
              <a:rPr lang="tr-TR" sz="3100" dirty="0"/>
              <a:t>Başka Bir Açı(2000)</a:t>
            </a:r>
          </a:p>
          <a:p>
            <a:pPr fontAlgn="auto">
              <a:spcAft>
                <a:spcPts val="0"/>
              </a:spcAft>
              <a:buFont typeface="Wingdings 2"/>
              <a:buChar char=""/>
              <a:defRPr/>
            </a:pPr>
            <a:endParaRPr lang="tr-TR" dirty="0"/>
          </a:p>
        </p:txBody>
      </p:sp>
      <p:sp>
        <p:nvSpPr>
          <p:cNvPr id="28675" name="İçerik Yer Tutucusu 4"/>
          <p:cNvSpPr>
            <a:spLocks noGrp="1"/>
          </p:cNvSpPr>
          <p:nvPr>
            <p:ph sz="half" idx="2"/>
          </p:nvPr>
        </p:nvSpPr>
        <p:spPr>
          <a:xfrm>
            <a:off x="4572000" y="836613"/>
            <a:ext cx="4392613" cy="5761037"/>
          </a:xfrm>
        </p:spPr>
        <p:txBody>
          <a:bodyPr/>
          <a:lstStyle/>
          <a:p>
            <a:r>
              <a:rPr lang="tr-TR" sz="2400" smtClean="0"/>
              <a:t>Gerçeklik Duygusunun Kaybolması(2001)</a:t>
            </a:r>
          </a:p>
          <a:p>
            <a:r>
              <a:rPr lang="tr-TR" sz="2400" smtClean="0"/>
              <a:t>Rus Edebiyatı Yazıları (2001)</a:t>
            </a:r>
          </a:p>
          <a:p>
            <a:r>
              <a:rPr lang="tr-TR" sz="2400" smtClean="0"/>
              <a:t>Rus Edebiyatında Puşkin Gerçekçiliği(2001)</a:t>
            </a:r>
          </a:p>
          <a:p>
            <a:r>
              <a:rPr lang="tr-TR" sz="2400" smtClean="0"/>
              <a:t>Kendin Olmak ya da Olmamak(2003)</a:t>
            </a:r>
          </a:p>
          <a:p>
            <a:r>
              <a:rPr lang="tr-TR" sz="2400" smtClean="0"/>
              <a:t>Yeni Ortaçağın Saldırısı (2004)</a:t>
            </a:r>
          </a:p>
          <a:p>
            <a:r>
              <a:rPr lang="tr-TR" sz="2400" smtClean="0"/>
              <a:t>Biriciktir Aşk(2005)</a:t>
            </a:r>
          </a:p>
          <a:p>
            <a:r>
              <a:rPr lang="tr-TR" sz="2400" smtClean="0"/>
              <a:t>Rus Edebiyatının Öğrettiği(2008)</a:t>
            </a:r>
          </a:p>
          <a:p>
            <a:r>
              <a:rPr lang="tr-TR" sz="2400" smtClean="0"/>
              <a:t>Sivil Darbe(2009)</a:t>
            </a:r>
          </a:p>
          <a:p>
            <a:r>
              <a:rPr lang="tr-TR" sz="2400" smtClean="0"/>
              <a:t>Benim Prens Adalarım(2010</a:t>
            </a:r>
          </a:p>
        </p:txBody>
      </p:sp>
      <p:sp>
        <p:nvSpPr>
          <p:cNvPr id="7" name="Altbilgi Yer Tutucusu 6"/>
          <p:cNvSpPr>
            <a:spLocks noGrp="1"/>
          </p:cNvSpPr>
          <p:nvPr>
            <p:ph type="ftr" sz="quarter" idx="11"/>
          </p:nvPr>
        </p:nvSpPr>
        <p:spPr/>
        <p:txBody>
          <a:bodyPr/>
          <a:lstStyle/>
          <a:p>
            <a:pPr>
              <a:defRPr/>
            </a:pPr>
            <a:r>
              <a:rPr lang="tr-TR"/>
              <a:t>Adem KARAÇELİK</a:t>
            </a:r>
            <a:endParaRPr lang="tr-TR"/>
          </a:p>
        </p:txBody>
      </p:sp>
      <p:sp>
        <p:nvSpPr>
          <p:cNvPr id="8" name="Slayt Numarası Yer Tutucusu 7"/>
          <p:cNvSpPr>
            <a:spLocks noGrp="1"/>
          </p:cNvSpPr>
          <p:nvPr>
            <p:ph type="sldNum" sz="quarter" idx="12"/>
          </p:nvPr>
        </p:nvSpPr>
        <p:spPr/>
        <p:txBody>
          <a:bodyPr/>
          <a:lstStyle/>
          <a:p>
            <a:pPr>
              <a:defRPr/>
            </a:pPr>
            <a:fld id="{37AF5AA8-AF8B-4924-A965-48668B21DE70}" type="slidenum">
              <a:rPr lang="tr-TR"/>
              <a:pPr>
                <a:defRPr/>
              </a:pPr>
              <a:t>15</a:t>
            </a:fld>
            <a:endParaRPr lang="tr-T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çerik Yer Tutucusu 4"/>
          <p:cNvSpPr>
            <a:spLocks noGrp="1"/>
          </p:cNvSpPr>
          <p:nvPr>
            <p:ph idx="1"/>
          </p:nvPr>
        </p:nvSpPr>
        <p:spPr>
          <a:xfrm>
            <a:off x="457200" y="404813"/>
            <a:ext cx="8435975" cy="6264275"/>
          </a:xfrm>
        </p:spPr>
        <p:txBody>
          <a:bodyPr>
            <a:normAutofit fontScale="62500" lnSpcReduction="20000"/>
          </a:bodyPr>
          <a:lstStyle/>
          <a:p>
            <a:pPr fontAlgn="auto">
              <a:spcAft>
                <a:spcPts val="0"/>
              </a:spcAft>
              <a:buFont typeface="Wingdings 2"/>
              <a:buChar char=""/>
              <a:defRPr/>
            </a:pPr>
            <a:r>
              <a:rPr lang="tr-TR" sz="4400" u="sng" dirty="0">
                <a:solidFill>
                  <a:srgbClr val="FF0000"/>
                </a:solidFill>
              </a:rPr>
              <a:t>Anı: </a:t>
            </a:r>
            <a:r>
              <a:rPr lang="tr-TR" sz="4400" dirty="0" smtClean="0"/>
              <a:t>Aziz </a:t>
            </a:r>
            <a:r>
              <a:rPr lang="tr-TR" sz="4400" dirty="0" err="1"/>
              <a:t>Nesinli</a:t>
            </a:r>
            <a:r>
              <a:rPr lang="tr-TR" sz="4400" dirty="0"/>
              <a:t> Anılar (2008</a:t>
            </a:r>
            <a:r>
              <a:rPr lang="tr-TR" sz="4400" dirty="0" smtClean="0"/>
              <a:t>)</a:t>
            </a:r>
            <a:r>
              <a:rPr lang="tr-TR" sz="4400" dirty="0"/>
              <a:t> </a:t>
            </a:r>
          </a:p>
          <a:p>
            <a:pPr fontAlgn="auto">
              <a:spcAft>
                <a:spcPts val="0"/>
              </a:spcAft>
              <a:buFont typeface="Wingdings 2"/>
              <a:buChar char=""/>
              <a:defRPr/>
            </a:pPr>
            <a:r>
              <a:rPr lang="tr-TR" sz="4400" u="sng" dirty="0" smtClean="0">
                <a:solidFill>
                  <a:srgbClr val="FF0000"/>
                </a:solidFill>
              </a:rPr>
              <a:t>Gezi</a:t>
            </a:r>
            <a:r>
              <a:rPr lang="tr-TR" sz="4400" dirty="0">
                <a:solidFill>
                  <a:srgbClr val="FF0000"/>
                </a:solidFill>
              </a:rPr>
              <a:t>:</a:t>
            </a:r>
            <a:r>
              <a:rPr lang="tr-TR" sz="4400" dirty="0" smtClean="0"/>
              <a:t> Başka </a:t>
            </a:r>
            <a:r>
              <a:rPr lang="tr-TR" sz="4400" dirty="0"/>
              <a:t>Gökler Altında (1996),eklerle yeni basım 2010</a:t>
            </a:r>
          </a:p>
          <a:p>
            <a:pPr marL="0" indent="0" fontAlgn="auto">
              <a:spcAft>
                <a:spcPts val="0"/>
              </a:spcAft>
              <a:buFont typeface="Wingdings 2"/>
              <a:buNone/>
              <a:defRPr/>
            </a:pPr>
            <a:r>
              <a:rPr lang="tr-TR" sz="4400" dirty="0" smtClean="0"/>
              <a:t>    Yurdu </a:t>
            </a:r>
            <a:r>
              <a:rPr lang="tr-TR" sz="4400" dirty="0"/>
              <a:t>Teninde Duymak(2008</a:t>
            </a:r>
            <a:r>
              <a:rPr lang="tr-TR" sz="4400" dirty="0" smtClean="0"/>
              <a:t>)</a:t>
            </a:r>
          </a:p>
          <a:p>
            <a:pPr fontAlgn="auto">
              <a:spcAft>
                <a:spcPts val="0"/>
              </a:spcAft>
              <a:buFont typeface="Wingdings 2"/>
              <a:buChar char=""/>
              <a:defRPr/>
            </a:pPr>
            <a:r>
              <a:rPr lang="tr-TR" sz="4400" u="sng" dirty="0" smtClean="0">
                <a:solidFill>
                  <a:srgbClr val="FF0000"/>
                </a:solidFill>
              </a:rPr>
              <a:t>Oyun</a:t>
            </a:r>
            <a:r>
              <a:rPr lang="tr-TR" sz="4400" u="sng" dirty="0">
                <a:solidFill>
                  <a:srgbClr val="FF0000"/>
                </a:solidFill>
              </a:rPr>
              <a:t>:</a:t>
            </a:r>
            <a:r>
              <a:rPr lang="tr-TR" sz="4400" dirty="0">
                <a:solidFill>
                  <a:srgbClr val="FF0000"/>
                </a:solidFill>
              </a:rPr>
              <a:t> </a:t>
            </a:r>
            <a:r>
              <a:rPr lang="tr-TR" sz="4400" dirty="0" smtClean="0"/>
              <a:t>Lozan(1993)</a:t>
            </a:r>
            <a:endParaRPr lang="tr-TR" sz="4400" dirty="0"/>
          </a:p>
          <a:p>
            <a:pPr fontAlgn="auto">
              <a:spcAft>
                <a:spcPts val="0"/>
              </a:spcAft>
              <a:buFont typeface="Wingdings 2"/>
              <a:buChar char=""/>
              <a:defRPr/>
            </a:pPr>
            <a:r>
              <a:rPr lang="tr-TR" sz="4400" u="sng" dirty="0">
                <a:solidFill>
                  <a:srgbClr val="FF0000"/>
                </a:solidFill>
              </a:rPr>
              <a:t>Mektup</a:t>
            </a:r>
            <a:endParaRPr lang="tr-TR" sz="4400" dirty="0">
              <a:solidFill>
                <a:srgbClr val="FF0000"/>
              </a:solidFill>
            </a:endParaRPr>
          </a:p>
          <a:p>
            <a:pPr marL="0" indent="0" fontAlgn="auto">
              <a:spcAft>
                <a:spcPts val="0"/>
              </a:spcAft>
              <a:buFont typeface="Wingdings 2"/>
              <a:buNone/>
              <a:defRPr/>
            </a:pPr>
            <a:r>
              <a:rPr lang="tr-TR" sz="4400" dirty="0" smtClean="0"/>
              <a:t>     Genç </a:t>
            </a:r>
            <a:r>
              <a:rPr lang="tr-TR" sz="4400" dirty="0"/>
              <a:t>Bir Şairden Genç Bir Şaire Mektuplar(</a:t>
            </a:r>
            <a:r>
              <a:rPr lang="tr-TR" sz="4400" dirty="0" err="1"/>
              <a:t>İ.Özel'le</a:t>
            </a:r>
            <a:r>
              <a:rPr lang="tr-TR" sz="4400" dirty="0"/>
              <a:t> mektupları,1995)</a:t>
            </a:r>
          </a:p>
          <a:p>
            <a:pPr marL="0" indent="0" fontAlgn="auto">
              <a:spcAft>
                <a:spcPts val="0"/>
              </a:spcAft>
              <a:buFont typeface="Wingdings 2"/>
              <a:buNone/>
              <a:defRPr/>
            </a:pPr>
            <a:r>
              <a:rPr lang="tr-TR" sz="4400" dirty="0" smtClean="0"/>
              <a:t>     Şiirin </a:t>
            </a:r>
            <a:r>
              <a:rPr lang="tr-TR" sz="4400" dirty="0"/>
              <a:t>Kanadında Mektuplar(</a:t>
            </a:r>
            <a:r>
              <a:rPr lang="tr-TR" sz="4400" dirty="0" err="1"/>
              <a:t>M.Demirtaş'la</a:t>
            </a:r>
            <a:r>
              <a:rPr lang="tr-TR" sz="4400" dirty="0"/>
              <a:t> mektupları,1997)</a:t>
            </a:r>
          </a:p>
          <a:p>
            <a:pPr fontAlgn="auto">
              <a:spcAft>
                <a:spcPts val="0"/>
              </a:spcAft>
              <a:buFont typeface="Wingdings 2"/>
              <a:buChar char=""/>
              <a:defRPr/>
            </a:pPr>
            <a:r>
              <a:rPr lang="tr-TR" sz="4400" u="sng" dirty="0">
                <a:solidFill>
                  <a:srgbClr val="FF0000"/>
                </a:solidFill>
              </a:rPr>
              <a:t>Çocuk Kitapları</a:t>
            </a:r>
            <a:endParaRPr lang="tr-TR" sz="4400" dirty="0">
              <a:solidFill>
                <a:srgbClr val="FF0000"/>
              </a:solidFill>
            </a:endParaRPr>
          </a:p>
          <a:p>
            <a:pPr marL="0" indent="0" fontAlgn="auto">
              <a:spcAft>
                <a:spcPts val="0"/>
              </a:spcAft>
              <a:buFont typeface="Wingdings 2"/>
              <a:buNone/>
              <a:defRPr/>
            </a:pPr>
            <a:r>
              <a:rPr lang="tr-TR" sz="4400" dirty="0" smtClean="0"/>
              <a:t>     Yiğitler </a:t>
            </a:r>
            <a:r>
              <a:rPr lang="tr-TR" sz="4400" dirty="0" err="1"/>
              <a:t>Yiğiti</a:t>
            </a:r>
            <a:r>
              <a:rPr lang="tr-TR" sz="4400" dirty="0"/>
              <a:t> ve Uçan At Masalı(şiir-masal)</a:t>
            </a:r>
          </a:p>
          <a:p>
            <a:pPr marL="0" indent="0" fontAlgn="auto">
              <a:spcAft>
                <a:spcPts val="0"/>
              </a:spcAft>
              <a:buFont typeface="Wingdings 2"/>
              <a:buNone/>
              <a:defRPr/>
            </a:pPr>
            <a:r>
              <a:rPr lang="tr-TR" sz="4400" dirty="0" smtClean="0"/>
              <a:t>      Dünya </a:t>
            </a:r>
            <a:r>
              <a:rPr lang="tr-TR" sz="4400" dirty="0"/>
              <a:t>Halk Masalları(çeviri-uyarlama)</a:t>
            </a:r>
          </a:p>
          <a:p>
            <a:pPr marL="0" indent="0" fontAlgn="auto">
              <a:spcAft>
                <a:spcPts val="0"/>
              </a:spcAft>
              <a:buFont typeface="Wingdings 2"/>
              <a:buNone/>
              <a:defRPr/>
            </a:pPr>
            <a:r>
              <a:rPr lang="tr-TR" sz="4400" dirty="0" smtClean="0"/>
              <a:t>      Düşler </a:t>
            </a:r>
            <a:r>
              <a:rPr lang="tr-TR" sz="4400" dirty="0"/>
              <a:t>Kuruyorum (kitapta bölüm)</a:t>
            </a:r>
          </a:p>
          <a:p>
            <a:pPr marL="0" indent="0" fontAlgn="auto">
              <a:spcAft>
                <a:spcPts val="0"/>
              </a:spcAft>
              <a:buFont typeface="Wingdings 2"/>
              <a:buNone/>
              <a:defRPr/>
            </a:pPr>
            <a:r>
              <a:rPr lang="tr-TR" sz="4400" dirty="0" smtClean="0"/>
              <a:t>      </a:t>
            </a:r>
            <a:r>
              <a:rPr lang="tr-TR" sz="4400" dirty="0" err="1" smtClean="0"/>
              <a:t>M.Zoşçenko</a:t>
            </a:r>
            <a:r>
              <a:rPr lang="tr-TR" sz="4400" dirty="0" smtClean="0"/>
              <a:t>-Lastik </a:t>
            </a:r>
            <a:r>
              <a:rPr lang="tr-TR" sz="4400" dirty="0" err="1"/>
              <a:t>Papuçlar</a:t>
            </a:r>
            <a:r>
              <a:rPr lang="tr-TR" sz="4400" dirty="0"/>
              <a:t>(çeviri)</a:t>
            </a:r>
          </a:p>
          <a:p>
            <a:pPr fontAlgn="auto">
              <a:spcAft>
                <a:spcPts val="0"/>
              </a:spcAft>
              <a:buFont typeface="Wingdings 2"/>
              <a:buChar char=""/>
              <a:defRPr/>
            </a:pPr>
            <a:endParaRPr lang="tr-TR" dirty="0"/>
          </a:p>
        </p:txBody>
      </p:sp>
      <p:sp>
        <p:nvSpPr>
          <p:cNvPr id="4" name="Altbilgi Yer Tutucusu 3"/>
          <p:cNvSpPr>
            <a:spLocks noGrp="1"/>
          </p:cNvSpPr>
          <p:nvPr>
            <p:ph type="ftr" sz="quarter" idx="11"/>
          </p:nvPr>
        </p:nvSpPr>
        <p:spPr/>
        <p:txBody>
          <a:bodyPr/>
          <a:lstStyle/>
          <a:p>
            <a:pPr>
              <a:defRPr/>
            </a:pPr>
            <a:r>
              <a:rPr lang="tr-TR"/>
              <a:t>Adem KARAÇELİK</a:t>
            </a:r>
            <a:endParaRPr lang="tr-TR"/>
          </a:p>
        </p:txBody>
      </p:sp>
      <p:sp>
        <p:nvSpPr>
          <p:cNvPr id="6" name="Slayt Numarası Yer Tutucusu 5"/>
          <p:cNvSpPr>
            <a:spLocks noGrp="1"/>
          </p:cNvSpPr>
          <p:nvPr>
            <p:ph type="sldNum" sz="quarter" idx="12"/>
          </p:nvPr>
        </p:nvSpPr>
        <p:spPr/>
        <p:txBody>
          <a:bodyPr/>
          <a:lstStyle/>
          <a:p>
            <a:pPr>
              <a:defRPr/>
            </a:pPr>
            <a:fld id="{A60F56D8-1E3F-405D-AB68-6D12B9614CF4}" type="slidenum">
              <a:rPr lang="tr-TR"/>
              <a:pPr>
                <a:defRPr/>
              </a:pPr>
              <a:t>16</a:t>
            </a:fld>
            <a:endParaRPr lang="tr-T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850106"/>
          </a:xfrm>
        </p:spPr>
        <p:txBody>
          <a:bodyPr/>
          <a:lstStyle/>
          <a:p>
            <a:pPr fontAlgn="auto">
              <a:spcAft>
                <a:spcPts val="0"/>
              </a:spcAft>
              <a:defRPr/>
            </a:pPr>
            <a:r>
              <a:rPr lang="tr-TR" b="1" dirty="0" smtClean="0"/>
              <a:t>Antoloji:</a:t>
            </a:r>
            <a:endParaRPr lang="tr-TR" dirty="0"/>
          </a:p>
        </p:txBody>
      </p:sp>
      <p:sp>
        <p:nvSpPr>
          <p:cNvPr id="3" name="İçerik Yer Tutucusu 2"/>
          <p:cNvSpPr>
            <a:spLocks noGrp="1"/>
          </p:cNvSpPr>
          <p:nvPr>
            <p:ph idx="1"/>
          </p:nvPr>
        </p:nvSpPr>
        <p:spPr>
          <a:xfrm>
            <a:off x="457200" y="1600200"/>
            <a:ext cx="8435975" cy="4525963"/>
          </a:xfrm>
        </p:spPr>
        <p:txBody>
          <a:bodyPr>
            <a:normAutofit/>
          </a:bodyPr>
          <a:lstStyle/>
          <a:p>
            <a:pPr fontAlgn="auto">
              <a:spcAft>
                <a:spcPts val="0"/>
              </a:spcAft>
              <a:buFont typeface="Wingdings 2"/>
              <a:buChar char=""/>
              <a:defRPr/>
            </a:pPr>
            <a:r>
              <a:rPr lang="tr-TR" dirty="0"/>
              <a:t>Büyük Türk Şiiri Antolojisi (2 cilt)</a:t>
            </a:r>
          </a:p>
          <a:p>
            <a:pPr fontAlgn="auto">
              <a:spcAft>
                <a:spcPts val="0"/>
              </a:spcAft>
              <a:buFont typeface="Wingdings 2"/>
              <a:buChar char=""/>
              <a:defRPr/>
            </a:pPr>
            <a:r>
              <a:rPr lang="tr-TR" dirty="0"/>
              <a:t>Dünya Şiiri Antolojisi ( 4 cilt, Özdemir İnce ile)</a:t>
            </a:r>
          </a:p>
          <a:p>
            <a:pPr fontAlgn="auto">
              <a:spcAft>
                <a:spcPts val="0"/>
              </a:spcAft>
              <a:buFont typeface="Wingdings 2"/>
              <a:buChar char=""/>
              <a:defRPr/>
            </a:pPr>
            <a:r>
              <a:rPr lang="tr-TR" dirty="0"/>
              <a:t>Çağdaş Bulgar Şiiri Antolojisi (1983,Özdemir İnce ile)</a:t>
            </a:r>
          </a:p>
          <a:p>
            <a:pPr fontAlgn="auto">
              <a:spcAft>
                <a:spcPts val="0"/>
              </a:spcAft>
              <a:buFont typeface="Wingdings 2"/>
              <a:buChar char=""/>
              <a:defRPr/>
            </a:pPr>
            <a:r>
              <a:rPr lang="tr-TR" dirty="0"/>
              <a:t>Çağdaş Rus Şiiri Antolojisi</a:t>
            </a:r>
          </a:p>
          <a:p>
            <a:pPr fontAlgn="auto">
              <a:spcAft>
                <a:spcPts val="0"/>
              </a:spcAft>
              <a:buFont typeface="Wingdings 2"/>
              <a:buChar char=""/>
              <a:defRPr/>
            </a:pPr>
            <a:r>
              <a:rPr lang="tr-TR" dirty="0"/>
              <a:t>Uçur Diye, Ey Aşk(Tematik Aşk Şiirleri,2007)</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79493738-9B2D-4F65-B31B-737BC49C111C}" type="slidenum">
              <a:rPr lang="tr-TR"/>
              <a:pPr>
                <a:defRPr/>
              </a:pPr>
              <a:t>17</a:t>
            </a:fld>
            <a:endParaRPr lang="tr-T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778098"/>
          </a:xfrm>
        </p:spPr>
        <p:txBody>
          <a:bodyPr/>
          <a:lstStyle/>
          <a:p>
            <a:pPr fontAlgn="auto">
              <a:spcAft>
                <a:spcPts val="0"/>
              </a:spcAft>
              <a:defRPr/>
            </a:pPr>
            <a:r>
              <a:rPr lang="tr-TR" b="1" dirty="0"/>
              <a:t>SÜREYYA BERFE(1943-</a:t>
            </a:r>
            <a:r>
              <a:rPr lang="tr-TR" b="1" dirty="0" smtClean="0"/>
              <a:t>…)</a:t>
            </a:r>
            <a:endParaRPr lang="tr-TR" dirty="0"/>
          </a:p>
        </p:txBody>
      </p:sp>
      <p:sp>
        <p:nvSpPr>
          <p:cNvPr id="3" name="İçerik Yer Tutucusu 2"/>
          <p:cNvSpPr>
            <a:spLocks noGrp="1"/>
          </p:cNvSpPr>
          <p:nvPr>
            <p:ph idx="1"/>
          </p:nvPr>
        </p:nvSpPr>
        <p:spPr>
          <a:xfrm>
            <a:off x="457200" y="1196975"/>
            <a:ext cx="8229600" cy="5400675"/>
          </a:xfrm>
        </p:spPr>
        <p:txBody>
          <a:bodyPr>
            <a:normAutofit fontScale="92500" lnSpcReduction="10000"/>
          </a:bodyPr>
          <a:lstStyle/>
          <a:p>
            <a:pPr fontAlgn="auto">
              <a:spcAft>
                <a:spcPts val="0"/>
              </a:spcAft>
              <a:buFont typeface="Wingdings 2"/>
              <a:buChar char=""/>
              <a:defRPr/>
            </a:pPr>
            <a:r>
              <a:rPr lang="tr-TR" dirty="0"/>
              <a:t> Asıl adı,  Hikmet Süreyya </a:t>
            </a:r>
            <a:r>
              <a:rPr lang="tr-TR" dirty="0" err="1"/>
              <a:t>Kanıpak</a:t>
            </a:r>
            <a:r>
              <a:rPr lang="tr-TR" dirty="0"/>
              <a:t>. Önceleri İkinci Yeni akımı içinde yer aldıysa da, sonradan halk şiirinin yolundan giden başka arayışlara yöneldi. 1960 kuşağı şairleri arasında sayıldı.</a:t>
            </a:r>
          </a:p>
          <a:p>
            <a:pPr fontAlgn="auto">
              <a:spcAft>
                <a:spcPts val="0"/>
              </a:spcAft>
              <a:buFont typeface="Wingdings 2"/>
              <a:buChar char=""/>
              <a:defRPr/>
            </a:pPr>
            <a:r>
              <a:rPr lang="tr-TR" dirty="0"/>
              <a:t>Çocuk kitapları da yazan </a:t>
            </a:r>
            <a:r>
              <a:rPr lang="tr-TR" dirty="0" err="1"/>
              <a:t>Berfe</a:t>
            </a:r>
            <a:r>
              <a:rPr lang="tr-TR" dirty="0"/>
              <a:t>, aralarında 1966'da aldığı ve tanınmasını sağlayan Türkiye Milli Talebe Federasyonu     </a:t>
            </a:r>
          </a:p>
          <a:p>
            <a:pPr fontAlgn="auto">
              <a:spcAft>
                <a:spcPts val="0"/>
              </a:spcAft>
              <a:buFont typeface="Wingdings 2"/>
              <a:buChar char=""/>
              <a:defRPr/>
            </a:pPr>
            <a:r>
              <a:rPr lang="tr-TR" dirty="0"/>
              <a:t>    Kültür Yarışması Şiir Dalı Birincilik Ödülünün(Kasaba şiiri ile)  de bulunduğu çeşitli ödüller aldı. Ayrıca metin yazarlığı yapmaktadır.</a:t>
            </a:r>
          </a:p>
          <a:p>
            <a:pPr fontAlgn="auto">
              <a:spcAft>
                <a:spcPts val="0"/>
              </a:spcAft>
              <a:buFont typeface="Wingdings 2"/>
              <a:buChar char=""/>
              <a:defRPr/>
            </a:pPr>
            <a:r>
              <a:rPr lang="tr-TR" dirty="0"/>
              <a:t>    Hepsi O Kadar adlı şiiri, Ece Ülker ve Vedat Sakman tarafından bestelendi.</a:t>
            </a:r>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8DF1563D-3318-4F5C-B574-F358246413B8}" type="slidenum">
              <a:rPr lang="tr-TR"/>
              <a:pPr>
                <a:defRPr/>
              </a:pPr>
              <a:t>18</a:t>
            </a:fld>
            <a:endParaRPr lang="tr-T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İçerik Yer Tutucusu 2"/>
          <p:cNvSpPr>
            <a:spLocks noGrp="1"/>
          </p:cNvSpPr>
          <p:nvPr>
            <p:ph idx="1"/>
          </p:nvPr>
        </p:nvSpPr>
        <p:spPr>
          <a:xfrm>
            <a:off x="468313" y="1268413"/>
            <a:ext cx="8229600" cy="5362575"/>
          </a:xfrm>
        </p:spPr>
        <p:txBody>
          <a:bodyPr/>
          <a:lstStyle/>
          <a:p>
            <a:r>
              <a:rPr lang="tr-TR" b="1" smtClean="0"/>
              <a:t>Şiir:</a:t>
            </a:r>
            <a:r>
              <a:rPr lang="tr-TR" smtClean="0"/>
              <a:t> Gün Ola… , Savrulan, Hayat ile Şiir, Ufkun Dışında, Şiir Çalışmaları, Ruhumun, Kalfa, Nâbiga, Seni Seviyorum, </a:t>
            </a:r>
          </a:p>
          <a:p>
            <a:r>
              <a:rPr lang="tr-TR" smtClean="0"/>
              <a:t>Foklar Söyledi Ben Yazdım, Çıkrık, </a:t>
            </a:r>
          </a:p>
          <a:p>
            <a:r>
              <a:rPr lang="tr-TR" smtClean="0"/>
              <a:t> </a:t>
            </a:r>
            <a:r>
              <a:rPr lang="tr-TR" u="sng" smtClean="0"/>
              <a:t>Çocuk kitapları:</a:t>
            </a:r>
            <a:r>
              <a:rPr lang="tr-TR" smtClean="0"/>
              <a:t> İlkokullar İçin Matematik, Çocukça, Eksik Alfabe</a:t>
            </a:r>
          </a:p>
          <a:p>
            <a:endParaRPr lang="tr-TR" smtClean="0"/>
          </a:p>
        </p:txBody>
      </p:sp>
      <p:sp>
        <p:nvSpPr>
          <p:cNvPr id="5" name="Altbilgi Yer Tutucusu 4"/>
          <p:cNvSpPr>
            <a:spLocks noGrp="1"/>
          </p:cNvSpPr>
          <p:nvPr>
            <p:ph type="ftr" sz="quarter" idx="11"/>
          </p:nvPr>
        </p:nvSpPr>
        <p:spPr/>
        <p:txBody>
          <a:bodyPr/>
          <a:lstStyle/>
          <a:p>
            <a:pPr>
              <a:defRPr/>
            </a:pPr>
            <a:r>
              <a:rPr lang="tr-TR"/>
              <a:t>Adem KARAÇELİK</a:t>
            </a:r>
            <a:endParaRPr lang="tr-TR"/>
          </a:p>
        </p:txBody>
      </p:sp>
      <p:sp>
        <p:nvSpPr>
          <p:cNvPr id="6" name="Slayt Numarası Yer Tutucusu 5"/>
          <p:cNvSpPr>
            <a:spLocks noGrp="1"/>
          </p:cNvSpPr>
          <p:nvPr>
            <p:ph type="sldNum" sz="quarter" idx="12"/>
          </p:nvPr>
        </p:nvSpPr>
        <p:spPr/>
        <p:txBody>
          <a:bodyPr/>
          <a:lstStyle/>
          <a:p>
            <a:pPr>
              <a:defRPr/>
            </a:pPr>
            <a:fld id="{EF80D3BA-1306-4F4F-BE66-4008C78C3D07}" type="slidenum">
              <a:rPr lang="tr-TR"/>
              <a:pPr>
                <a:defRPr/>
              </a:pPr>
              <a:t>19</a:t>
            </a:fld>
            <a:endParaRPr lang="tr-T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778098"/>
          </a:xfrm>
        </p:spPr>
        <p:txBody>
          <a:bodyPr/>
          <a:lstStyle/>
          <a:p>
            <a:pPr fontAlgn="auto">
              <a:spcAft>
                <a:spcPts val="0"/>
              </a:spcAft>
              <a:defRPr/>
            </a:pPr>
            <a:r>
              <a:rPr lang="tr-TR" b="1" dirty="0" smtClean="0"/>
              <a:t>Toplumculuk:</a:t>
            </a:r>
            <a:r>
              <a:rPr lang="tr-TR" dirty="0" smtClean="0"/>
              <a:t> </a:t>
            </a:r>
            <a:endParaRPr lang="tr-TR" dirty="0"/>
          </a:p>
        </p:txBody>
      </p:sp>
      <p:sp>
        <p:nvSpPr>
          <p:cNvPr id="3" name="İçerik Yer Tutucusu 2"/>
          <p:cNvSpPr>
            <a:spLocks noGrp="1"/>
          </p:cNvSpPr>
          <p:nvPr>
            <p:ph idx="1"/>
          </p:nvPr>
        </p:nvSpPr>
        <p:spPr>
          <a:xfrm>
            <a:off x="457200" y="1600200"/>
            <a:ext cx="8229600" cy="4852988"/>
          </a:xfrm>
        </p:spPr>
        <p:txBody>
          <a:bodyPr>
            <a:normAutofit fontScale="92500"/>
          </a:bodyPr>
          <a:lstStyle/>
          <a:p>
            <a:pPr fontAlgn="auto">
              <a:spcAft>
                <a:spcPts val="0"/>
              </a:spcAft>
              <a:buFont typeface="Wingdings 2"/>
              <a:buChar char=""/>
              <a:defRPr/>
            </a:pPr>
            <a:r>
              <a:rPr lang="tr-TR" dirty="0" smtClean="0"/>
              <a:t>Toplumda </a:t>
            </a:r>
            <a:r>
              <a:rPr lang="tr-TR" dirty="0"/>
              <a:t>yaşayan her insanın kendisi için istediğini toplumda yaşayan herkes için ayrı ayrı istemesidir. Toplumculuk bir ilkedir, toplumun menfaatlerinin ve varlığının kişi menfaatlerinin önünde tutulması, her çeşit faaliyetin  toplumun yararına olacak şekilde yürütülmesidir.</a:t>
            </a:r>
          </a:p>
          <a:p>
            <a:pPr fontAlgn="auto">
              <a:spcAft>
                <a:spcPts val="0"/>
              </a:spcAft>
              <a:buFont typeface="Wingdings 2"/>
              <a:buChar char=""/>
              <a:defRPr/>
            </a:pPr>
            <a:r>
              <a:rPr lang="tr-TR" dirty="0" smtClean="0"/>
              <a:t>Toplumculuk </a:t>
            </a:r>
            <a:r>
              <a:rPr lang="tr-TR" dirty="0"/>
              <a:t>görüşü ikiye ayrılır: Ekonomik görüşü esas alan(mülkiyeti kabul eden) ve sosyal yapıyı temsil eden bölüm(sosyal adalet, fırsat eşitliği…)</a:t>
            </a:r>
          </a:p>
          <a:p>
            <a:pPr fontAlgn="auto">
              <a:spcAft>
                <a:spcPts val="0"/>
              </a:spcAft>
              <a:buFont typeface="Wingdings 2"/>
              <a:buChar char=""/>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F7D9E9C1-7574-4306-A941-2DB76CBE09D7}" type="slidenum">
              <a:rPr lang="tr-TR"/>
              <a:pPr>
                <a:defRPr/>
              </a:pPr>
              <a:t>2</a:t>
            </a:fld>
            <a:endParaRPr lang="tr-T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706090"/>
          </a:xfrm>
        </p:spPr>
        <p:txBody>
          <a:bodyPr/>
          <a:lstStyle/>
          <a:p>
            <a:pPr fontAlgn="auto">
              <a:spcAft>
                <a:spcPts val="0"/>
              </a:spcAft>
              <a:defRPr/>
            </a:pPr>
            <a:r>
              <a:rPr lang="tr-TR" b="1" dirty="0"/>
              <a:t>REFİK DURBAŞ(1944-</a:t>
            </a:r>
            <a:r>
              <a:rPr lang="tr-TR" b="1" dirty="0" smtClean="0"/>
              <a:t>..)</a:t>
            </a:r>
            <a:endParaRPr lang="tr-TR" dirty="0"/>
          </a:p>
        </p:txBody>
      </p:sp>
      <p:sp>
        <p:nvSpPr>
          <p:cNvPr id="3" name="İçerik Yer Tutucusu 2"/>
          <p:cNvSpPr>
            <a:spLocks noGrp="1"/>
          </p:cNvSpPr>
          <p:nvPr>
            <p:ph idx="1"/>
          </p:nvPr>
        </p:nvSpPr>
        <p:spPr>
          <a:xfrm>
            <a:off x="179388" y="1052513"/>
            <a:ext cx="8785225" cy="5616575"/>
          </a:xfrm>
        </p:spPr>
        <p:txBody>
          <a:bodyPr>
            <a:normAutofit fontScale="92500" lnSpcReduction="20000"/>
          </a:bodyPr>
          <a:lstStyle/>
          <a:p>
            <a:pPr fontAlgn="auto">
              <a:spcAft>
                <a:spcPts val="0"/>
              </a:spcAft>
              <a:buFont typeface="Wingdings 2"/>
              <a:buChar char=""/>
              <a:defRPr/>
            </a:pPr>
            <a:r>
              <a:rPr lang="tr-TR" dirty="0"/>
              <a:t>İlk şiiri İzmir'de Ege Ekspres </a:t>
            </a:r>
            <a:r>
              <a:rPr lang="tr-TR" dirty="0" err="1"/>
              <a:t>gazetisinin</a:t>
            </a:r>
            <a:r>
              <a:rPr lang="tr-TR" dirty="0"/>
              <a:t> sanat sayfalarında yayınlandı. Devinim, Gösteri, Sanat Olayı, Soyut, Papirüs gibi dergilerdeki şiirleriyle dikkat çekti. Arkadaşlarıyla birlikte 1962-1964 arasında "Evrim" dergisini, 1967'de de "Alan 67" dergisini yayınladı. 1971'de ilk şiirlerini Kuş Tufanı adlı şiir kitabında topladı. İkinci Yeni esintisi ile başladığı şiir yaşamı, zamanla toplumcu yönelim kazandı. Kendine özgü dili ve benzetmeleriyle, baştan beri tavrını ve varlığını keskinleştiren, anlam kadar biçime de önem veren şiirler yazdı. Çarşıların, işçi kızların, pazar yerlerinin, çay evlerinin dünyasını yansıtan şair olarak tanındı. Şiirinde günlük konuşma dili içine ustaca serpiştirilmiş eski sözcükler de kullandı.</a:t>
            </a:r>
          </a:p>
          <a:p>
            <a:pPr fontAlgn="auto">
              <a:spcAft>
                <a:spcPts val="0"/>
              </a:spcAft>
              <a:buFont typeface="Wingdings 2"/>
              <a:buChar char=""/>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95B57FFD-E85A-439D-9731-DE591393CE80}" type="slidenum">
              <a:rPr lang="tr-TR"/>
              <a:pPr>
                <a:defRPr/>
              </a:pPr>
              <a:t>20</a:t>
            </a:fld>
            <a:endParaRPr lang="tr-T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İçerik Yer Tutucusu 2"/>
          <p:cNvSpPr>
            <a:spLocks noGrp="1"/>
          </p:cNvSpPr>
          <p:nvPr>
            <p:ph idx="1"/>
          </p:nvPr>
        </p:nvSpPr>
        <p:spPr>
          <a:xfrm>
            <a:off x="457200" y="836613"/>
            <a:ext cx="8435975" cy="5761037"/>
          </a:xfrm>
        </p:spPr>
        <p:txBody>
          <a:bodyPr/>
          <a:lstStyle/>
          <a:p>
            <a:r>
              <a:rPr lang="tr-TR" b="1" smtClean="0"/>
              <a:t>Şiir:</a:t>
            </a:r>
            <a:r>
              <a:rPr lang="tr-TR" smtClean="0"/>
              <a:t> Kuş Tufanı (1971), Hücremde Ayışığı, Çırak Aranıyor, Çaylar Şirketten, Nereye Uçar Gökyüzü, Siyah Bir Acıda, Bir Umuttan Bir Sevinçten, Meçhul Bir Aşk, Adresi Uçurum, Geçti mi Geçen Günler, Menzil, Kimse Hatırlamıyor Nereye Uçar Gökyüzü, İki Sevda Arasında Kara Sevda, Tilki Tilki Saat Kaç, Düşler Şairi, İstanbul Hatırası </a:t>
            </a:r>
          </a:p>
          <a:p>
            <a:r>
              <a:rPr lang="tr-TR" b="1" smtClean="0"/>
              <a:t>Çocuk:</a:t>
            </a:r>
            <a:r>
              <a:rPr lang="tr-TR" smtClean="0"/>
              <a:t> Yedi İklim, Dört Bucak, Kırmızı Kanatlı Kartal, Denizler Sincabı</a:t>
            </a:r>
          </a:p>
          <a:p>
            <a:endParaRPr lang="tr-TR" smtClean="0"/>
          </a:p>
        </p:txBody>
      </p:sp>
      <p:sp>
        <p:nvSpPr>
          <p:cNvPr id="5" name="Altbilgi Yer Tutucusu 4"/>
          <p:cNvSpPr>
            <a:spLocks noGrp="1"/>
          </p:cNvSpPr>
          <p:nvPr>
            <p:ph type="ftr" sz="quarter" idx="11"/>
          </p:nvPr>
        </p:nvSpPr>
        <p:spPr/>
        <p:txBody>
          <a:bodyPr/>
          <a:lstStyle/>
          <a:p>
            <a:pPr>
              <a:defRPr/>
            </a:pPr>
            <a:r>
              <a:rPr lang="tr-TR"/>
              <a:t>Adem KARAÇELİK</a:t>
            </a:r>
            <a:endParaRPr lang="tr-TR"/>
          </a:p>
        </p:txBody>
      </p:sp>
      <p:sp>
        <p:nvSpPr>
          <p:cNvPr id="6" name="Slayt Numarası Yer Tutucusu 5"/>
          <p:cNvSpPr>
            <a:spLocks noGrp="1"/>
          </p:cNvSpPr>
          <p:nvPr>
            <p:ph type="sldNum" sz="quarter" idx="12"/>
          </p:nvPr>
        </p:nvSpPr>
        <p:spPr/>
        <p:txBody>
          <a:bodyPr/>
          <a:lstStyle/>
          <a:p>
            <a:pPr>
              <a:defRPr/>
            </a:pPr>
            <a:fld id="{7DE946BA-8506-4274-87BF-09E15B9D1335}" type="slidenum">
              <a:rPr lang="tr-TR"/>
              <a:pPr>
                <a:defRPr/>
              </a:pPr>
              <a:t>21</a:t>
            </a:fld>
            <a:endParaRPr lang="tr-T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116632"/>
            <a:ext cx="8229600" cy="864096"/>
          </a:xfrm>
        </p:spPr>
        <p:txBody>
          <a:bodyPr/>
          <a:lstStyle/>
          <a:p>
            <a:pPr fontAlgn="auto">
              <a:spcAft>
                <a:spcPts val="0"/>
              </a:spcAft>
              <a:defRPr/>
            </a:pPr>
            <a:r>
              <a:rPr lang="tr-TR" b="1" dirty="0"/>
              <a:t>CAN YÜCEL (1926-1999</a:t>
            </a:r>
            <a:r>
              <a:rPr lang="tr-TR" b="1" dirty="0" smtClean="0"/>
              <a:t>)</a:t>
            </a:r>
            <a:endParaRPr lang="tr-TR" dirty="0"/>
          </a:p>
        </p:txBody>
      </p:sp>
      <p:sp>
        <p:nvSpPr>
          <p:cNvPr id="3" name="İçerik Yer Tutucusu 2"/>
          <p:cNvSpPr>
            <a:spLocks noGrp="1"/>
          </p:cNvSpPr>
          <p:nvPr>
            <p:ph idx="1"/>
          </p:nvPr>
        </p:nvSpPr>
        <p:spPr>
          <a:xfrm>
            <a:off x="179388" y="1268413"/>
            <a:ext cx="8785225" cy="5400675"/>
          </a:xfrm>
        </p:spPr>
        <p:txBody>
          <a:bodyPr>
            <a:normAutofit fontScale="77500" lnSpcReduction="20000"/>
          </a:bodyPr>
          <a:lstStyle/>
          <a:p>
            <a:pPr fontAlgn="auto">
              <a:spcAft>
                <a:spcPts val="0"/>
              </a:spcAft>
              <a:buFont typeface="Wingdings 2"/>
              <a:buChar char=""/>
              <a:defRPr/>
            </a:pPr>
            <a:r>
              <a:rPr lang="tr-TR" dirty="0"/>
              <a:t>Dünyaca tanınan modern Türk şair. Kullandığı kaba ama samimi dil ile Türk şiirinde farklı bir tarz yaratmıştır. Eski Milli Eğitim Bakanı Hasan Ali Yücel’in oğludur. 1943 yılında, yakın dostu Gazi </a:t>
            </a:r>
            <a:r>
              <a:rPr lang="tr-TR" dirty="0" err="1"/>
              <a:t>Yaşargil</a:t>
            </a:r>
            <a:r>
              <a:rPr lang="tr-TR" dirty="0"/>
              <a:t> ile birlikte yurtdışı eğitim bursu kazandığı halde, babası, dönemin Milli Eğitim Bakanı Hasan Ali Yücel'in " Bakan, kendi oğluna torpil yaptı derler" diyerek engellemesi nedeniyle yurtdışına gidemedi. Ankara ve Cambridge üniversitelerinde Latince ve Yunanca okudu. Çeşitli elçiliklerde çevirmenlik, Londra’da BBC’nin Türkçe bölümünde spikerlik yaptı.</a:t>
            </a:r>
          </a:p>
          <a:p>
            <a:pPr fontAlgn="auto">
              <a:spcAft>
                <a:spcPts val="0"/>
              </a:spcAft>
              <a:buFont typeface="Wingdings 2"/>
              <a:buChar char=""/>
              <a:defRPr/>
            </a:pPr>
            <a:r>
              <a:rPr lang="tr-TR" dirty="0"/>
              <a:t>Askerliğini Kore’de yaptı. 1958’de Türkiye’ye döndükten sonra bir süre Bodrum ve Marmaris'te turist rehberi olarak çalıştı. Ardından bağımsız çevirmen ve şair olarak yaşamını İstanbul’da sürdürdü. 1956 yılında Güler Yücel ile evlendi. Bu evlilikten iki kızı (Güzel ve Su) ve bir oğlu (Hasan) oldu. Son yıllarında Eski Datça’ya yerleşti ve her hafta Leman, her ay Öküz dergilerinde yazıları ve şiirleri yayımlandı. </a:t>
            </a:r>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0D3AFC9C-67DE-48D0-9857-CB166313F226}" type="slidenum">
              <a:rPr lang="tr-TR"/>
              <a:pPr>
                <a:defRPr/>
              </a:pPr>
              <a:t>22</a:t>
            </a:fld>
            <a:endParaRPr lang="tr-T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188640"/>
            <a:ext cx="8229600" cy="720080"/>
          </a:xfrm>
        </p:spPr>
        <p:txBody>
          <a:bodyPr/>
          <a:lstStyle/>
          <a:p>
            <a:pPr fontAlgn="auto">
              <a:spcAft>
                <a:spcPts val="0"/>
              </a:spcAft>
              <a:defRPr/>
            </a:pPr>
            <a:r>
              <a:rPr lang="tr-TR" b="1" dirty="0" smtClean="0"/>
              <a:t>CAN YÜCEL (1926-1999)</a:t>
            </a:r>
            <a:endParaRPr lang="tr-TR" dirty="0"/>
          </a:p>
        </p:txBody>
      </p:sp>
      <p:sp>
        <p:nvSpPr>
          <p:cNvPr id="3" name="İçerik Yer Tutucusu 2"/>
          <p:cNvSpPr>
            <a:spLocks noGrp="1"/>
          </p:cNvSpPr>
          <p:nvPr>
            <p:ph idx="1"/>
          </p:nvPr>
        </p:nvSpPr>
        <p:spPr>
          <a:xfrm>
            <a:off x="457200" y="1196975"/>
            <a:ext cx="8229600" cy="5256213"/>
          </a:xfrm>
        </p:spPr>
        <p:txBody>
          <a:bodyPr>
            <a:normAutofit fontScale="85000" lnSpcReduction="10000"/>
          </a:bodyPr>
          <a:lstStyle/>
          <a:p>
            <a:pPr fontAlgn="auto">
              <a:spcAft>
                <a:spcPts val="0"/>
              </a:spcAft>
              <a:buFont typeface="Wingdings 2"/>
              <a:buChar char=""/>
              <a:defRPr/>
            </a:pPr>
            <a:r>
              <a:rPr lang="tr-TR" dirty="0"/>
              <a:t>12 Mart 1971 döneminde Che </a:t>
            </a:r>
            <a:r>
              <a:rPr lang="tr-TR" dirty="0" err="1"/>
              <a:t>Guevara</a:t>
            </a:r>
            <a:r>
              <a:rPr lang="tr-TR" dirty="0"/>
              <a:t> ve Mao'dan çeviriler yaptığı gerekçesiyle 15 yıl hapse mahkûm oldu. 1974’de çıkarılan genel afla dışarı çıktı. Dışarı çıkışının ardından hapiste yazdığı Bir Siyasinin Şiirleri adlı kitabını yayımladı. 12 Eylül 1980 sonrasında müstehcen olduğu iddiasıyla "</a:t>
            </a:r>
            <a:r>
              <a:rPr lang="tr-TR" dirty="0" err="1"/>
              <a:t>Rengahenk</a:t>
            </a:r>
            <a:r>
              <a:rPr lang="tr-TR" dirty="0"/>
              <a:t>" adlı kitabı toplatıldı. 1962'de İngiltere'deyken, 1709 yılından kalma, Latin harfleriyle taş baskısı olarak basılmış bir Türkçe dilbilgisi kitabı bulması geniş yankı uyandırdı.</a:t>
            </a:r>
          </a:p>
          <a:p>
            <a:pPr fontAlgn="auto">
              <a:spcAft>
                <a:spcPts val="0"/>
              </a:spcAft>
              <a:buFont typeface="Wingdings 2"/>
              <a:buChar char=""/>
              <a:defRPr/>
            </a:pPr>
            <a:r>
              <a:rPr lang="tr-TR" dirty="0"/>
              <a:t>Şiirlerinde argo ve müstehcen sözlere çok sık yer veren, bu nedenle zaman zaman dikkatleri üzerine çekip </a:t>
            </a:r>
            <a:r>
              <a:rPr lang="tr-TR" dirty="0" err="1"/>
              <a:t>koğuşturmaya</a:t>
            </a:r>
            <a:r>
              <a:rPr lang="tr-TR" dirty="0"/>
              <a:t> uğrayan Yücel, ilk şiirlerini 1950 yılında `Yazma` adlı kitapta toplamıştır.</a:t>
            </a:r>
          </a:p>
          <a:p>
            <a:pPr fontAlgn="auto">
              <a:spcAft>
                <a:spcPts val="0"/>
              </a:spcAft>
              <a:buFont typeface="Wingdings 2"/>
              <a:buChar char=""/>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99860057-C7D6-464B-8A0C-4DC5880BDD85}" type="slidenum">
              <a:rPr lang="tr-TR"/>
              <a:pPr>
                <a:defRPr/>
              </a:pPr>
              <a:t>23</a:t>
            </a:fld>
            <a:endParaRPr lang="tr-T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188640"/>
            <a:ext cx="8229600" cy="864096"/>
          </a:xfrm>
        </p:spPr>
        <p:txBody>
          <a:bodyPr/>
          <a:lstStyle/>
          <a:p>
            <a:pPr fontAlgn="auto">
              <a:spcAft>
                <a:spcPts val="0"/>
              </a:spcAft>
              <a:defRPr/>
            </a:pPr>
            <a:r>
              <a:rPr lang="tr-TR" b="1" dirty="0" smtClean="0"/>
              <a:t>CAN YÜCEL (1926-1999)</a:t>
            </a:r>
            <a:endParaRPr lang="tr-TR" dirty="0"/>
          </a:p>
        </p:txBody>
      </p:sp>
      <p:sp>
        <p:nvSpPr>
          <p:cNvPr id="3" name="İçerik Yer Tutucusu 2"/>
          <p:cNvSpPr>
            <a:spLocks noGrp="1"/>
          </p:cNvSpPr>
          <p:nvPr>
            <p:ph idx="1"/>
          </p:nvPr>
        </p:nvSpPr>
        <p:spPr>
          <a:xfrm>
            <a:off x="250825" y="1125538"/>
            <a:ext cx="8713788" cy="5399087"/>
          </a:xfrm>
        </p:spPr>
        <p:txBody>
          <a:bodyPr>
            <a:normAutofit fontScale="85000" lnSpcReduction="10000"/>
          </a:bodyPr>
          <a:lstStyle/>
          <a:p>
            <a:pPr fontAlgn="auto">
              <a:spcAft>
                <a:spcPts val="0"/>
              </a:spcAft>
              <a:buFont typeface="Wingdings 2"/>
              <a:buChar char=""/>
              <a:defRPr/>
            </a:pPr>
            <a:r>
              <a:rPr lang="tr-TR" dirty="0"/>
              <a:t>Can Yücel, taşlama ve toplumsal duyarlılığın ağır bastığı şiirlerinde, yalın dili ve buluşları ile dikkati çekti. Can Yücel'in ilham kaynakları ve şiirlerinin konuları; doğa, insanlar, olaylar, kavramlar, heyecanlar, duyumlar ve duygulardır. Şiirlerinin çoğunda sevdiği insanlar vardır. Can Yücel ayrıca Lorca, Shakespeare, </a:t>
            </a:r>
            <a:r>
              <a:rPr lang="tr-TR" dirty="0" err="1"/>
              <a:t>Brecht</a:t>
            </a:r>
            <a:r>
              <a:rPr lang="tr-TR" dirty="0"/>
              <a:t> gibi ünlü yazarların oyunlarından çeviriler yaptı. Shakespeare çevirileri (Hamlet, Fırtına, Bir Yaz Gecesi Rüyası) aslına tam olarak bağlı kalmasa da son derece başarılıdır. Shakespeare'in ünlü '</a:t>
            </a:r>
            <a:r>
              <a:rPr lang="tr-TR" dirty="0" err="1"/>
              <a:t>to</a:t>
            </a:r>
            <a:r>
              <a:rPr lang="tr-TR" dirty="0"/>
              <a:t> be </a:t>
            </a:r>
            <a:r>
              <a:rPr lang="tr-TR" dirty="0" err="1"/>
              <a:t>or</a:t>
            </a:r>
            <a:r>
              <a:rPr lang="tr-TR" dirty="0"/>
              <a:t> not </a:t>
            </a:r>
            <a:r>
              <a:rPr lang="tr-TR" dirty="0" err="1"/>
              <a:t>to</a:t>
            </a:r>
            <a:r>
              <a:rPr lang="tr-TR" dirty="0"/>
              <a:t> be' sözünü 'bir ihtimal daha var, o da ölmek mi dersin' şeklinde Türkçeleştirmiştir. 1959'da ilk baskısı yayımlanan 'Her Boydan' adlı kitabında dünya şairlerinin şiirlerini serbest ama çok başarılı bir biçimde Türkçeye çevirmiştir.</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EA3876ED-12A6-44E8-BFCD-5CB6EA587A96}" type="slidenum">
              <a:rPr lang="tr-TR"/>
              <a:pPr>
                <a:defRPr/>
              </a:pPr>
              <a:t>24</a:t>
            </a:fld>
            <a:endParaRPr lang="tr-T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922114"/>
          </a:xfrm>
        </p:spPr>
        <p:txBody>
          <a:bodyPr/>
          <a:lstStyle/>
          <a:p>
            <a:pPr fontAlgn="auto">
              <a:spcAft>
                <a:spcPts val="0"/>
              </a:spcAft>
              <a:defRPr/>
            </a:pPr>
            <a:r>
              <a:rPr lang="tr-TR" b="1" dirty="0" smtClean="0"/>
              <a:t>CAN YÜCEL (1926-1999)</a:t>
            </a:r>
            <a:endParaRPr lang="tr-TR" dirty="0"/>
          </a:p>
        </p:txBody>
      </p:sp>
      <p:sp>
        <p:nvSpPr>
          <p:cNvPr id="3" name="İçerik Yer Tutucusu 2"/>
          <p:cNvSpPr>
            <a:spLocks noGrp="1"/>
          </p:cNvSpPr>
          <p:nvPr>
            <p:ph idx="1"/>
          </p:nvPr>
        </p:nvSpPr>
        <p:spPr>
          <a:xfrm>
            <a:off x="323850" y="1125538"/>
            <a:ext cx="8640763" cy="5183187"/>
          </a:xfrm>
        </p:spPr>
        <p:txBody>
          <a:bodyPr>
            <a:normAutofit fontScale="92500" lnSpcReduction="10000"/>
          </a:bodyPr>
          <a:lstStyle/>
          <a:p>
            <a:pPr fontAlgn="auto">
              <a:spcAft>
                <a:spcPts val="0"/>
              </a:spcAft>
              <a:buFont typeface="Wingdings 2"/>
              <a:buChar char=""/>
              <a:defRPr/>
            </a:pPr>
            <a:r>
              <a:rPr lang="tr-TR" b="1" dirty="0"/>
              <a:t>Şiir:</a:t>
            </a:r>
            <a:r>
              <a:rPr lang="tr-TR" dirty="0"/>
              <a:t> Yazma (1950), Her Boydan (1959, Çeviri Şiirler), Sevgi Duvarı (1973)Bir Siyasinin Şiirleri (1974), Ölüm ve Oğlum (1976), Şiir Alayı (1981, ilk dört şiir kitabı), </a:t>
            </a:r>
            <a:r>
              <a:rPr lang="tr-TR" dirty="0" err="1"/>
              <a:t>Rengâhenk</a:t>
            </a:r>
            <a:r>
              <a:rPr lang="tr-TR" dirty="0"/>
              <a:t> (1982), </a:t>
            </a:r>
            <a:r>
              <a:rPr lang="tr-TR" dirty="0" err="1"/>
              <a:t>Gökyokuş</a:t>
            </a:r>
            <a:r>
              <a:rPr lang="tr-TR" dirty="0"/>
              <a:t> (1984), Canfeda (1985),              Çok </a:t>
            </a:r>
            <a:r>
              <a:rPr lang="tr-TR" dirty="0" err="1"/>
              <a:t>Bi</a:t>
            </a:r>
            <a:r>
              <a:rPr lang="tr-TR" dirty="0"/>
              <a:t> Çocuk (1988), Kısa Devre (1990), Kuzgunun Yavrusu (1990), Güle Güle-Seslerin Sessizliği (1993)</a:t>
            </a:r>
          </a:p>
          <a:p>
            <a:pPr fontAlgn="auto">
              <a:spcAft>
                <a:spcPts val="0"/>
              </a:spcAft>
              <a:buFont typeface="Wingdings 2"/>
              <a:buChar char=""/>
              <a:defRPr/>
            </a:pPr>
            <a:r>
              <a:rPr lang="tr-TR" dirty="0"/>
              <a:t>Gezintiler (1994), Maaile (1995), Seke Seke (1997), </a:t>
            </a:r>
            <a:r>
              <a:rPr lang="tr-TR" dirty="0" err="1"/>
              <a:t>Alavara</a:t>
            </a:r>
            <a:r>
              <a:rPr lang="tr-TR" dirty="0"/>
              <a:t> (1999), Mekânım Datça Olsun (1999)</a:t>
            </a:r>
          </a:p>
          <a:p>
            <a:pPr fontAlgn="auto">
              <a:spcAft>
                <a:spcPts val="0"/>
              </a:spcAft>
              <a:buFont typeface="Wingdings 2"/>
              <a:buChar char=""/>
              <a:defRPr/>
            </a:pPr>
            <a:r>
              <a:rPr lang="tr-TR" b="1" dirty="0"/>
              <a:t>Düzyazı: </a:t>
            </a:r>
            <a:r>
              <a:rPr lang="tr-TR" dirty="0"/>
              <a:t>Düzünden, Ve Can’dan Yazılar</a:t>
            </a:r>
          </a:p>
          <a:p>
            <a:pPr fontAlgn="auto">
              <a:spcAft>
                <a:spcPts val="0"/>
              </a:spcAft>
              <a:buFont typeface="Wingdings 2"/>
              <a:buChar char=""/>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E526CC05-1F3F-484A-96DB-EB9E97DB4564}" type="slidenum">
              <a:rPr lang="tr-TR"/>
              <a:pPr>
                <a:defRPr/>
              </a:pPr>
              <a:t>25</a:t>
            </a:fld>
            <a:endParaRPr lang="tr-T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778098"/>
          </a:xfrm>
        </p:spPr>
        <p:txBody>
          <a:bodyPr/>
          <a:lstStyle/>
          <a:p>
            <a:pPr fontAlgn="auto">
              <a:spcAft>
                <a:spcPts val="0"/>
              </a:spcAft>
              <a:defRPr/>
            </a:pPr>
            <a:r>
              <a:rPr lang="tr-TR" b="1" dirty="0"/>
              <a:t>NİHAT BEHRAM(1946-</a:t>
            </a:r>
            <a:r>
              <a:rPr lang="tr-TR" b="1" dirty="0" smtClean="0"/>
              <a:t>…)</a:t>
            </a:r>
            <a:endParaRPr lang="tr-TR" dirty="0"/>
          </a:p>
        </p:txBody>
      </p:sp>
      <p:sp>
        <p:nvSpPr>
          <p:cNvPr id="3" name="İçerik Yer Tutucusu 2"/>
          <p:cNvSpPr>
            <a:spLocks noGrp="1"/>
          </p:cNvSpPr>
          <p:nvPr>
            <p:ph idx="1"/>
          </p:nvPr>
        </p:nvSpPr>
        <p:spPr>
          <a:xfrm>
            <a:off x="250825" y="1125538"/>
            <a:ext cx="8713788" cy="5543550"/>
          </a:xfrm>
        </p:spPr>
        <p:txBody>
          <a:bodyPr>
            <a:normAutofit fontScale="85000" lnSpcReduction="10000"/>
          </a:bodyPr>
          <a:lstStyle/>
          <a:p>
            <a:pPr fontAlgn="auto">
              <a:spcAft>
                <a:spcPts val="0"/>
              </a:spcAft>
              <a:buFont typeface="Wingdings 2"/>
              <a:buChar char=""/>
              <a:defRPr/>
            </a:pPr>
            <a:r>
              <a:rPr lang="tr-TR" dirty="0"/>
              <a:t>1975'te ağabeyi Ataol Behramoğlu ile birlikte Militan dergisini ve 1979'da Yılmaz Güney ile birlikte Halkın Dostları dergisini çıkardı. 1972'de çıkardığı ilk şiir kitabı olan Hayatımız Üstüne Şiirler kitabı yasaklandı ve yazdıklarından ötürü 12 Mart Dönemi'nde iki yıl askeri cezaevinde tutuklu olarak yattı.</a:t>
            </a:r>
          </a:p>
          <a:p>
            <a:pPr fontAlgn="auto">
              <a:spcAft>
                <a:spcPts val="0"/>
              </a:spcAft>
              <a:buFont typeface="Wingdings 2"/>
              <a:buChar char=""/>
              <a:defRPr/>
            </a:pPr>
            <a:r>
              <a:rPr lang="tr-TR" b="1" dirty="0"/>
              <a:t>Şiir:</a:t>
            </a:r>
            <a:r>
              <a:rPr lang="tr-TR" dirty="0"/>
              <a:t> Hayatımız Üstüne Şiirler, Fırtınayla Borayla Denenmiş Arkadaşlıklar, Dövüşe Dövüşe Yürünecek, Hayatı Tutuşturan Acılar, Irmak Boylarında Turaç Seslerinde, Savrulmuş Bir Ömrün Günlerinde, Ay Işığı Yana Yana ,</a:t>
            </a:r>
          </a:p>
          <a:p>
            <a:pPr fontAlgn="auto">
              <a:spcAft>
                <a:spcPts val="0"/>
              </a:spcAft>
              <a:buFont typeface="Wingdings 2"/>
              <a:buChar char=""/>
              <a:defRPr/>
            </a:pPr>
            <a:r>
              <a:rPr lang="tr-TR" dirty="0"/>
              <a:t>Yine de Gülümseyerek, Cenk Çeşitlemeleri, Kundak, Ölülerimiz, Ayaklanma Çağrısı,  Ya Osmanlıya Dönüş Ya Sosyalist Cumhuriyet Mitingi (2009)</a:t>
            </a:r>
          </a:p>
          <a:p>
            <a:pPr fontAlgn="auto">
              <a:spcAft>
                <a:spcPts val="0"/>
              </a:spcAft>
              <a:buFont typeface="Wingdings 2"/>
              <a:buChar char=""/>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4E69AAE6-E9EF-4B27-B3AA-51116A2408A6}" type="slidenum">
              <a:rPr lang="tr-TR"/>
              <a:pPr>
                <a:defRPr/>
              </a:pPr>
              <a:t>26</a:t>
            </a:fld>
            <a:endParaRPr lang="tr-T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188640"/>
            <a:ext cx="8686800" cy="838200"/>
          </a:xfrm>
        </p:spPr>
        <p:txBody>
          <a:bodyPr/>
          <a:lstStyle/>
          <a:p>
            <a:pPr fontAlgn="auto">
              <a:spcAft>
                <a:spcPts val="0"/>
              </a:spcAft>
              <a:defRPr/>
            </a:pPr>
            <a:r>
              <a:rPr lang="tr-TR" b="1" dirty="0" smtClean="0"/>
              <a:t>NİHAT BEHRAM(1946-…)</a:t>
            </a:r>
            <a:endParaRPr lang="tr-TR" dirty="0"/>
          </a:p>
        </p:txBody>
      </p:sp>
      <p:sp>
        <p:nvSpPr>
          <p:cNvPr id="3" name="İçerik Yer Tutucusu 2"/>
          <p:cNvSpPr>
            <a:spLocks noGrp="1"/>
          </p:cNvSpPr>
          <p:nvPr>
            <p:ph idx="1"/>
          </p:nvPr>
        </p:nvSpPr>
        <p:spPr/>
        <p:txBody>
          <a:bodyPr>
            <a:normAutofit/>
          </a:bodyPr>
          <a:lstStyle/>
          <a:p>
            <a:pPr fontAlgn="auto">
              <a:spcAft>
                <a:spcPts val="0"/>
              </a:spcAft>
              <a:buFont typeface="Wingdings 2"/>
              <a:buChar char=""/>
              <a:defRPr/>
            </a:pPr>
            <a:r>
              <a:rPr lang="tr-TR" b="1" dirty="0"/>
              <a:t>Roman:</a:t>
            </a:r>
            <a:r>
              <a:rPr lang="tr-TR" dirty="0"/>
              <a:t> Gurbet (1987)Lanetli Ömrün Kırlangıçları (1991)Kız Ali (1998)</a:t>
            </a:r>
          </a:p>
          <a:p>
            <a:pPr fontAlgn="auto">
              <a:spcAft>
                <a:spcPts val="0"/>
              </a:spcAft>
              <a:buFont typeface="Wingdings 2"/>
              <a:buChar char=""/>
              <a:defRPr/>
            </a:pPr>
            <a:r>
              <a:rPr lang="tr-TR" dirty="0"/>
              <a:t> </a:t>
            </a:r>
            <a:r>
              <a:rPr lang="tr-TR" b="1" dirty="0"/>
              <a:t>Çocuk kitabı:</a:t>
            </a:r>
            <a:r>
              <a:rPr lang="tr-TR" dirty="0"/>
              <a:t> Kuyruğu Zilli Tilki (1979)Göğsü Kınalı Serçe (1980)</a:t>
            </a:r>
          </a:p>
          <a:p>
            <a:pPr fontAlgn="auto">
              <a:spcAft>
                <a:spcPts val="0"/>
              </a:spcAft>
              <a:buFont typeface="Wingdings 2"/>
              <a:buChar char=""/>
              <a:defRPr/>
            </a:pPr>
            <a:r>
              <a:rPr lang="tr-TR" dirty="0"/>
              <a:t> </a:t>
            </a:r>
            <a:r>
              <a:rPr lang="tr-TR" b="1" dirty="0"/>
              <a:t>Anı:</a:t>
            </a:r>
            <a:r>
              <a:rPr lang="tr-TR" dirty="0"/>
              <a:t> Darağacında Üç Fidan (1976)Ser Verip Sır Vermeyen Bir Yiğit (1977)</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67C24FE4-3414-4A00-915C-76E221B3DE1F}" type="slidenum">
              <a:rPr lang="tr-TR"/>
              <a:pPr>
                <a:defRPr/>
              </a:pPr>
              <a:t>27</a:t>
            </a:fld>
            <a:endParaRPr lang="tr-T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67544" y="188640"/>
            <a:ext cx="8229600" cy="720080"/>
          </a:xfrm>
        </p:spPr>
        <p:txBody>
          <a:bodyPr/>
          <a:lstStyle/>
          <a:p>
            <a:pPr fontAlgn="auto">
              <a:spcAft>
                <a:spcPts val="0"/>
              </a:spcAft>
              <a:defRPr/>
            </a:pPr>
            <a:r>
              <a:rPr lang="tr-TR" b="1" dirty="0"/>
              <a:t>AHMED ARİF(1927-1991</a:t>
            </a:r>
            <a:r>
              <a:rPr lang="tr-TR" b="1" dirty="0" smtClean="0"/>
              <a:t>)</a:t>
            </a:r>
            <a:endParaRPr lang="tr-TR" dirty="0"/>
          </a:p>
        </p:txBody>
      </p:sp>
      <p:sp>
        <p:nvSpPr>
          <p:cNvPr id="3" name="İçerik Yer Tutucusu 2"/>
          <p:cNvSpPr>
            <a:spLocks noGrp="1"/>
          </p:cNvSpPr>
          <p:nvPr>
            <p:ph idx="1"/>
          </p:nvPr>
        </p:nvSpPr>
        <p:spPr>
          <a:xfrm>
            <a:off x="457200" y="1600200"/>
            <a:ext cx="8229600" cy="4781550"/>
          </a:xfrm>
        </p:spPr>
        <p:txBody>
          <a:bodyPr>
            <a:normAutofit fontScale="92500"/>
          </a:bodyPr>
          <a:lstStyle/>
          <a:p>
            <a:pPr fontAlgn="auto">
              <a:spcAft>
                <a:spcPts val="0"/>
              </a:spcAft>
              <a:buFont typeface="Wingdings 2"/>
              <a:buChar char=""/>
              <a:defRPr/>
            </a:pPr>
            <a:r>
              <a:rPr lang="tr-TR" dirty="0"/>
              <a:t>Ankara Üniversitesi Dil ve Tarih-Coğrafya Fakültesi Felsefe Bölümü’nde okudu. kendine has lirizmi ve hayal gücüyle Türk edebiyatındaki yerini aldı. Türkçeyi en iyi kullanan şairlerdendir. Şiirlerinde hep ezilen insandan yana oldu ve ezilenlerin kardeşliğine vurgu yaptı. Şiirlerinin toplandığı tek kitabı </a:t>
            </a:r>
            <a:r>
              <a:rPr lang="tr-TR" b="1" dirty="0"/>
              <a:t>Hasretinden Prangalar Eskittim</a:t>
            </a:r>
            <a:r>
              <a:rPr lang="tr-TR" dirty="0"/>
              <a:t> 1968'de yayınlandı. Türkiye'de en çok basılan kitaplar listesindedir. Şiirlerinin çoğu bestelenmiştir. </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6D0BDAF0-2621-4208-A3E1-22C75A4DB327}" type="slidenum">
              <a:rPr lang="tr-TR"/>
              <a:pPr>
                <a:defRPr/>
              </a:pPr>
              <a:t>28</a:t>
            </a:fld>
            <a:endParaRPr lang="tr-T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fontAlgn="auto">
              <a:spcAft>
                <a:spcPts val="0"/>
              </a:spcAft>
              <a:defRPr/>
            </a:pPr>
            <a:r>
              <a:rPr lang="tr-TR" b="1" dirty="0"/>
              <a:t>KEMAL ÖZER(1935-2009</a:t>
            </a:r>
            <a:r>
              <a:rPr lang="tr-TR" b="1" dirty="0" smtClean="0"/>
              <a:t>)</a:t>
            </a:r>
            <a:endParaRPr lang="tr-TR" dirty="0"/>
          </a:p>
        </p:txBody>
      </p:sp>
      <p:sp>
        <p:nvSpPr>
          <p:cNvPr id="3" name="İçerik Yer Tutucusu 2"/>
          <p:cNvSpPr>
            <a:spLocks noGrp="1"/>
          </p:cNvSpPr>
          <p:nvPr>
            <p:ph idx="1"/>
          </p:nvPr>
        </p:nvSpPr>
        <p:spPr>
          <a:xfrm>
            <a:off x="457200" y="1600200"/>
            <a:ext cx="8229600" cy="4924425"/>
          </a:xfrm>
        </p:spPr>
        <p:txBody>
          <a:bodyPr>
            <a:normAutofit lnSpcReduction="10000"/>
          </a:bodyPr>
          <a:lstStyle/>
          <a:p>
            <a:pPr fontAlgn="auto">
              <a:spcAft>
                <a:spcPts val="0"/>
              </a:spcAft>
              <a:buFont typeface="Wingdings 2"/>
              <a:buChar char=""/>
              <a:defRPr/>
            </a:pPr>
            <a:r>
              <a:rPr lang="tr-TR" dirty="0"/>
              <a:t>İstanbul Üniversitesi Edebiyat Fakültesi’nde Türk Dili ve Edebiyatı okudu. Yazıları, henüz öğrenciyken yayımlanmaya başladı. Üniversiteden arkadaşlarıyla birlikte, 1956 – 1960 yılları arasında </a:t>
            </a:r>
            <a:r>
              <a:rPr lang="tr-TR" b="1" dirty="0"/>
              <a:t>a </a:t>
            </a:r>
            <a:r>
              <a:rPr lang="tr-TR" b="1" dirty="0" err="1"/>
              <a:t>dergisi</a:t>
            </a:r>
            <a:r>
              <a:rPr lang="tr-TR" dirty="0" err="1"/>
              <a:t>’ni</a:t>
            </a:r>
            <a:r>
              <a:rPr lang="tr-TR" dirty="0"/>
              <a:t> çıkardı. Şiir Sanatı dergisini 1966 – 1968 yılları arasında yayınladı. 1972’den itibaren yayımlanmaya başlanan Yeni a Dergisi’nin kurucuları arasında bulundu. İlk dönemlerinde İkinci Yeni Hareketi içinde yer aldı. Daha sonra  “toplumcu </a:t>
            </a:r>
            <a:r>
              <a:rPr lang="tr-TR" dirty="0" err="1"/>
              <a:t>gerçekçi”ler</a:t>
            </a:r>
            <a:r>
              <a:rPr lang="tr-TR" dirty="0"/>
              <a:t> arsında yer aldı.</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4DFE9D80-1560-48E4-B165-D35AAE85A197}" type="slidenum">
              <a:rPr lang="tr-TR"/>
              <a:pPr>
                <a:defRPr/>
              </a:pPr>
              <a:t>29</a:t>
            </a:fld>
            <a:endParaRPr lang="tr-T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922114"/>
          </a:xfrm>
        </p:spPr>
        <p:txBody>
          <a:bodyPr/>
          <a:lstStyle/>
          <a:p>
            <a:pPr fontAlgn="auto">
              <a:spcAft>
                <a:spcPts val="0"/>
              </a:spcAft>
              <a:defRPr/>
            </a:pPr>
            <a:r>
              <a:rPr lang="tr-TR" b="1" dirty="0" smtClean="0"/>
              <a:t>Toplumcu gerçekçilik</a:t>
            </a:r>
            <a:r>
              <a:rPr lang="tr-TR" dirty="0" smtClean="0"/>
              <a:t>: </a:t>
            </a:r>
            <a:endParaRPr lang="tr-TR" dirty="0"/>
          </a:p>
        </p:txBody>
      </p:sp>
      <p:sp>
        <p:nvSpPr>
          <p:cNvPr id="3" name="İçerik Yer Tutucusu 2"/>
          <p:cNvSpPr>
            <a:spLocks noGrp="1"/>
          </p:cNvSpPr>
          <p:nvPr>
            <p:ph idx="1"/>
          </p:nvPr>
        </p:nvSpPr>
        <p:spPr>
          <a:xfrm>
            <a:off x="323850" y="1268413"/>
            <a:ext cx="8640763" cy="5329237"/>
          </a:xfrm>
        </p:spPr>
        <p:txBody>
          <a:bodyPr>
            <a:normAutofit fontScale="92500"/>
          </a:bodyPr>
          <a:lstStyle/>
          <a:p>
            <a:pPr fontAlgn="auto">
              <a:spcAft>
                <a:spcPts val="0"/>
              </a:spcAft>
              <a:buFont typeface="Wingdings 2"/>
              <a:buChar char=""/>
              <a:defRPr/>
            </a:pPr>
            <a:r>
              <a:rPr lang="tr-TR" dirty="0" smtClean="0"/>
              <a:t>Toplumsal </a:t>
            </a:r>
            <a:r>
              <a:rPr lang="tr-TR" dirty="0"/>
              <a:t>olayları, aksaklıkları ve ilişkileri toplum bilimi açısından ele alarak hem gerçekçilik hem de gelişim süreci içinde irdelemektir. Marksist ideolojinin sanatçıya yansımasıdır. Sanatın toplum için olduğu savunulur. Marksist söylemle kent ve kentleşme sorunları ele alınır., halk ve işçi sınıfı anlayışı dile getirilir.  Sanatta estetik kaygı duyulmaz, düşünsel boyutla sanata yaklaşılır. Bireyle toplum arasındaki çatışmayı ortadan kaldırarak bireyin gelişmesini sağlayacak bir düzeni amaçlar</a:t>
            </a:r>
            <a:r>
              <a:rPr lang="tr-TR" dirty="0" smtClean="0"/>
              <a:t>.</a:t>
            </a: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21C34D35-319A-491C-9C30-1A83F96DB34F}" type="slidenum">
              <a:rPr lang="tr-TR"/>
              <a:pPr>
                <a:defRPr/>
              </a:pPr>
              <a:t>3</a:t>
            </a:fld>
            <a:endParaRPr lang="tr-T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778098"/>
          </a:xfrm>
        </p:spPr>
        <p:txBody>
          <a:bodyPr/>
          <a:lstStyle/>
          <a:p>
            <a:pPr fontAlgn="auto">
              <a:spcAft>
                <a:spcPts val="0"/>
              </a:spcAft>
              <a:defRPr/>
            </a:pPr>
            <a:r>
              <a:rPr lang="tr-TR" b="1" dirty="0" smtClean="0"/>
              <a:t>KEMAL ÖZER(1935-2009)</a:t>
            </a:r>
            <a:endParaRPr lang="tr-TR" dirty="0"/>
          </a:p>
        </p:txBody>
      </p:sp>
      <p:sp>
        <p:nvSpPr>
          <p:cNvPr id="3" name="İçerik Yer Tutucusu 2"/>
          <p:cNvSpPr>
            <a:spLocks noGrp="1"/>
          </p:cNvSpPr>
          <p:nvPr>
            <p:ph idx="1"/>
          </p:nvPr>
        </p:nvSpPr>
        <p:spPr/>
        <p:txBody>
          <a:bodyPr>
            <a:normAutofit fontScale="92500"/>
          </a:bodyPr>
          <a:lstStyle/>
          <a:p>
            <a:pPr fontAlgn="auto">
              <a:spcAft>
                <a:spcPts val="0"/>
              </a:spcAft>
              <a:buFont typeface="Wingdings 2"/>
              <a:buChar char=""/>
              <a:defRPr/>
            </a:pPr>
            <a:r>
              <a:rPr lang="tr-TR" b="1" dirty="0"/>
              <a:t>Şiir:</a:t>
            </a:r>
            <a:r>
              <a:rPr lang="tr-TR" dirty="0"/>
              <a:t> Gül Yordamı, Ölü Bir Yaz, Tutsak Kan, Kavganın Yüreği, Yaşadığımız Günlerin Şiirleri, Sen de Katılmalısın Yaşamı Savunmaya, Geceye Karşı Söylenmiştir, Kimlikleriniz Lütfen, Araya Giren Görüntüler, Sınırlamıyor Beni Sevda, İnsan Yüzünün Tarihinden Bir Cümle, Bir Adı Gurbet, Onların Sesleriyle Bir Kez Daha, Sevdalı Buluşma </a:t>
            </a:r>
          </a:p>
          <a:p>
            <a:pPr fontAlgn="auto">
              <a:spcAft>
                <a:spcPts val="0"/>
              </a:spcAft>
              <a:buFont typeface="Wingdings 2"/>
              <a:buChar char=""/>
              <a:defRPr/>
            </a:pPr>
            <a:r>
              <a:rPr lang="tr-TR" dirty="0"/>
              <a:t>Çağdaş ve Boyun Eğmeyen,  XX. Yüzyıldan Duvar Kabartmaları 1-2 (2000)</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C3F73449-07FF-4BB0-87A8-F07CA87E3198}" type="slidenum">
              <a:rPr lang="tr-TR"/>
              <a:pPr>
                <a:defRPr/>
              </a:pPr>
              <a:t>30</a:t>
            </a:fld>
            <a:endParaRPr lang="tr-T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778098"/>
          </a:xfrm>
        </p:spPr>
        <p:txBody>
          <a:bodyPr/>
          <a:lstStyle/>
          <a:p>
            <a:pPr fontAlgn="auto">
              <a:spcAft>
                <a:spcPts val="0"/>
              </a:spcAft>
              <a:defRPr/>
            </a:pPr>
            <a:r>
              <a:rPr lang="tr-TR" b="1" dirty="0" smtClean="0"/>
              <a:t>KEMAL ÖZER(1935-2009)</a:t>
            </a:r>
            <a:endParaRPr lang="tr-TR" dirty="0"/>
          </a:p>
        </p:txBody>
      </p:sp>
      <p:sp>
        <p:nvSpPr>
          <p:cNvPr id="3" name="İçerik Yer Tutucusu 2"/>
          <p:cNvSpPr>
            <a:spLocks noGrp="1"/>
          </p:cNvSpPr>
          <p:nvPr>
            <p:ph idx="1"/>
          </p:nvPr>
        </p:nvSpPr>
        <p:spPr>
          <a:xfrm>
            <a:off x="179388" y="1125538"/>
            <a:ext cx="8856662" cy="5543550"/>
          </a:xfrm>
        </p:spPr>
        <p:txBody>
          <a:bodyPr>
            <a:normAutofit fontScale="77500" lnSpcReduction="20000"/>
          </a:bodyPr>
          <a:lstStyle/>
          <a:p>
            <a:pPr fontAlgn="auto">
              <a:spcAft>
                <a:spcPts val="0"/>
              </a:spcAft>
              <a:buFont typeface="Wingdings 2"/>
              <a:buChar char=""/>
              <a:defRPr/>
            </a:pPr>
            <a:r>
              <a:rPr lang="tr-TR" b="1" dirty="0"/>
              <a:t>Öykü:</a:t>
            </a:r>
            <a:r>
              <a:rPr lang="tr-TR" dirty="0"/>
              <a:t> Baba ile Kız (1999)</a:t>
            </a:r>
          </a:p>
          <a:p>
            <a:pPr fontAlgn="auto">
              <a:spcAft>
                <a:spcPts val="0"/>
              </a:spcAft>
              <a:buFont typeface="Wingdings 2"/>
              <a:buChar char=""/>
              <a:defRPr/>
            </a:pPr>
            <a:r>
              <a:rPr lang="tr-TR" b="1" dirty="0"/>
              <a:t>Deneme:</a:t>
            </a:r>
            <a:r>
              <a:rPr lang="tr-TR" dirty="0"/>
              <a:t> Umut Edebiyatı Yedi Canlıdır, Acı Şölen, Gün Olur Söze Yazılır, Yaşadığımız Günlerin Yazıları </a:t>
            </a:r>
          </a:p>
          <a:p>
            <a:pPr fontAlgn="auto">
              <a:spcAft>
                <a:spcPts val="0"/>
              </a:spcAft>
              <a:buFont typeface="Wingdings 2"/>
              <a:buChar char=""/>
              <a:defRPr/>
            </a:pPr>
            <a:r>
              <a:rPr lang="tr-TR" dirty="0"/>
              <a:t>“Benim Ellerimi Al, Benim Gözlerimi Kullan” , Bendeki Görüntüler, Şiiri Sorgulayan Yazılar</a:t>
            </a:r>
          </a:p>
          <a:p>
            <a:pPr fontAlgn="auto">
              <a:spcAft>
                <a:spcPts val="0"/>
              </a:spcAft>
              <a:buFont typeface="Wingdings 2"/>
              <a:buChar char=""/>
              <a:defRPr/>
            </a:pPr>
            <a:r>
              <a:rPr lang="tr-TR" b="1" dirty="0"/>
              <a:t> Anı:</a:t>
            </a:r>
            <a:r>
              <a:rPr lang="tr-TR" dirty="0"/>
              <a:t> İkinci Yeni’den Toplumcu Şiire</a:t>
            </a:r>
          </a:p>
          <a:p>
            <a:pPr fontAlgn="auto">
              <a:spcAft>
                <a:spcPts val="0"/>
              </a:spcAft>
              <a:buFont typeface="Wingdings 2"/>
              <a:buChar char=""/>
              <a:defRPr/>
            </a:pPr>
            <a:r>
              <a:rPr lang="tr-TR" dirty="0"/>
              <a:t> </a:t>
            </a:r>
            <a:r>
              <a:rPr lang="tr-TR" b="1" dirty="0"/>
              <a:t>Gezi:</a:t>
            </a:r>
            <a:r>
              <a:rPr lang="tr-TR" dirty="0"/>
              <a:t> Güldeki Şafak , Düşmanı Kardeş Yapmak </a:t>
            </a:r>
          </a:p>
          <a:p>
            <a:pPr fontAlgn="auto">
              <a:spcAft>
                <a:spcPts val="0"/>
              </a:spcAft>
              <a:buFont typeface="Wingdings 2"/>
              <a:buChar char=""/>
              <a:defRPr/>
            </a:pPr>
            <a:r>
              <a:rPr lang="tr-TR" b="1" dirty="0"/>
              <a:t> Günlük:</a:t>
            </a:r>
            <a:r>
              <a:rPr lang="tr-TR" dirty="0"/>
              <a:t> Tanık Günler, Gölgeden Güneşe, </a:t>
            </a:r>
          </a:p>
          <a:p>
            <a:pPr fontAlgn="auto">
              <a:spcAft>
                <a:spcPts val="0"/>
              </a:spcAft>
              <a:buFont typeface="Wingdings 2"/>
              <a:buChar char=""/>
              <a:defRPr/>
            </a:pPr>
            <a:r>
              <a:rPr lang="tr-TR" dirty="0"/>
              <a:t> </a:t>
            </a:r>
            <a:r>
              <a:rPr lang="tr-TR" b="1" dirty="0"/>
              <a:t>Çocuk kitapları:</a:t>
            </a:r>
            <a:r>
              <a:rPr lang="tr-TR" dirty="0"/>
              <a:t>  Nasrettin Hoca, Tatil Köyünün Çocukları, Trenler Ne Güzeldir, Dünya Onlarla Daha Güzel, </a:t>
            </a:r>
          </a:p>
          <a:p>
            <a:pPr fontAlgn="auto">
              <a:spcAft>
                <a:spcPts val="0"/>
              </a:spcAft>
              <a:buFont typeface="Wingdings 2"/>
              <a:buChar char=""/>
              <a:defRPr/>
            </a:pPr>
            <a:r>
              <a:rPr lang="tr-TR" dirty="0"/>
              <a:t>Şiirlerle </a:t>
            </a:r>
            <a:r>
              <a:rPr lang="tr-TR" dirty="0" err="1"/>
              <a:t>Ezop</a:t>
            </a:r>
            <a:r>
              <a:rPr lang="tr-TR" dirty="0"/>
              <a:t> Masalları, Çiçek Dürbünü, Şiirlerle Andersen Masalları, Sinemayı Seven Çocuk, Sorulardan Bir Gökkuşağı, Güneş Arkasına Baktı, </a:t>
            </a:r>
          </a:p>
          <a:p>
            <a:pPr fontAlgn="auto">
              <a:spcAft>
                <a:spcPts val="0"/>
              </a:spcAft>
              <a:buFont typeface="Wingdings 2"/>
              <a:buChar char=""/>
              <a:defRPr/>
            </a:pPr>
            <a:r>
              <a:rPr lang="tr-TR" dirty="0"/>
              <a:t> </a:t>
            </a:r>
            <a:r>
              <a:rPr lang="tr-TR" b="1" dirty="0"/>
              <a:t>Derleme:</a:t>
            </a:r>
            <a:r>
              <a:rPr lang="tr-TR" dirty="0"/>
              <a:t> Dünden Bugüne Türk Şiiri (Asım Bezirci’yle, 2002)</a:t>
            </a:r>
          </a:p>
          <a:p>
            <a:pPr fontAlgn="auto">
              <a:spcAft>
                <a:spcPts val="0"/>
              </a:spcAft>
              <a:buFont typeface="Wingdings 2"/>
              <a:buChar char=""/>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D5D425B0-890C-4825-8E18-1E240F01AF89}" type="slidenum">
              <a:rPr lang="tr-TR"/>
              <a:pPr>
                <a:defRPr/>
              </a:pPr>
              <a:t>31</a:t>
            </a:fld>
            <a:endParaRPr lang="tr-T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778098"/>
          </a:xfrm>
        </p:spPr>
        <p:txBody>
          <a:bodyPr/>
          <a:lstStyle/>
          <a:p>
            <a:pPr fontAlgn="auto">
              <a:spcAft>
                <a:spcPts val="0"/>
              </a:spcAft>
              <a:defRPr/>
            </a:pPr>
            <a:r>
              <a:rPr lang="tr-TR" b="1" dirty="0"/>
              <a:t>ARİF DAMAR(1925-2010</a:t>
            </a:r>
            <a:r>
              <a:rPr lang="tr-TR" b="1" dirty="0" smtClean="0"/>
              <a:t>)</a:t>
            </a:r>
            <a:endParaRPr lang="tr-TR" dirty="0"/>
          </a:p>
        </p:txBody>
      </p:sp>
      <p:sp>
        <p:nvSpPr>
          <p:cNvPr id="3" name="İçerik Yer Tutucusu 2"/>
          <p:cNvSpPr>
            <a:spLocks noGrp="1"/>
          </p:cNvSpPr>
          <p:nvPr>
            <p:ph idx="1"/>
          </p:nvPr>
        </p:nvSpPr>
        <p:spPr>
          <a:xfrm>
            <a:off x="179388" y="1196975"/>
            <a:ext cx="8785225" cy="5400675"/>
          </a:xfrm>
        </p:spPr>
        <p:txBody>
          <a:bodyPr>
            <a:normAutofit fontScale="85000" lnSpcReduction="10000"/>
          </a:bodyPr>
          <a:lstStyle/>
          <a:p>
            <a:pPr fontAlgn="auto">
              <a:spcAft>
                <a:spcPts val="0"/>
              </a:spcAft>
              <a:buFont typeface="Wingdings 2"/>
              <a:buChar char=""/>
              <a:defRPr/>
            </a:pPr>
            <a:r>
              <a:rPr lang="tr-TR" dirty="0"/>
              <a:t>Şiir yazmaya orta birinci sınıf öğrencisi iken başladı. Bir müddet Arif 'Barikat' takma ismiyle toplumsal gerçekçi anlayışta şiirler yazdı. 1958 yılında "İstanbul Bulutu" adlı kitabıyla Yeditepe Şiir Armağanı'nı Cemal Süreyya ile birlikte aldı. Sonraları İkinci Yeni şairlerinin yanında, imgeye ağırlık veren bir şair olarak göründü. 1985 yılında Melih Cevdet Anday ile ortak imza attığı "Yağmurlu Sokak" adlı romanı yayımladı.</a:t>
            </a:r>
          </a:p>
          <a:p>
            <a:pPr fontAlgn="auto">
              <a:spcAft>
                <a:spcPts val="0"/>
              </a:spcAft>
              <a:buFont typeface="Wingdings 2"/>
              <a:buChar char=""/>
              <a:defRPr/>
            </a:pPr>
            <a:r>
              <a:rPr lang="tr-TR" b="1" dirty="0"/>
              <a:t>Şiir: </a:t>
            </a:r>
            <a:r>
              <a:rPr lang="tr-TR" dirty="0"/>
              <a:t>Günden Güne, İstanbul Bulutu (1958), Kedi Aklı (1959), Saat Sekizi Geç Vurdu (1962), Seslerin Ayak Sesleri (1975), Alıcı Kuşu Kardeşliğin (1976), Ölüm Yok ki (1980), Ay Ayakta Değildi (1984), Acı Ertelenirken (1985), Yoksulduk Dünyayı Sevdik (1988), Eski Yağmurları Dinliyordum (1995)</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E11E8D1D-AA9E-477A-9C26-D311D36102DD}" type="slidenum">
              <a:rPr lang="tr-TR"/>
              <a:pPr>
                <a:defRPr/>
              </a:pPr>
              <a:t>32</a:t>
            </a:fld>
            <a:endParaRPr lang="tr-T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116632"/>
            <a:ext cx="8229600" cy="792088"/>
          </a:xfrm>
        </p:spPr>
        <p:txBody>
          <a:bodyPr/>
          <a:lstStyle/>
          <a:p>
            <a:pPr fontAlgn="auto">
              <a:spcAft>
                <a:spcPts val="0"/>
              </a:spcAft>
              <a:defRPr/>
            </a:pPr>
            <a:r>
              <a:rPr lang="tr-TR" b="1" dirty="0"/>
              <a:t>ÖZDEMİR İNCE(1936-</a:t>
            </a:r>
            <a:r>
              <a:rPr lang="tr-TR" b="1" dirty="0" smtClean="0"/>
              <a:t>..)</a:t>
            </a:r>
            <a:endParaRPr lang="tr-TR" dirty="0"/>
          </a:p>
        </p:txBody>
      </p:sp>
      <p:sp>
        <p:nvSpPr>
          <p:cNvPr id="3" name="İçerik Yer Tutucusu 2"/>
          <p:cNvSpPr>
            <a:spLocks noGrp="1"/>
          </p:cNvSpPr>
          <p:nvPr>
            <p:ph idx="1"/>
          </p:nvPr>
        </p:nvSpPr>
        <p:spPr>
          <a:xfrm>
            <a:off x="179388" y="1125538"/>
            <a:ext cx="8856662" cy="5616575"/>
          </a:xfrm>
        </p:spPr>
        <p:txBody>
          <a:bodyPr>
            <a:normAutofit fontScale="77500" lnSpcReduction="20000"/>
          </a:bodyPr>
          <a:lstStyle/>
          <a:p>
            <a:pPr marL="0" indent="0" fontAlgn="auto">
              <a:spcAft>
                <a:spcPts val="0"/>
              </a:spcAft>
              <a:buFont typeface="Wingdings 2"/>
              <a:buNone/>
              <a:defRPr/>
            </a:pPr>
            <a:r>
              <a:rPr lang="tr-TR" dirty="0" smtClean="0"/>
              <a:t>	Ankara </a:t>
            </a:r>
            <a:r>
              <a:rPr lang="tr-TR" dirty="0"/>
              <a:t>Gazi Eğitim Enstitüsü Fransızca Bölümü’nü bitirdi. İlk şiiri 1954'te "Kaynak" dergisinde yayınlandı. Pazar Postası, Türk Dili, a, Değişim, Dost, Şiir Sanatı, Papirüs, Soyut, Türkiye Yazıları, Milliyet Sanat, Yusufçuk, Adam Sanat gibi dergilerde yayınlanan şiirleriyle tanındı. Şiir üzerine kuramsal yazılar ve değişik konularda denemeler, eleştire </a:t>
            </a:r>
          </a:p>
          <a:p>
            <a:pPr marL="0" indent="0" fontAlgn="auto">
              <a:spcAft>
                <a:spcPts val="0"/>
              </a:spcAft>
              <a:buFont typeface="Wingdings 2"/>
              <a:buNone/>
              <a:defRPr/>
            </a:pPr>
            <a:r>
              <a:rPr lang="tr-TR" b="1" dirty="0"/>
              <a:t>Şiir:</a:t>
            </a:r>
            <a:r>
              <a:rPr lang="tr-TR" dirty="0"/>
              <a:t> Kargı, Tutanaklar, Kiraz Zamanı, Karşı Yazgı, Rüzgara Yazılıdır, Elmanın Tarihi, Yedi Deryalar Geçsen Siyasetname, Zorba ve Ozan, Başak ile Terazi, Burçlar Kuşağı, Can Yelekleri Tavandadır, Yazın Sesi, Uykusuzluk Evren Ağacı, Ot Hızı, </a:t>
            </a:r>
          </a:p>
          <a:p>
            <a:pPr marL="0" indent="0" fontAlgn="auto">
              <a:spcAft>
                <a:spcPts val="0"/>
              </a:spcAft>
              <a:buFont typeface="Wingdings 2"/>
              <a:buNone/>
              <a:defRPr/>
            </a:pPr>
            <a:r>
              <a:rPr lang="tr-TR" b="1" dirty="0"/>
              <a:t>Denemeler ve Siyasi Yazılar:</a:t>
            </a:r>
            <a:r>
              <a:rPr lang="tr-TR" dirty="0"/>
              <a:t> </a:t>
            </a:r>
            <a:r>
              <a:rPr lang="tr-TR" sz="3100" dirty="0"/>
              <a:t>Şiir ve </a:t>
            </a:r>
            <a:r>
              <a:rPr lang="tr-TR" sz="3100" dirty="0" err="1" smtClean="0"/>
              <a:t>Gerçeklik,Tabula</a:t>
            </a:r>
            <a:r>
              <a:rPr lang="tr-TR" sz="3100" dirty="0" smtClean="0"/>
              <a:t> </a:t>
            </a:r>
            <a:r>
              <a:rPr lang="tr-TR" sz="3100" dirty="0" err="1"/>
              <a:t>Rasa</a:t>
            </a:r>
            <a:r>
              <a:rPr lang="tr-TR" sz="3100" dirty="0"/>
              <a:t>,………….</a:t>
            </a:r>
          </a:p>
          <a:p>
            <a:pPr marL="0" indent="0" fontAlgn="auto">
              <a:spcAft>
                <a:spcPts val="0"/>
              </a:spcAft>
              <a:buFont typeface="Wingdings 2"/>
              <a:buNone/>
              <a:defRPr/>
            </a:pPr>
            <a:r>
              <a:rPr lang="tr-TR" b="1" dirty="0"/>
              <a:t>Seçki:</a:t>
            </a:r>
            <a:r>
              <a:rPr lang="tr-TR" dirty="0"/>
              <a:t>  Bulgar Şiiri Antolojisi, Çağdaş Bulgar Şiiri Antolojisi(Ataol Behramoğlu ile birlikte), Genç Bulgar Şiiri (F. Erdinç ile birlikte), Dünya Şiiri Antolojisi(Ataol Behramoğlu ile birlikte)</a:t>
            </a:r>
          </a:p>
          <a:p>
            <a:pPr marL="0" indent="0" fontAlgn="auto">
              <a:spcAft>
                <a:spcPts val="0"/>
              </a:spcAft>
              <a:buFont typeface="Wingdings 2"/>
              <a:buNone/>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4A76D958-9B6C-4F47-9EB5-B26FB02A8C62}" type="slidenum">
              <a:rPr lang="tr-TR"/>
              <a:pPr>
                <a:defRPr/>
              </a:pPr>
              <a:t>33</a:t>
            </a:fld>
            <a:endParaRPr lang="tr-T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İçerik Yer Tutucusu 2"/>
          <p:cNvSpPr>
            <a:spLocks noGrp="1"/>
          </p:cNvSpPr>
          <p:nvPr>
            <p:ph idx="1"/>
          </p:nvPr>
        </p:nvSpPr>
        <p:spPr>
          <a:xfrm>
            <a:off x="468313" y="1238250"/>
            <a:ext cx="8229600" cy="5430838"/>
          </a:xfrm>
        </p:spPr>
        <p:txBody>
          <a:bodyPr/>
          <a:lstStyle/>
          <a:p>
            <a:r>
              <a:rPr lang="tr-TR" smtClean="0"/>
              <a:t> 1960-1980 döneminde Türk şiirinde 1960 İhtilali’nden sonra yenilikler oluşmaya başlar. Ülke ve yurt sorunları tekrar gündeme gelir. Soyuttan somuta, anlamsızlıktan anlamlıya doğru bir yöneliş başlar. Düşün ve yazın alanımızda yeni bir dönem başlar. Kültür ve sanat alanında toplumsallaşma yaşanır. Sanatın işlevi, sanatçının konumu, sanatın toplum ve politikayla ilişkisi gibi kavramlar tartışma ortamı yaratır.</a:t>
            </a:r>
          </a:p>
        </p:txBody>
      </p:sp>
      <p:sp>
        <p:nvSpPr>
          <p:cNvPr id="5" name="Altbilgi Yer Tutucusu 4"/>
          <p:cNvSpPr>
            <a:spLocks noGrp="1"/>
          </p:cNvSpPr>
          <p:nvPr>
            <p:ph type="ftr" sz="quarter" idx="11"/>
          </p:nvPr>
        </p:nvSpPr>
        <p:spPr/>
        <p:txBody>
          <a:bodyPr/>
          <a:lstStyle/>
          <a:p>
            <a:pPr>
              <a:defRPr/>
            </a:pPr>
            <a:r>
              <a:rPr lang="tr-TR"/>
              <a:t>Adem KARAÇELİK</a:t>
            </a:r>
            <a:endParaRPr lang="tr-TR"/>
          </a:p>
        </p:txBody>
      </p:sp>
      <p:sp>
        <p:nvSpPr>
          <p:cNvPr id="6" name="Slayt Numarası Yer Tutucusu 5"/>
          <p:cNvSpPr>
            <a:spLocks noGrp="1"/>
          </p:cNvSpPr>
          <p:nvPr>
            <p:ph type="sldNum" sz="quarter" idx="12"/>
          </p:nvPr>
        </p:nvSpPr>
        <p:spPr/>
        <p:txBody>
          <a:bodyPr/>
          <a:lstStyle/>
          <a:p>
            <a:pPr>
              <a:defRPr/>
            </a:pPr>
            <a:fld id="{BFC68DE5-000B-4436-B501-93DA31DDFE94}" type="slidenum">
              <a:rPr lang="tr-TR"/>
              <a:pPr>
                <a:defRPr/>
              </a:pPr>
              <a:t>4</a:t>
            </a:fld>
            <a:endParaRPr lang="tr-T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23528" y="1124744"/>
            <a:ext cx="8568952" cy="2434282"/>
          </a:xfrm>
        </p:spPr>
        <p:txBody>
          <a:bodyPr/>
          <a:lstStyle/>
          <a:p>
            <a:pPr algn="ctr" fontAlgn="auto">
              <a:spcAft>
                <a:spcPts val="0"/>
              </a:spcAft>
              <a:defRPr/>
            </a:pPr>
            <a:r>
              <a:rPr lang="tr-TR" sz="2000" dirty="0"/>
              <a:t> </a:t>
            </a:r>
            <a:r>
              <a:rPr lang="tr-TR" b="1" cap="none" dirty="0" smtClean="0">
                <a:latin typeface="Times New Roman" pitchFamily="18" charset="0"/>
                <a:cs typeface="Times New Roman" pitchFamily="18" charset="0"/>
              </a:rPr>
              <a:t>Sanata, Estetik Kaygılardan Çok İdeoloji Doğrultusunda Yaklaşan Devrimci Söylem, Genel Olarak Şu İzlekler Üzerinde Yoğunlaşır</a:t>
            </a:r>
            <a:r>
              <a:rPr lang="tr-TR" b="1" dirty="0" smtClean="0">
                <a:latin typeface="Times New Roman" pitchFamily="18" charset="0"/>
                <a:cs typeface="Times New Roman" pitchFamily="18" charset="0"/>
              </a:rPr>
              <a:t>:</a:t>
            </a:r>
            <a:endParaRPr lang="tr-TR" b="1" dirty="0">
              <a:latin typeface="Times New Roman" pitchFamily="18" charset="0"/>
              <a:cs typeface="Times New Roman" pitchFamily="18" charset="0"/>
            </a:endParaRPr>
          </a:p>
        </p:txBody>
      </p:sp>
      <p:sp>
        <p:nvSpPr>
          <p:cNvPr id="18434" name="İçerik Yer Tutucusu 2"/>
          <p:cNvSpPr>
            <a:spLocks noGrp="1"/>
          </p:cNvSpPr>
          <p:nvPr>
            <p:ph idx="1"/>
          </p:nvPr>
        </p:nvSpPr>
        <p:spPr>
          <a:xfrm>
            <a:off x="539750" y="3644900"/>
            <a:ext cx="8229600" cy="2986088"/>
          </a:xfrm>
        </p:spPr>
        <p:txBody>
          <a:bodyPr/>
          <a:lstStyle/>
          <a:p>
            <a:r>
              <a:rPr lang="tr-TR" smtClean="0"/>
              <a:t>-</a:t>
            </a:r>
            <a:r>
              <a:rPr lang="tr-TR" b="1" smtClean="0"/>
              <a:t>Yerleşik düzeni eleştiri</a:t>
            </a:r>
          </a:p>
          <a:p>
            <a:r>
              <a:rPr lang="tr-TR" b="1" smtClean="0"/>
              <a:t>-Sınıf anlayışı; halk ve işçi sınıfları</a:t>
            </a:r>
          </a:p>
          <a:p>
            <a:r>
              <a:rPr lang="tr-TR" b="1" smtClean="0"/>
              <a:t>-Yeni bir sığınak: kadın</a:t>
            </a:r>
          </a:p>
          <a:p>
            <a:r>
              <a:rPr lang="tr-TR" b="1" smtClean="0"/>
              <a:t>-Doğa ve diyalektik diriliş</a:t>
            </a:r>
          </a:p>
          <a:p>
            <a:r>
              <a:rPr lang="tr-TR" b="1" smtClean="0"/>
              <a:t>-Kentleşme ve problemleri</a:t>
            </a:r>
          </a:p>
          <a:p>
            <a:endParaRPr lang="tr-TR" smtClean="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B583D4BF-A818-4960-AE19-7F5507B16A3B}" type="slidenum">
              <a:rPr lang="tr-TR"/>
              <a:pPr>
                <a:defRPr/>
              </a:pPr>
              <a:t>5</a:t>
            </a:fld>
            <a:endParaRPr lang="tr-T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İçerik Yer Tutucusu 2"/>
          <p:cNvSpPr>
            <a:spLocks noGrp="1"/>
          </p:cNvSpPr>
          <p:nvPr>
            <p:ph idx="1"/>
          </p:nvPr>
        </p:nvSpPr>
        <p:spPr>
          <a:xfrm>
            <a:off x="395288" y="1196975"/>
            <a:ext cx="8569325" cy="5400675"/>
          </a:xfrm>
        </p:spPr>
        <p:txBody>
          <a:bodyPr/>
          <a:lstStyle/>
          <a:p>
            <a:r>
              <a:rPr lang="tr-TR" sz="2800" smtClean="0"/>
              <a:t>Mevcut düzeni sorgulayan  bu anlayış, gücünü anamalcı ve sömürücü düzene karşı çıkmaktan alır. </a:t>
            </a:r>
          </a:p>
          <a:p>
            <a:r>
              <a:rPr lang="tr-TR" smtClean="0"/>
              <a:t>Sınıfsızlaşmış bir toplum kuruluncaya kadar bu karşı çıkış devam edecektir ve şair, vicdanını rahatsız eden nu düzeni korumaya çalışan güçlerle sürekli çatışma halinde olacaktır.</a:t>
            </a:r>
          </a:p>
          <a:p>
            <a:r>
              <a:rPr lang="tr-TR" b="1" i="1" smtClean="0">
                <a:solidFill>
                  <a:srgbClr val="FF0000"/>
                </a:solidFill>
              </a:rPr>
              <a:t>Ataol Behramoğlu, İsmet özel, Süreyya Berfe, Afşar Timuçin, Turgay Gönenç  gibi şairler “yelken” dergisi etrafında toplanıp şiirlerini yayımlar. </a:t>
            </a:r>
          </a:p>
          <a:p>
            <a:endParaRPr lang="tr-TR" smtClean="0"/>
          </a:p>
        </p:txBody>
      </p:sp>
      <p:sp>
        <p:nvSpPr>
          <p:cNvPr id="5" name="Altbilgi Yer Tutucusu 4"/>
          <p:cNvSpPr>
            <a:spLocks noGrp="1"/>
          </p:cNvSpPr>
          <p:nvPr>
            <p:ph type="ftr" sz="quarter" idx="11"/>
          </p:nvPr>
        </p:nvSpPr>
        <p:spPr/>
        <p:txBody>
          <a:bodyPr/>
          <a:lstStyle/>
          <a:p>
            <a:pPr>
              <a:defRPr/>
            </a:pPr>
            <a:r>
              <a:rPr lang="tr-TR"/>
              <a:t>Adem KARAÇELİK</a:t>
            </a:r>
            <a:endParaRPr lang="tr-TR"/>
          </a:p>
        </p:txBody>
      </p:sp>
      <p:sp>
        <p:nvSpPr>
          <p:cNvPr id="6" name="Slayt Numarası Yer Tutucusu 5"/>
          <p:cNvSpPr>
            <a:spLocks noGrp="1"/>
          </p:cNvSpPr>
          <p:nvPr>
            <p:ph type="sldNum" sz="quarter" idx="12"/>
          </p:nvPr>
        </p:nvSpPr>
        <p:spPr/>
        <p:txBody>
          <a:bodyPr/>
          <a:lstStyle/>
          <a:p>
            <a:pPr>
              <a:defRPr/>
            </a:pPr>
            <a:fld id="{75618D3F-A75F-4CD2-A6F7-8CCD24A70236}" type="slidenum">
              <a:rPr lang="tr-TR"/>
              <a:pPr>
                <a:defRPr/>
              </a:pPr>
              <a:t>6</a:t>
            </a:fld>
            <a:endParaRPr lang="tr-T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0825" y="1052513"/>
            <a:ext cx="8785225" cy="5689600"/>
          </a:xfrm>
        </p:spPr>
        <p:txBody>
          <a:bodyPr>
            <a:normAutofit lnSpcReduction="10000"/>
          </a:bodyPr>
          <a:lstStyle/>
          <a:p>
            <a:pPr marL="0" indent="0" fontAlgn="auto">
              <a:spcAft>
                <a:spcPts val="0"/>
              </a:spcAft>
              <a:buFont typeface="Wingdings 2"/>
              <a:buNone/>
              <a:defRPr/>
            </a:pPr>
            <a:r>
              <a:rPr lang="tr-TR" sz="3100" dirty="0" smtClean="0"/>
              <a:t>	</a:t>
            </a:r>
            <a:r>
              <a:rPr lang="tr-TR" sz="3000" dirty="0" smtClean="0"/>
              <a:t>1960 </a:t>
            </a:r>
            <a:r>
              <a:rPr lang="tr-TR" sz="3000" dirty="0"/>
              <a:t>dönemi şiirimizde yenileşme ve özgürleşme dönemidir. Bu dönem şairleri, şiirde, dil, imge ve biçim yönünden bir yapı kurmaya çalışırlar. Çeviri eserlere ve bilimsel düşüncenin kaynaklarına yönelirler. 1960 kuşağı şairleri, çağdaş Türk şiirinin oluşumunda etkili olmuştur. Bu akımın şairleri “II. </a:t>
            </a:r>
            <a:r>
              <a:rPr lang="tr-TR" sz="3000" dirty="0" err="1"/>
              <a:t>Yeni”yi</a:t>
            </a:r>
            <a:r>
              <a:rPr lang="tr-TR" sz="3000" dirty="0"/>
              <a:t> eleştirmiş, toplumcu şiiri savunmuşlardır. İsmet Özel ve Ataol Behramoğlu’nun 1970-1971 yıllarında çıkardıkları HALKIN DOSTLARI dergisi de bu anlayışın bir parçası olmuştur. Bu dönemde II. Yeni etkisinden sıyrılarak düşünce yapılarını oluşturmaya çalışan şairler arasında kemal Özer, Hilmi Yavuz, Özdemir İnce de sayılabilir.</a:t>
            </a:r>
          </a:p>
          <a:p>
            <a:pPr fontAlgn="auto">
              <a:spcAft>
                <a:spcPts val="0"/>
              </a:spcAft>
              <a:buFont typeface="Wingdings 2"/>
              <a:buChar char=""/>
              <a:defRPr/>
            </a:pPr>
            <a:endParaRPr lang="tr-TR" dirty="0"/>
          </a:p>
        </p:txBody>
      </p:sp>
      <p:sp>
        <p:nvSpPr>
          <p:cNvPr id="5" name="Altbilgi Yer Tutucusu 4"/>
          <p:cNvSpPr>
            <a:spLocks noGrp="1"/>
          </p:cNvSpPr>
          <p:nvPr>
            <p:ph type="ftr" sz="quarter" idx="11"/>
          </p:nvPr>
        </p:nvSpPr>
        <p:spPr/>
        <p:txBody>
          <a:bodyPr/>
          <a:lstStyle/>
          <a:p>
            <a:pPr>
              <a:defRPr/>
            </a:pPr>
            <a:r>
              <a:rPr lang="tr-TR"/>
              <a:t>Adem KARAÇELİK</a:t>
            </a:r>
            <a:endParaRPr lang="tr-TR"/>
          </a:p>
        </p:txBody>
      </p:sp>
      <p:sp>
        <p:nvSpPr>
          <p:cNvPr id="6" name="Slayt Numarası Yer Tutucusu 5"/>
          <p:cNvSpPr>
            <a:spLocks noGrp="1"/>
          </p:cNvSpPr>
          <p:nvPr>
            <p:ph type="sldNum" sz="quarter" idx="12"/>
          </p:nvPr>
        </p:nvSpPr>
        <p:spPr/>
        <p:txBody>
          <a:bodyPr/>
          <a:lstStyle/>
          <a:p>
            <a:pPr>
              <a:defRPr/>
            </a:pPr>
            <a:fld id="{454DDC4E-FB18-482E-9B26-47410BA54170}" type="slidenum">
              <a:rPr lang="tr-TR"/>
              <a:pPr>
                <a:defRPr/>
              </a:pPr>
              <a:t>7</a:t>
            </a:fld>
            <a:endParaRPr lang="tr-T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922114"/>
          </a:xfrm>
        </p:spPr>
        <p:txBody>
          <a:bodyPr/>
          <a:lstStyle/>
          <a:p>
            <a:pPr fontAlgn="auto">
              <a:spcAft>
                <a:spcPts val="0"/>
              </a:spcAft>
              <a:defRPr/>
            </a:pPr>
            <a:r>
              <a:rPr lang="tr-TR" b="1" dirty="0"/>
              <a:t>İSMET ÖZEL(1944-</a:t>
            </a:r>
            <a:r>
              <a:rPr lang="tr-TR" b="1" dirty="0" smtClean="0"/>
              <a:t>…)</a:t>
            </a:r>
            <a:endParaRPr lang="tr-TR" dirty="0"/>
          </a:p>
        </p:txBody>
      </p:sp>
      <p:sp>
        <p:nvSpPr>
          <p:cNvPr id="3" name="İçerik Yer Tutucusu 2"/>
          <p:cNvSpPr>
            <a:spLocks noGrp="1"/>
          </p:cNvSpPr>
          <p:nvPr>
            <p:ph idx="1"/>
          </p:nvPr>
        </p:nvSpPr>
        <p:spPr>
          <a:xfrm>
            <a:off x="468313" y="1341438"/>
            <a:ext cx="8229600" cy="5111750"/>
          </a:xfrm>
        </p:spPr>
        <p:txBody>
          <a:bodyPr>
            <a:normAutofit fontScale="92500"/>
          </a:bodyPr>
          <a:lstStyle/>
          <a:p>
            <a:pPr fontAlgn="auto">
              <a:spcAft>
                <a:spcPts val="0"/>
              </a:spcAft>
              <a:buFont typeface="Wingdings 2"/>
              <a:buChar char=""/>
              <a:defRPr/>
            </a:pPr>
            <a:r>
              <a:rPr lang="tr-TR" dirty="0"/>
              <a:t>Bir süre Siyasal Bilgiler Fakültesi'nde öğrenim gördükten sonra, Hacettepe Üniversitesi Fransız Dili ve Edebiyatı’ndan mezun oldu. 18 yıl Devlet Konservatuarı’nda Fransızca okutmanlığı yaptı.</a:t>
            </a:r>
          </a:p>
          <a:p>
            <a:pPr fontAlgn="auto">
              <a:spcAft>
                <a:spcPts val="0"/>
              </a:spcAft>
              <a:buFont typeface="Wingdings 2"/>
              <a:buChar char=""/>
              <a:defRPr/>
            </a:pPr>
            <a:r>
              <a:rPr lang="tr-TR" dirty="0"/>
              <a:t>Şiir hayatına İkinci yeni akımının şiir estetiğiyle başlamış; şiirlerindeki imgeleri lirik bir tarzla dile getirmiştir. Ataol B. İle halkın Dostları dergisini çıkarır. Şiirlerini ve yazılarını dönemin önemli dergileri olan “Devinim, Papirüs, Yeni Dergi, Diriliş, Mavera, </a:t>
            </a:r>
            <a:r>
              <a:rPr lang="tr-TR" dirty="0" err="1"/>
              <a:t>Dergah”ta</a:t>
            </a:r>
            <a:r>
              <a:rPr lang="tr-TR" dirty="0"/>
              <a:t> yayımlar. </a:t>
            </a:r>
          </a:p>
          <a:p>
            <a:pPr fontAlgn="auto">
              <a:spcAft>
                <a:spcPts val="0"/>
              </a:spcAft>
              <a:buFont typeface="Wingdings 2"/>
              <a:buChar char=""/>
              <a:defRPr/>
            </a:pPr>
            <a:endParaRPr lang="tr-TR" dirty="0"/>
          </a:p>
        </p:txBody>
      </p:sp>
      <p:sp>
        <p:nvSpPr>
          <p:cNvPr id="6" name="Altbilgi Yer Tutucusu 5"/>
          <p:cNvSpPr>
            <a:spLocks noGrp="1"/>
          </p:cNvSpPr>
          <p:nvPr>
            <p:ph type="ftr" sz="quarter" idx="11"/>
          </p:nvPr>
        </p:nvSpPr>
        <p:spPr/>
        <p:txBody>
          <a:bodyPr/>
          <a:lstStyle/>
          <a:p>
            <a:pPr>
              <a:defRPr/>
            </a:pPr>
            <a:r>
              <a:rPr lang="tr-TR"/>
              <a:t>Adem KARAÇELİK</a:t>
            </a:r>
            <a:endParaRPr lang="tr-TR"/>
          </a:p>
        </p:txBody>
      </p:sp>
      <p:sp>
        <p:nvSpPr>
          <p:cNvPr id="7" name="Slayt Numarası Yer Tutucusu 6"/>
          <p:cNvSpPr>
            <a:spLocks noGrp="1"/>
          </p:cNvSpPr>
          <p:nvPr>
            <p:ph type="sldNum" sz="quarter" idx="12"/>
          </p:nvPr>
        </p:nvSpPr>
        <p:spPr/>
        <p:txBody>
          <a:bodyPr/>
          <a:lstStyle/>
          <a:p>
            <a:pPr>
              <a:defRPr/>
            </a:pPr>
            <a:fld id="{A622D15E-6A96-4842-9186-CDA519F8A094}" type="slidenum">
              <a:rPr lang="tr-TR"/>
              <a:pPr>
                <a:defRPr/>
              </a:pPr>
              <a:t>8</a:t>
            </a:fld>
            <a:endParaRPr lang="tr-T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İçerik Yer Tutucusu 2"/>
          <p:cNvSpPr>
            <a:spLocks noGrp="1"/>
          </p:cNvSpPr>
          <p:nvPr>
            <p:ph idx="1"/>
          </p:nvPr>
        </p:nvSpPr>
        <p:spPr>
          <a:xfrm>
            <a:off x="457200" y="692150"/>
            <a:ext cx="8229600" cy="5761038"/>
          </a:xfrm>
        </p:spPr>
        <p:txBody>
          <a:bodyPr/>
          <a:lstStyle/>
          <a:p>
            <a:r>
              <a:rPr lang="tr-TR" smtClean="0"/>
              <a:t>1969 yılında büyük yankılar uyandıran ikinci kitabı Evet İsyan’da topladığı şiirleriyle 1960 sonrası toplumcu şiirimizin önde gelen şairlerinden olmuştur. 1970’e kadar Marksist görüşle şiirlerini oluşturmuş; Amentü şiiriyle İslami söyleme yönelmiş; mistik bir görüşü benimsemiştir. İnsanların temel sorunu olan yabancılaşma, başkaldırı, bunaltı ve özgürlük gibi sorunlar şiirlerinin temasını oluşturmuştur. Sınırları ihlal edilen modern insan adına dünyaya başkaldırmıştır.</a:t>
            </a:r>
          </a:p>
          <a:p>
            <a:endParaRPr lang="tr-TR" smtClean="0"/>
          </a:p>
        </p:txBody>
      </p:sp>
      <p:sp>
        <p:nvSpPr>
          <p:cNvPr id="5" name="Altbilgi Yer Tutucusu 4"/>
          <p:cNvSpPr>
            <a:spLocks noGrp="1"/>
          </p:cNvSpPr>
          <p:nvPr>
            <p:ph type="ftr" sz="quarter" idx="11"/>
          </p:nvPr>
        </p:nvSpPr>
        <p:spPr/>
        <p:txBody>
          <a:bodyPr/>
          <a:lstStyle/>
          <a:p>
            <a:pPr>
              <a:defRPr/>
            </a:pPr>
            <a:r>
              <a:rPr lang="tr-TR"/>
              <a:t>Adem KARAÇELİK</a:t>
            </a:r>
            <a:endParaRPr lang="tr-TR"/>
          </a:p>
        </p:txBody>
      </p:sp>
      <p:sp>
        <p:nvSpPr>
          <p:cNvPr id="6" name="Slayt Numarası Yer Tutucusu 5"/>
          <p:cNvSpPr>
            <a:spLocks noGrp="1"/>
          </p:cNvSpPr>
          <p:nvPr>
            <p:ph type="sldNum" sz="quarter" idx="12"/>
          </p:nvPr>
        </p:nvSpPr>
        <p:spPr/>
        <p:txBody>
          <a:bodyPr/>
          <a:lstStyle/>
          <a:p>
            <a:pPr>
              <a:defRPr/>
            </a:pPr>
            <a:fld id="{60D47995-DA89-42E8-8817-F61D11B12DAA}" type="slidenum">
              <a:rPr lang="tr-TR"/>
              <a:pPr>
                <a:defRPr/>
              </a:pPr>
              <a:t>9</a:t>
            </a:fld>
            <a:endParaRPr lang="tr-T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Gezinti">
  <a:themeElements>
    <a:clrScheme name="Gezinti">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Gezinti">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ezinti">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ezinti">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49</TotalTime>
  <Words>2232</Words>
  <Application>Microsoft Office PowerPoint</Application>
  <PresentationFormat>Ekran Gösterisi (4:3)</PresentationFormat>
  <Paragraphs>190</Paragraphs>
  <Slides>33</Slides>
  <Notes>0</Notes>
  <HiddenSlides>0</HiddenSlides>
  <MMClips>0</MMClips>
  <ScaleCrop>false</ScaleCrop>
  <HeadingPairs>
    <vt:vector size="6" baseType="variant">
      <vt:variant>
        <vt:lpstr>Kullanılan Yazı Tipleri</vt:lpstr>
      </vt:variant>
      <vt:variant>
        <vt:i4>5</vt:i4>
      </vt:variant>
      <vt:variant>
        <vt:lpstr>Tasarım Şablonu</vt:lpstr>
      </vt:variant>
      <vt:variant>
        <vt:i4>9</vt:i4>
      </vt:variant>
      <vt:variant>
        <vt:lpstr>Slayt Başlıkları</vt:lpstr>
      </vt:variant>
      <vt:variant>
        <vt:i4>33</vt:i4>
      </vt:variant>
    </vt:vector>
  </HeadingPairs>
  <TitlesOfParts>
    <vt:vector size="47" baseType="lpstr">
      <vt:lpstr>Franklin Gothic Book</vt:lpstr>
      <vt:lpstr>Arial</vt:lpstr>
      <vt:lpstr>Franklin Gothic Medium</vt:lpstr>
      <vt:lpstr>Wingdings 2</vt:lpstr>
      <vt:lpstr>Calibri</vt:lpstr>
      <vt:lpstr>Gezinti</vt:lpstr>
      <vt:lpstr>Gezinti</vt:lpstr>
      <vt:lpstr>Gezinti</vt:lpstr>
      <vt:lpstr>Gezinti</vt:lpstr>
      <vt:lpstr>Gezinti</vt:lpstr>
      <vt:lpstr>Gezinti</vt:lpstr>
      <vt:lpstr>Gezinti</vt:lpstr>
      <vt:lpstr>Gezinti</vt:lpstr>
      <vt:lpstr>Gezinti</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İKİNCİ YENİ SONRASI TOPLUMCU ŞİİR (1960-1980) </dc:title>
  <dc:creator>DİLEK</dc:creator>
  <cp:lastModifiedBy>yusuf</cp:lastModifiedBy>
  <cp:revision>17</cp:revision>
  <dcterms:created xsi:type="dcterms:W3CDTF">2012-02-23T17:51:38Z</dcterms:created>
  <dcterms:modified xsi:type="dcterms:W3CDTF">2012-03-04T22:24:15Z</dcterms:modified>
</cp:coreProperties>
</file>