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7" r:id="rId16"/>
    <p:sldId id="286" r:id="rId17"/>
    <p:sldId id="288" r:id="rId18"/>
    <p:sldId id="289" r:id="rId19"/>
    <p:sldId id="291" r:id="rId20"/>
    <p:sldId id="285" r:id="rId21"/>
    <p:sldId id="290" r:id="rId22"/>
    <p:sldId id="271" r:id="rId23"/>
    <p:sldId id="272" r:id="rId24"/>
    <p:sldId id="273" r:id="rId25"/>
    <p:sldId id="274" r:id="rId26"/>
    <p:sldId id="275" r:id="rId27"/>
    <p:sldId id="294" r:id="rId28"/>
    <p:sldId id="295" r:id="rId29"/>
    <p:sldId id="296" r:id="rId30"/>
    <p:sldId id="276" r:id="rId31"/>
    <p:sldId id="292" r:id="rId32"/>
    <p:sldId id="293" r:id="rId33"/>
    <p:sldId id="277" r:id="rId34"/>
    <p:sldId id="278" r:id="rId35"/>
    <p:sldId id="279" r:id="rId36"/>
    <p:sldId id="280" r:id="rId37"/>
    <p:sldId id="281" r:id="rId38"/>
    <p:sldId id="282" r:id="rId39"/>
    <p:sldId id="283" r:id="rId40"/>
    <p:sldId id="284" r:id="rId41"/>
    <p:sldId id="297" r:id="rId42"/>
    <p:sldId id="299" r:id="rId43"/>
    <p:sldId id="298" r:id="rId44"/>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7F8862-4EB6-42F1-9ECF-DE89C3E2E9FA}" type="datetimeFigureOut">
              <a:rPr lang="tr-TR" smtClean="0"/>
              <a:t>04.12.2012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E84A68-DC3D-4698-97E0-304CA086E520}" type="slidenum">
              <a:rPr lang="tr-TR" smtClean="0"/>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a:t>
            </a:fld>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10</a:t>
            </a:fld>
            <a:endParaRPr lang="tr-T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11</a:t>
            </a:fld>
            <a:endParaRPr lang="tr-T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12</a:t>
            </a:fld>
            <a:endParaRPr lang="tr-T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13</a:t>
            </a:fld>
            <a:endParaRPr lang="tr-T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14</a:t>
            </a:fld>
            <a:endParaRPr lang="tr-T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15</a:t>
            </a:fld>
            <a:endParaRPr lang="tr-T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16</a:t>
            </a:fld>
            <a:endParaRPr lang="tr-T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17</a:t>
            </a:fld>
            <a:endParaRPr lang="tr-T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18</a:t>
            </a:fld>
            <a:endParaRPr lang="tr-T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19</a:t>
            </a:fld>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a:t>
            </a:fld>
            <a:endParaRPr lang="tr-T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20</a:t>
            </a:fld>
            <a:endParaRPr lang="tr-T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21</a:t>
            </a:fld>
            <a:endParaRPr lang="tr-T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22</a:t>
            </a:fld>
            <a:endParaRPr lang="tr-T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23</a:t>
            </a:fld>
            <a:endParaRPr lang="tr-T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24</a:t>
            </a:fld>
            <a:endParaRPr lang="tr-T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25</a:t>
            </a:fld>
            <a:endParaRPr lang="tr-T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26</a:t>
            </a:fld>
            <a:endParaRPr lang="tr-T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27</a:t>
            </a:fld>
            <a:endParaRPr lang="tr-T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28</a:t>
            </a:fld>
            <a:endParaRPr lang="tr-T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29</a:t>
            </a:fld>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a:t>
            </a:fld>
            <a:endParaRPr lang="tr-T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30</a:t>
            </a:fld>
            <a:endParaRPr lang="tr-T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31</a:t>
            </a:fld>
            <a:endParaRPr lang="tr-T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32</a:t>
            </a:fld>
            <a:endParaRPr lang="tr-T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33</a:t>
            </a:fld>
            <a:endParaRPr lang="tr-T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34</a:t>
            </a:fld>
            <a:endParaRPr lang="tr-T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35</a:t>
            </a:fld>
            <a:endParaRPr lang="tr-T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36</a:t>
            </a:fld>
            <a:endParaRPr lang="tr-T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37</a:t>
            </a:fld>
            <a:endParaRPr lang="tr-T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38</a:t>
            </a:fld>
            <a:endParaRPr lang="tr-T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39</a:t>
            </a:fld>
            <a:endParaRPr lang="tr-T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4</a:t>
            </a:fld>
            <a:endParaRPr lang="tr-T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40</a:t>
            </a:fld>
            <a:endParaRPr lang="tr-T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41</a:t>
            </a:fld>
            <a:endParaRPr lang="tr-T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42</a:t>
            </a:fld>
            <a:endParaRPr lang="tr-T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43</a:t>
            </a:fld>
            <a:endParaRPr lang="tr-T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5</a:t>
            </a:fld>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6</a:t>
            </a:fld>
            <a:endParaRPr lang="tr-T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7</a:t>
            </a:fld>
            <a:endParaRPr lang="tr-T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8</a:t>
            </a:fld>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a:p>
        </p:txBody>
      </p:sp>
      <p:sp>
        <p:nvSpPr>
          <p:cNvPr id="4" name="3 Slayt Numarası Yer Tutucusu"/>
          <p:cNvSpPr>
            <a:spLocks noGrp="1"/>
          </p:cNvSpPr>
          <p:nvPr>
            <p:ph type="sldNum" sz="quarter" idx="10"/>
          </p:nvPr>
        </p:nvSpPr>
        <p:spPr/>
        <p:txBody>
          <a:bodyPr/>
          <a:lstStyle/>
          <a:p>
            <a:fld id="{17E84A68-DC3D-4698-97E0-304CA086E520}" type="slidenum">
              <a:rPr lang="tr-TR" smtClean="0"/>
              <a:t>9</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4" name="3 İkizkenar Üçgen"/>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Başlık"/>
          <p:cNvSpPr>
            <a:spLocks noGrp="1"/>
          </p:cNvSpPr>
          <p:nvPr>
            <p:ph type="ctrTitle"/>
          </p:nvPr>
        </p:nvSpPr>
        <p:spPr>
          <a:xfrm>
            <a:off x="540544" y="776288"/>
            <a:ext cx="8062912" cy="1470025"/>
          </a:xfrm>
        </p:spPr>
        <p:txBody>
          <a:bodyPr anchor="b"/>
          <a:lstStyle>
            <a:lvl1pPr algn="r">
              <a:defRPr sz="4400"/>
            </a:lvl1pPr>
          </a:lstStyle>
          <a:p>
            <a:r>
              <a:rPr lang="tr-TR" smtClean="0"/>
              <a:t>Asıl başlık stili için tıklatın</a:t>
            </a:r>
            <a:endParaRPr lang="en-US"/>
          </a:p>
        </p:txBody>
      </p:sp>
      <p:sp>
        <p:nvSpPr>
          <p:cNvPr id="9" name="8 Alt Başlık"/>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tr-TR" smtClean="0"/>
              <a:t>Asıl alt başlık stilini düzenlemek için tıklatın</a:t>
            </a:r>
            <a:endParaRPr lang="en-US"/>
          </a:p>
        </p:txBody>
      </p:sp>
      <p:sp>
        <p:nvSpPr>
          <p:cNvPr id="5" name="27 Veri Yer Tutucusu"/>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799B503D-04BE-4AEF-99EF-93DBC997B667}" type="datetimeFigureOut">
              <a:rPr lang="tr-TR"/>
              <a:pPr>
                <a:defRPr/>
              </a:pPr>
              <a:t>04.12.2012</a:t>
            </a:fld>
            <a:endParaRPr lang="tr-TR"/>
          </a:p>
        </p:txBody>
      </p:sp>
      <p:sp>
        <p:nvSpPr>
          <p:cNvPr id="6" name="16 Altbilgi Yer Tutucusu"/>
          <p:cNvSpPr>
            <a:spLocks noGrp="1"/>
          </p:cNvSpPr>
          <p:nvPr>
            <p:ph type="ftr" sz="quarter" idx="11"/>
          </p:nvPr>
        </p:nvSpPr>
        <p:spPr>
          <a:xfrm>
            <a:off x="1371600" y="5649913"/>
            <a:ext cx="5791200" cy="365125"/>
          </a:xfrm>
        </p:spPr>
        <p:txBody>
          <a:bodyPr tIns="0" bIns="0"/>
          <a:lstStyle>
            <a:lvl1pPr algn="r">
              <a:defRPr sz="1100"/>
            </a:lvl1pPr>
          </a:lstStyle>
          <a:p>
            <a:pPr>
              <a:defRPr/>
            </a:pPr>
            <a:endParaRPr lang="tr-TR"/>
          </a:p>
        </p:txBody>
      </p:sp>
      <p:sp>
        <p:nvSpPr>
          <p:cNvPr id="7" name="28 Slayt Numarası Yer Tutucusu"/>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940EC3B0-16CB-4510-89B0-CC7E805B5834}"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4D1CABDE-3A0B-42D7-A2A3-E9E575DE7D8E}" type="datetimeFigureOut">
              <a:rPr lang="tr-TR"/>
              <a:pPr>
                <a:defRPr/>
              </a:pPr>
              <a:t>04.12.2012</a:t>
            </a:fld>
            <a:endParaRPr lang="tr-TR"/>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9EDBB645-EC87-4DD3-AAC8-0F63AE89D6AA}"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781800" y="381000"/>
            <a:ext cx="1905000" cy="5486400"/>
          </a:xfrm>
        </p:spPr>
        <p:txBody>
          <a:bodyPr vert="eaVert"/>
          <a:lstStyle/>
          <a:p>
            <a:r>
              <a:rPr lang="tr-TR" smtClean="0"/>
              <a:t>Asıl başlık stili için tıklatın</a:t>
            </a:r>
            <a:endParaRPr lang="en-US"/>
          </a:p>
        </p:txBody>
      </p:sp>
      <p:sp>
        <p:nvSpPr>
          <p:cNvPr id="3" name="2 Dikey Metin Yer Tutucusu"/>
          <p:cNvSpPr>
            <a:spLocks noGrp="1"/>
          </p:cNvSpPr>
          <p:nvPr>
            <p:ph type="body" orient="vert" idx="1"/>
          </p:nvPr>
        </p:nvSpPr>
        <p:spPr>
          <a:xfrm>
            <a:off x="457200" y="381000"/>
            <a:ext cx="6248400" cy="5486400"/>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DD8F2D89-D816-4373-B443-297D1CC24670}" type="datetimeFigureOut">
              <a:rPr lang="tr-TR"/>
              <a:pPr>
                <a:defRPr/>
              </a:pPr>
              <a:t>04.12.2012</a:t>
            </a:fld>
            <a:endParaRPr lang="tr-TR"/>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49223071-E2F1-4DC6-B879-B2B4595FBCE0}"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67494"/>
            <a:ext cx="8229600" cy="1399032"/>
          </a:xfrm>
        </p:spPr>
        <p:txBody>
          <a:bodyPr/>
          <a:lstStyle/>
          <a:p>
            <a:r>
              <a:rPr lang="tr-TR" smtClean="0"/>
              <a:t>Asıl başlık stili için tıklatın</a:t>
            </a:r>
            <a:endParaRPr lang="en-US"/>
          </a:p>
        </p:txBody>
      </p:sp>
      <p:sp>
        <p:nvSpPr>
          <p:cNvPr id="3" name="2 İçerik Yer Tutucusu"/>
          <p:cNvSpPr>
            <a:spLocks noGrp="1"/>
          </p:cNvSpPr>
          <p:nvPr>
            <p:ph idx="1"/>
          </p:nvPr>
        </p:nvSpPr>
        <p:spPr>
          <a:xfrm>
            <a:off x="457200" y="1882808"/>
            <a:ext cx="8229600" cy="45720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3 Veri Yer Tutucusu"/>
          <p:cNvSpPr>
            <a:spLocks noGrp="1"/>
          </p:cNvSpPr>
          <p:nvPr>
            <p:ph type="dt" sz="half" idx="10"/>
          </p:nvPr>
        </p:nvSpPr>
        <p:spPr>
          <a:xfrm>
            <a:off x="4791075" y="6480175"/>
            <a:ext cx="2133600" cy="301625"/>
          </a:xfrm>
        </p:spPr>
        <p:txBody>
          <a:bodyPr/>
          <a:lstStyle>
            <a:lvl1pPr>
              <a:defRPr/>
            </a:lvl1pPr>
          </a:lstStyle>
          <a:p>
            <a:pPr>
              <a:defRPr/>
            </a:pPr>
            <a:fld id="{E01199B0-069C-4EFE-91A0-A986EC8CB99D}" type="datetimeFigureOut">
              <a:rPr lang="tr-TR"/>
              <a:pPr>
                <a:defRPr/>
              </a:pPr>
              <a:t>04.12.2012</a:t>
            </a:fld>
            <a:endParaRPr lang="tr-TR"/>
          </a:p>
        </p:txBody>
      </p:sp>
      <p:sp>
        <p:nvSpPr>
          <p:cNvPr id="5" name="4 Altbilgi Yer Tutucusu"/>
          <p:cNvSpPr>
            <a:spLocks noGrp="1"/>
          </p:cNvSpPr>
          <p:nvPr>
            <p:ph type="ftr" sz="quarter" idx="11"/>
          </p:nvPr>
        </p:nvSpPr>
        <p:spPr>
          <a:xfrm>
            <a:off x="457200" y="6481763"/>
            <a:ext cx="4259263" cy="300037"/>
          </a:xfrm>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EEA5D35B-E0A7-4694-A5FD-B0C1DE45FAAC}"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2">
        <a:schemeClr val="bg1"/>
      </p:bgRef>
    </p:bg>
    <p:spTree>
      <p:nvGrpSpPr>
        <p:cNvPr id="1" name=""/>
        <p:cNvGrpSpPr/>
        <p:nvPr/>
      </p:nvGrpSpPr>
      <p:grpSpPr>
        <a:xfrm>
          <a:off x="0" y="0"/>
          <a:ext cx="0" cy="0"/>
          <a:chOff x="0" y="0"/>
          <a:chExt cx="0" cy="0"/>
        </a:xfrm>
      </p:grpSpPr>
      <p:sp>
        <p:nvSpPr>
          <p:cNvPr id="4" name="3 Dik Üçgen"/>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İkizkenar Üçgen"/>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5 Düz Bağlayıcı"/>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6 Düz Bağlayıcı"/>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Başlık"/>
          <p:cNvSpPr>
            <a:spLocks noGrp="1"/>
          </p:cNvSpPr>
          <p:nvPr>
            <p:ph type="title"/>
          </p:nvPr>
        </p:nvSpPr>
        <p:spPr>
          <a:xfrm>
            <a:off x="381000" y="271464"/>
            <a:ext cx="7239000" cy="1362075"/>
          </a:xfrm>
        </p:spPr>
        <p:txBody>
          <a:bodyPr/>
          <a:lstStyle>
            <a:lvl1pPr marL="0" algn="l">
              <a:buNone/>
              <a:defRPr sz="3600" b="1" cap="none" baseline="0"/>
            </a:lvl1pPr>
          </a:lstStyle>
          <a:p>
            <a:r>
              <a:rPr lang="tr-TR" smtClean="0"/>
              <a:t>Asıl başlık stili için tıklatın</a:t>
            </a:r>
            <a:endParaRPr lang="en-US"/>
          </a:p>
        </p:txBody>
      </p:sp>
      <p:sp>
        <p:nvSpPr>
          <p:cNvPr id="3" name="2 Metin Yer Tutucusu"/>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tr-TR" smtClean="0"/>
              <a:t>Asıl metin stillerini düzenlemek için tıklatın</a:t>
            </a:r>
          </a:p>
        </p:txBody>
      </p:sp>
      <p:sp>
        <p:nvSpPr>
          <p:cNvPr id="8" name="3 Veri Yer Tutucusu"/>
          <p:cNvSpPr>
            <a:spLocks noGrp="1"/>
          </p:cNvSpPr>
          <p:nvPr>
            <p:ph type="dt" sz="half" idx="10"/>
          </p:nvPr>
        </p:nvSpPr>
        <p:spPr>
          <a:xfrm>
            <a:off x="6956425" y="6477000"/>
            <a:ext cx="2133600" cy="304800"/>
          </a:xfrm>
        </p:spPr>
        <p:txBody>
          <a:bodyPr/>
          <a:lstStyle>
            <a:lvl1pPr>
              <a:defRPr/>
            </a:lvl1pPr>
          </a:lstStyle>
          <a:p>
            <a:pPr>
              <a:defRPr/>
            </a:pPr>
            <a:fld id="{8C4CC8BD-E2CF-44EF-BC8E-7293C0E4CC67}" type="datetimeFigureOut">
              <a:rPr lang="tr-TR"/>
              <a:pPr>
                <a:defRPr/>
              </a:pPr>
              <a:t>04.12.2012</a:t>
            </a:fld>
            <a:endParaRPr lang="tr-TR"/>
          </a:p>
        </p:txBody>
      </p:sp>
      <p:sp>
        <p:nvSpPr>
          <p:cNvPr id="9" name="4 Altbilgi Yer Tutucusu"/>
          <p:cNvSpPr>
            <a:spLocks noGrp="1"/>
          </p:cNvSpPr>
          <p:nvPr>
            <p:ph type="ftr" sz="quarter" idx="11"/>
          </p:nvPr>
        </p:nvSpPr>
        <p:spPr>
          <a:xfrm>
            <a:off x="2619375" y="6481763"/>
            <a:ext cx="4260850" cy="300037"/>
          </a:xfrm>
        </p:spPr>
        <p:txBody>
          <a:bodyPr/>
          <a:lstStyle>
            <a:lvl1pPr>
              <a:defRPr/>
            </a:lvl1pPr>
          </a:lstStyle>
          <a:p>
            <a:pPr>
              <a:defRPr/>
            </a:pPr>
            <a:endParaRPr lang="tr-TR"/>
          </a:p>
        </p:txBody>
      </p:sp>
      <p:sp>
        <p:nvSpPr>
          <p:cNvPr id="10" name="5 Slayt Numarası Yer Tutucusu"/>
          <p:cNvSpPr>
            <a:spLocks noGrp="1"/>
          </p:cNvSpPr>
          <p:nvPr>
            <p:ph type="sldNum" sz="quarter" idx="12"/>
          </p:nvPr>
        </p:nvSpPr>
        <p:spPr>
          <a:xfrm>
            <a:off x="8450263" y="809625"/>
            <a:ext cx="503237" cy="300038"/>
          </a:xfrm>
        </p:spPr>
        <p:txBody>
          <a:bodyPr/>
          <a:lstStyle>
            <a:lvl1pPr>
              <a:defRPr/>
            </a:lvl1pPr>
          </a:lstStyle>
          <a:p>
            <a:pPr>
              <a:defRPr/>
            </a:pPr>
            <a:fld id="{37F89402-2FB4-45B7-89DD-E52D03FBACC3}" type="slidenum">
              <a:rPr lang="tr-TR"/>
              <a:pPr>
                <a:defRPr/>
              </a:pPr>
              <a:t>‹#›</a:t>
            </a:fld>
            <a:endParaRPr lang="tr-TR"/>
          </a:p>
        </p:txBody>
      </p:sp>
    </p:spTree>
  </p:cSld>
  <p:clrMapOvr>
    <a:overrideClrMapping bg1="dk1" tx1="lt1" bg2="dk2" tx2="lt2" accent1="accent1" accent2="accent2" accent3="accent3" accent4="accent4" accent5="accent5" accent6="accent6" hlink="hlink" folHlink="folHlink"/>
  </p:clrMapOvr>
  <p:transition spd="med">
    <p:dissolve/>
    <p:sndAc>
      <p:stSnd>
        <p:snd r:embed="rId1" name="camer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marL="0" algn="l">
              <a:defRPr/>
            </a:lvl1pPr>
          </a:lstStyle>
          <a:p>
            <a:r>
              <a:rPr lang="tr-TR" smtClean="0"/>
              <a:t>Asıl başlık stili için tıklatın</a:t>
            </a:r>
            <a:endParaRPr lang="en-US"/>
          </a:p>
        </p:txBody>
      </p:sp>
      <p:sp>
        <p:nvSpPr>
          <p:cNvPr id="3" name="2 İçerik Yer Tutucusu"/>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3 İçerik Yer Tutucusu"/>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4 Veri Yer Tutucusu"/>
          <p:cNvSpPr>
            <a:spLocks noGrp="1"/>
          </p:cNvSpPr>
          <p:nvPr>
            <p:ph type="dt" sz="half" idx="10"/>
          </p:nvPr>
        </p:nvSpPr>
        <p:spPr/>
        <p:txBody>
          <a:bodyPr/>
          <a:lstStyle>
            <a:lvl1pPr>
              <a:defRPr/>
            </a:lvl1pPr>
          </a:lstStyle>
          <a:p>
            <a:pPr>
              <a:defRPr/>
            </a:pPr>
            <a:fld id="{46095E46-F049-4474-AEB8-928AA6190021}" type="datetimeFigureOut">
              <a:rPr lang="tr-TR"/>
              <a:pPr>
                <a:defRPr/>
              </a:pPr>
              <a:t>04.12.2012</a:t>
            </a:fld>
            <a:endParaRPr lang="tr-TR"/>
          </a:p>
        </p:txBody>
      </p:sp>
      <p:sp>
        <p:nvSpPr>
          <p:cNvPr id="6" name="5 Altbilgi Yer Tutucusu"/>
          <p:cNvSpPr>
            <a:spLocks noGrp="1"/>
          </p:cNvSpPr>
          <p:nvPr>
            <p:ph type="ftr" sz="quarter" idx="11"/>
          </p:nvPr>
        </p:nvSpPr>
        <p:spPr/>
        <p:txBody>
          <a:bodyPr/>
          <a:lstStyle>
            <a:lvl1pPr>
              <a:defRPr/>
            </a:lvl1pPr>
          </a:lstStyle>
          <a:p>
            <a:pPr>
              <a:defRPr/>
            </a:pPr>
            <a:endParaRPr lang="tr-TR"/>
          </a:p>
        </p:txBody>
      </p:sp>
      <p:sp>
        <p:nvSpPr>
          <p:cNvPr id="7" name="6 Slayt Numarası Yer Tutucusu"/>
          <p:cNvSpPr>
            <a:spLocks noGrp="1"/>
          </p:cNvSpPr>
          <p:nvPr>
            <p:ph type="sldNum" sz="quarter" idx="12"/>
          </p:nvPr>
        </p:nvSpPr>
        <p:spPr/>
        <p:txBody>
          <a:bodyPr/>
          <a:lstStyle>
            <a:lvl1pPr>
              <a:defRPr/>
            </a:lvl1pPr>
          </a:lstStyle>
          <a:p>
            <a:pPr>
              <a:defRPr/>
            </a:pPr>
            <a:fld id="{01D6C8CA-7DAF-420A-B561-5EAB87D1D721}"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tr-TR" smtClean="0"/>
              <a:t>Asıl başlık stili için tıklatın</a:t>
            </a:r>
            <a:endParaRPr lang="en-US"/>
          </a:p>
        </p:txBody>
      </p:sp>
      <p:sp>
        <p:nvSpPr>
          <p:cNvPr id="3" name="2 Metin Yer Tutucusu"/>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4" name="3 Metin Yer Tutucusu"/>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5" name="4 İçerik Yer Tutucusu"/>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5 İçerik Yer Tutucusu"/>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6 Veri Yer Tutucusu"/>
          <p:cNvSpPr>
            <a:spLocks noGrp="1"/>
          </p:cNvSpPr>
          <p:nvPr>
            <p:ph type="dt" sz="half" idx="10"/>
          </p:nvPr>
        </p:nvSpPr>
        <p:spPr>
          <a:xfrm>
            <a:off x="4791075" y="6481763"/>
            <a:ext cx="2130425" cy="301625"/>
          </a:xfrm>
        </p:spPr>
        <p:txBody>
          <a:bodyPr/>
          <a:lstStyle>
            <a:lvl1pPr>
              <a:defRPr/>
            </a:lvl1pPr>
          </a:lstStyle>
          <a:p>
            <a:pPr>
              <a:defRPr/>
            </a:pPr>
            <a:fld id="{28CEAFE7-6407-4468-AA2C-6D74F80F9A24}" type="datetimeFigureOut">
              <a:rPr lang="tr-TR"/>
              <a:pPr>
                <a:defRPr/>
              </a:pPr>
              <a:t>04.12.2012</a:t>
            </a:fld>
            <a:endParaRPr lang="tr-TR"/>
          </a:p>
        </p:txBody>
      </p:sp>
      <p:sp>
        <p:nvSpPr>
          <p:cNvPr id="8" name="7 Altbilgi Yer Tutucusu"/>
          <p:cNvSpPr>
            <a:spLocks noGrp="1"/>
          </p:cNvSpPr>
          <p:nvPr>
            <p:ph type="ftr" sz="quarter" idx="11"/>
          </p:nvPr>
        </p:nvSpPr>
        <p:spPr>
          <a:xfrm>
            <a:off x="457200" y="6481763"/>
            <a:ext cx="4260850" cy="301625"/>
          </a:xfrm>
        </p:spPr>
        <p:txBody>
          <a:bodyPr/>
          <a:lstStyle>
            <a:lvl1pPr>
              <a:defRPr/>
            </a:lvl1pPr>
          </a:lstStyle>
          <a:p>
            <a:pPr>
              <a:defRPr/>
            </a:pPr>
            <a:endParaRPr lang="tr-TR"/>
          </a:p>
        </p:txBody>
      </p:sp>
      <p:sp>
        <p:nvSpPr>
          <p:cNvPr id="9" name="8 Slayt Numarası Yer Tutucusu"/>
          <p:cNvSpPr>
            <a:spLocks noGrp="1"/>
          </p:cNvSpPr>
          <p:nvPr>
            <p:ph type="sldNum" sz="quarter" idx="12"/>
          </p:nvPr>
        </p:nvSpPr>
        <p:spPr>
          <a:xfrm>
            <a:off x="7589838" y="6483350"/>
            <a:ext cx="503237" cy="301625"/>
          </a:xfrm>
        </p:spPr>
        <p:txBody>
          <a:bodyPr/>
          <a:lstStyle>
            <a:lvl1pPr algn="ctr">
              <a:defRPr smtClean="0"/>
            </a:lvl1pPr>
          </a:lstStyle>
          <a:p>
            <a:pPr>
              <a:defRPr/>
            </a:pPr>
            <a:fld id="{67126E88-FEA0-4853-A93B-C3C3EB27FE3A}" type="slidenum">
              <a:rPr lang="tr-TR"/>
              <a:pPr>
                <a:defRPr/>
              </a:pPr>
              <a:t>‹#›</a:t>
            </a:fld>
            <a:endParaRPr lang="tr-TR"/>
          </a:p>
        </p:txBody>
      </p:sp>
    </p:spTree>
  </p:cSld>
  <p:clrMapOvr>
    <a:overrideClrMapping bg1="dk1" tx1="lt1" bg2="dk2" tx2="lt2" accent1="accent1" accent2="accent2" accent3="accent3" accent4="accent4" accent5="accent5" accent6="accent6" hlink="hlink" folHlink="folHlink"/>
  </p:clrMapOvr>
  <p:transition spd="med">
    <p:dissolve/>
    <p:sndAc>
      <p:stSnd>
        <p:snd r:embed="rId1" name="camer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b="0"/>
            </a:lvl1pPr>
          </a:lstStyle>
          <a:p>
            <a:r>
              <a:rPr lang="tr-TR" smtClean="0"/>
              <a:t>Asıl başlık stili için tıklatın</a:t>
            </a:r>
            <a:endParaRPr lang="en-US"/>
          </a:p>
        </p:txBody>
      </p:sp>
      <p:sp>
        <p:nvSpPr>
          <p:cNvPr id="3" name="13 Veri Yer Tutucusu"/>
          <p:cNvSpPr>
            <a:spLocks noGrp="1"/>
          </p:cNvSpPr>
          <p:nvPr>
            <p:ph type="dt" sz="half" idx="10"/>
          </p:nvPr>
        </p:nvSpPr>
        <p:spPr/>
        <p:txBody>
          <a:bodyPr/>
          <a:lstStyle>
            <a:lvl1pPr>
              <a:defRPr/>
            </a:lvl1pPr>
          </a:lstStyle>
          <a:p>
            <a:pPr>
              <a:defRPr/>
            </a:pPr>
            <a:fld id="{2D74D551-11F4-470B-AD8E-14ED35CBEE0A}" type="datetimeFigureOut">
              <a:rPr lang="tr-TR"/>
              <a:pPr>
                <a:defRPr/>
              </a:pPr>
              <a:t>04.12.2012</a:t>
            </a:fld>
            <a:endParaRPr lang="tr-TR"/>
          </a:p>
        </p:txBody>
      </p:sp>
      <p:sp>
        <p:nvSpPr>
          <p:cNvPr id="4" name="2 Altbilgi Yer Tutucusu"/>
          <p:cNvSpPr>
            <a:spLocks noGrp="1"/>
          </p:cNvSpPr>
          <p:nvPr>
            <p:ph type="ftr" sz="quarter" idx="11"/>
          </p:nvPr>
        </p:nvSpPr>
        <p:spPr/>
        <p:txBody>
          <a:bodyPr/>
          <a:lstStyle>
            <a:lvl1pPr>
              <a:defRPr/>
            </a:lvl1pPr>
          </a:lstStyle>
          <a:p>
            <a:pPr>
              <a:defRPr/>
            </a:pPr>
            <a:endParaRPr lang="tr-TR"/>
          </a:p>
        </p:txBody>
      </p:sp>
      <p:sp>
        <p:nvSpPr>
          <p:cNvPr id="5" name="22 Slayt Numarası Yer Tutucusu"/>
          <p:cNvSpPr>
            <a:spLocks noGrp="1"/>
          </p:cNvSpPr>
          <p:nvPr>
            <p:ph type="sldNum" sz="quarter" idx="12"/>
          </p:nvPr>
        </p:nvSpPr>
        <p:spPr/>
        <p:txBody>
          <a:bodyPr/>
          <a:lstStyle>
            <a:lvl1pPr>
              <a:defRPr/>
            </a:lvl1pPr>
          </a:lstStyle>
          <a:p>
            <a:pPr>
              <a:defRPr/>
            </a:pPr>
            <a:fld id="{B377D08E-5F27-4A34-8F60-5A90D9FA3D42}"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3 Veri Yer Tutucusu"/>
          <p:cNvSpPr>
            <a:spLocks noGrp="1"/>
          </p:cNvSpPr>
          <p:nvPr>
            <p:ph type="dt" sz="half" idx="10"/>
          </p:nvPr>
        </p:nvSpPr>
        <p:spPr/>
        <p:txBody>
          <a:bodyPr/>
          <a:lstStyle>
            <a:lvl1pPr>
              <a:defRPr/>
            </a:lvl1pPr>
          </a:lstStyle>
          <a:p>
            <a:pPr>
              <a:defRPr/>
            </a:pPr>
            <a:fld id="{97A43B5E-97A5-4D08-A24A-7F973510A424}" type="datetimeFigureOut">
              <a:rPr lang="tr-TR"/>
              <a:pPr>
                <a:defRPr/>
              </a:pPr>
              <a:t>04.12.2012</a:t>
            </a:fld>
            <a:endParaRPr lang="tr-TR"/>
          </a:p>
        </p:txBody>
      </p:sp>
      <p:sp>
        <p:nvSpPr>
          <p:cNvPr id="3" name="2 Altbilgi Yer Tutucusu"/>
          <p:cNvSpPr>
            <a:spLocks noGrp="1"/>
          </p:cNvSpPr>
          <p:nvPr>
            <p:ph type="ftr" sz="quarter" idx="11"/>
          </p:nvPr>
        </p:nvSpPr>
        <p:spPr/>
        <p:txBody>
          <a:bodyPr/>
          <a:lstStyle>
            <a:lvl1pPr>
              <a:defRPr/>
            </a:lvl1pPr>
          </a:lstStyle>
          <a:p>
            <a:pPr>
              <a:defRPr/>
            </a:pPr>
            <a:endParaRPr lang="tr-TR"/>
          </a:p>
        </p:txBody>
      </p:sp>
      <p:sp>
        <p:nvSpPr>
          <p:cNvPr id="4" name="22 Slayt Numarası Yer Tutucusu"/>
          <p:cNvSpPr>
            <a:spLocks noGrp="1"/>
          </p:cNvSpPr>
          <p:nvPr>
            <p:ph type="sldNum" sz="quarter" idx="12"/>
          </p:nvPr>
        </p:nvSpPr>
        <p:spPr/>
        <p:txBody>
          <a:bodyPr/>
          <a:lstStyle>
            <a:lvl1pPr>
              <a:defRPr/>
            </a:lvl1pPr>
          </a:lstStyle>
          <a:p>
            <a:pPr>
              <a:defRPr/>
            </a:pPr>
            <a:fld id="{35068A48-6767-4215-BFBD-38E970352B84}" type="slidenum">
              <a:rPr lang="tr-TR"/>
              <a:pPr>
                <a:defRPr/>
              </a:pPr>
              <a:t>‹#›</a:t>
            </a:fld>
            <a:endParaRPr lang="tr-TR"/>
          </a:p>
        </p:txBody>
      </p:sp>
    </p:spTree>
  </p:cSld>
  <p:clrMapOvr>
    <a:masterClrMapping/>
  </p:clrMapOvr>
  <p:transition spd="med">
    <p:dissolve/>
    <p:sndAc>
      <p:stSnd>
        <p:snd r:embed="rId1" name="camer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tr-TR" smtClean="0"/>
              <a:t>Asıl başlık stili için tıklatın</a:t>
            </a:r>
            <a:endParaRPr lang="en-US"/>
          </a:p>
        </p:txBody>
      </p:sp>
      <p:sp>
        <p:nvSpPr>
          <p:cNvPr id="3" name="2 Metin Yer Tutucusu"/>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tr-TR" smtClean="0"/>
              <a:t>Asıl metin stillerini düzenlemek için tıklatın</a:t>
            </a:r>
          </a:p>
        </p:txBody>
      </p:sp>
      <p:sp>
        <p:nvSpPr>
          <p:cNvPr id="4" name="3 İçerik Yer Tutucusu"/>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4 Veri Yer Tutucusu"/>
          <p:cNvSpPr>
            <a:spLocks noGrp="1"/>
          </p:cNvSpPr>
          <p:nvPr>
            <p:ph type="dt" sz="half" idx="10"/>
          </p:nvPr>
        </p:nvSpPr>
        <p:spPr>
          <a:xfrm>
            <a:off x="6278563" y="6556375"/>
            <a:ext cx="2133600" cy="301625"/>
          </a:xfrm>
        </p:spPr>
        <p:txBody>
          <a:bodyPr/>
          <a:lstStyle>
            <a:lvl1pPr>
              <a:defRPr sz="900" smtClean="0"/>
            </a:lvl1pPr>
          </a:lstStyle>
          <a:p>
            <a:pPr>
              <a:defRPr/>
            </a:pPr>
            <a:fld id="{78827D9C-C2B8-42EA-8B59-7473DDCB4AD0}" type="datetimeFigureOut">
              <a:rPr lang="tr-TR"/>
              <a:pPr>
                <a:defRPr/>
              </a:pPr>
              <a:t>04.12.2012</a:t>
            </a:fld>
            <a:endParaRPr lang="tr-TR"/>
          </a:p>
        </p:txBody>
      </p:sp>
      <p:sp>
        <p:nvSpPr>
          <p:cNvPr id="6" name="5 Altbilgi Yer Tutucusu"/>
          <p:cNvSpPr>
            <a:spLocks noGrp="1"/>
          </p:cNvSpPr>
          <p:nvPr>
            <p:ph type="ftr" sz="quarter" idx="11"/>
          </p:nvPr>
        </p:nvSpPr>
        <p:spPr>
          <a:xfrm>
            <a:off x="1135063" y="6556375"/>
            <a:ext cx="5143500" cy="301625"/>
          </a:xfrm>
        </p:spPr>
        <p:txBody>
          <a:bodyPr/>
          <a:lstStyle>
            <a:lvl1pPr>
              <a:defRPr sz="900"/>
            </a:lvl1pPr>
          </a:lstStyle>
          <a:p>
            <a:pPr>
              <a:defRPr/>
            </a:pPr>
            <a:endParaRPr lang="tr-TR"/>
          </a:p>
        </p:txBody>
      </p:sp>
      <p:sp>
        <p:nvSpPr>
          <p:cNvPr id="7" name="6 Slayt Numarası Yer Tutucusu"/>
          <p:cNvSpPr>
            <a:spLocks noGrp="1"/>
          </p:cNvSpPr>
          <p:nvPr>
            <p:ph type="sldNum" sz="quarter" idx="12"/>
          </p:nvPr>
        </p:nvSpPr>
        <p:spPr>
          <a:xfrm>
            <a:off x="8410575" y="6556375"/>
            <a:ext cx="503238" cy="301625"/>
          </a:xfrm>
        </p:spPr>
        <p:txBody>
          <a:bodyPr/>
          <a:lstStyle>
            <a:lvl1pPr>
              <a:defRPr sz="900" smtClean="0"/>
            </a:lvl1pPr>
          </a:lstStyle>
          <a:p>
            <a:pPr>
              <a:defRPr/>
            </a:pPr>
            <a:fld id="{F3BB36C5-68AF-47AC-9116-57BEE0ED5179}" type="slidenum">
              <a:rPr lang="tr-TR"/>
              <a:pPr>
                <a:defRPr/>
              </a:pPr>
              <a:t>‹#›</a:t>
            </a:fld>
            <a:endParaRPr lang="tr-TR"/>
          </a:p>
        </p:txBody>
      </p:sp>
    </p:spTree>
  </p:cSld>
  <p:clrMapOvr>
    <a:overrideClrMapping bg1="dk1" tx1="lt1" bg2="dk2" tx2="lt2" accent1="accent1" accent2="accent2" accent3="accent3" accent4="accent4" accent5="accent5" accent6="accent6" hlink="hlink" folHlink="folHlink"/>
  </p:clrMapOvr>
  <p:transition spd="med">
    <p:dissolve/>
    <p:sndAc>
      <p:stSnd>
        <p:snd r:embed="rId1" name="camer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tr-TR" smtClean="0"/>
              <a:t>Asıl başlık stili için tıklatın</a:t>
            </a:r>
            <a:endParaRPr lang="en-US"/>
          </a:p>
        </p:txBody>
      </p:sp>
      <p:sp>
        <p:nvSpPr>
          <p:cNvPr id="3" name="2 Resim Yer Tutucusu"/>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tr-TR" noProof="0" smtClean="0"/>
              <a:t>Resim eklemek için simgeyi tıklatın</a:t>
            </a:r>
            <a:endParaRPr lang="en-US" noProof="0" dirty="0"/>
          </a:p>
        </p:txBody>
      </p:sp>
      <p:sp>
        <p:nvSpPr>
          <p:cNvPr id="4" name="3 Metin Yer Tutucusu"/>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tr-TR" smtClean="0"/>
              <a:t>Asıl metin stillerini düzenlemek için tıklatın</a:t>
            </a:r>
          </a:p>
        </p:txBody>
      </p:sp>
      <p:sp>
        <p:nvSpPr>
          <p:cNvPr id="5" name="4 Veri Yer Tutucusu"/>
          <p:cNvSpPr>
            <a:spLocks noGrp="1"/>
          </p:cNvSpPr>
          <p:nvPr>
            <p:ph type="dt" sz="half" idx="10"/>
          </p:nvPr>
        </p:nvSpPr>
        <p:spPr>
          <a:xfrm>
            <a:off x="6108700" y="6556375"/>
            <a:ext cx="2101850" cy="301625"/>
          </a:xfrm>
        </p:spPr>
        <p:txBody>
          <a:bodyPr/>
          <a:lstStyle>
            <a:lvl1pPr>
              <a:defRPr sz="900" smtClean="0"/>
            </a:lvl1pPr>
          </a:lstStyle>
          <a:p>
            <a:pPr>
              <a:defRPr/>
            </a:pPr>
            <a:fld id="{C847D529-58DA-49D7-95BE-F70531A19667}" type="datetimeFigureOut">
              <a:rPr lang="tr-TR"/>
              <a:pPr>
                <a:defRPr/>
              </a:pPr>
              <a:t>04.12.2012</a:t>
            </a:fld>
            <a:endParaRPr lang="tr-TR"/>
          </a:p>
        </p:txBody>
      </p:sp>
      <p:sp>
        <p:nvSpPr>
          <p:cNvPr id="6" name="5 Altbilgi Yer Tutucusu"/>
          <p:cNvSpPr>
            <a:spLocks noGrp="1"/>
          </p:cNvSpPr>
          <p:nvPr>
            <p:ph type="ftr" sz="quarter" idx="11"/>
          </p:nvPr>
        </p:nvSpPr>
        <p:spPr>
          <a:xfrm>
            <a:off x="1169988" y="6557963"/>
            <a:ext cx="4948237" cy="301625"/>
          </a:xfrm>
        </p:spPr>
        <p:txBody>
          <a:bodyPr/>
          <a:lstStyle>
            <a:lvl1pPr>
              <a:defRPr sz="900"/>
            </a:lvl1pPr>
          </a:lstStyle>
          <a:p>
            <a:pPr>
              <a:defRPr/>
            </a:pPr>
            <a:endParaRPr lang="tr-TR"/>
          </a:p>
        </p:txBody>
      </p:sp>
      <p:sp>
        <p:nvSpPr>
          <p:cNvPr id="7" name="6 Slayt Numarası Yer Tutucusu"/>
          <p:cNvSpPr>
            <a:spLocks noGrp="1"/>
          </p:cNvSpPr>
          <p:nvPr>
            <p:ph type="sldNum" sz="quarter" idx="12"/>
          </p:nvPr>
        </p:nvSpPr>
        <p:spPr>
          <a:xfrm>
            <a:off x="8216900" y="6556375"/>
            <a:ext cx="366713" cy="301625"/>
          </a:xfrm>
        </p:spPr>
        <p:txBody>
          <a:bodyPr/>
          <a:lstStyle>
            <a:lvl1pPr algn="ctr">
              <a:defRPr sz="900" smtClean="0"/>
            </a:lvl1pPr>
          </a:lstStyle>
          <a:p>
            <a:pPr>
              <a:defRPr/>
            </a:pPr>
            <a:fld id="{E921DF4D-CA60-4D7A-A561-5050B69E85BD}" type="slidenum">
              <a:rPr lang="tr-TR"/>
              <a:pPr>
                <a:defRPr/>
              </a:pPr>
              <a:t>‹#›</a:t>
            </a:fld>
            <a:endParaRPr lang="tr-TR"/>
          </a:p>
        </p:txBody>
      </p:sp>
    </p:spTree>
  </p:cSld>
  <p:clrMapOvr>
    <a:overrideClrMapping bg1="dk1" tx1="lt1" bg2="dk2" tx2="lt2" accent1="accent1" accent2="accent2" accent3="accent3" accent4="accent4" accent5="accent5" accent6="accent6" hlink="hlink" folHlink="folHlink"/>
  </p:clrMapOvr>
  <p:transition spd="med">
    <p:dissolve/>
    <p:sndAc>
      <p:stSnd>
        <p:snd r:embed="rId1" name="camer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Dik Üçgen"/>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7 Düz Bağlayıcı"/>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Düz Bağlayıcı"/>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Başlık Yer Tutucusu"/>
          <p:cNvSpPr>
            <a:spLocks noGrp="1"/>
          </p:cNvSpPr>
          <p:nvPr>
            <p:ph type="title"/>
          </p:nvPr>
        </p:nvSpPr>
        <p:spPr>
          <a:xfrm>
            <a:off x="457200" y="268288"/>
            <a:ext cx="8229600" cy="1398587"/>
          </a:xfrm>
          <a:prstGeom prst="rect">
            <a:avLst/>
          </a:prstGeom>
        </p:spPr>
        <p:txBody>
          <a:bodyPr vert="horz" anchor="ctr">
            <a:normAutofit/>
          </a:bodyPr>
          <a:lstStyle/>
          <a:p>
            <a:r>
              <a:rPr lang="tr-TR" smtClean="0"/>
              <a:t>Asıl başlık stili için tıklatın</a:t>
            </a:r>
            <a:endParaRPr lang="en-US"/>
          </a:p>
        </p:txBody>
      </p:sp>
      <p:sp>
        <p:nvSpPr>
          <p:cNvPr id="1030" name="12 Metin Yer Tutucusu"/>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
        <p:nvSpPr>
          <p:cNvPr id="14" name="13 Veri Yer Tutucusu"/>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AEE02280-855C-4D35-B796-F2D01C70D3A5}" type="datetimeFigureOut">
              <a:rPr lang="tr-TR"/>
              <a:pPr>
                <a:defRPr/>
              </a:pPr>
              <a:t>04.12.2012</a:t>
            </a:fld>
            <a:endParaRPr lang="tr-TR"/>
          </a:p>
        </p:txBody>
      </p:sp>
      <p:sp>
        <p:nvSpPr>
          <p:cNvPr id="3" name="2 Altbilgi Yer Tutucusu"/>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tr-TR"/>
          </a:p>
        </p:txBody>
      </p:sp>
      <p:sp>
        <p:nvSpPr>
          <p:cNvPr id="23" name="22 Slayt Numarası Yer Tutucusu"/>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EABDE890-88A7-4551-BE5F-DB46F1882609}" type="slidenum">
              <a:rPr lang="tr-TR"/>
              <a:pPr>
                <a:defRPr/>
              </a:pPr>
              <a:t>‹#›</a:t>
            </a:fld>
            <a:endParaRPr lang="tr-TR"/>
          </a:p>
        </p:txBody>
      </p:sp>
    </p:spTree>
  </p:cSld>
  <p:clrMap bg1="dk1" tx1="lt1" bg2="dk2" tx2="lt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27" r:id="rId6"/>
    <p:sldLayoutId id="2147483728" r:id="rId7"/>
    <p:sldLayoutId id="2147483736" r:id="rId8"/>
    <p:sldLayoutId id="2147483737" r:id="rId9"/>
    <p:sldLayoutId id="2147483729" r:id="rId10"/>
    <p:sldLayoutId id="2147483730" r:id="rId11"/>
  </p:sldLayoutIdLst>
  <p:transition spd="med">
    <p:dissolve/>
    <p:sndAc>
      <p:stSnd>
        <p:snd r:embed="rId13" name="camera.wav"/>
      </p:stSnd>
    </p:sndAc>
  </p:transition>
  <p:txStyles>
    <p:titleStyle>
      <a:lvl1pPr marL="484188" algn="l" rtl="0"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fontAlgn="base">
        <a:spcBef>
          <a:spcPct val="0"/>
        </a:spcBef>
        <a:spcAft>
          <a:spcPct val="0"/>
        </a:spcAft>
        <a:defRPr sz="4200">
          <a:solidFill>
            <a:srgbClr val="FF5C9C"/>
          </a:solidFill>
          <a:latin typeface="Century Gothic" pitchFamily="34" charset="0"/>
        </a:defRPr>
      </a:lvl2pPr>
      <a:lvl3pPr marL="484188" algn="l" rtl="0" fontAlgn="base">
        <a:spcBef>
          <a:spcPct val="0"/>
        </a:spcBef>
        <a:spcAft>
          <a:spcPct val="0"/>
        </a:spcAft>
        <a:defRPr sz="4200">
          <a:solidFill>
            <a:srgbClr val="FF5C9C"/>
          </a:solidFill>
          <a:latin typeface="Century Gothic" pitchFamily="34" charset="0"/>
        </a:defRPr>
      </a:lvl3pPr>
      <a:lvl4pPr marL="484188" algn="l" rtl="0" fontAlgn="base">
        <a:spcBef>
          <a:spcPct val="0"/>
        </a:spcBef>
        <a:spcAft>
          <a:spcPct val="0"/>
        </a:spcAft>
        <a:defRPr sz="4200">
          <a:solidFill>
            <a:srgbClr val="FF5C9C"/>
          </a:solidFill>
          <a:latin typeface="Century Gothic" pitchFamily="34" charset="0"/>
        </a:defRPr>
      </a:lvl4pPr>
      <a:lvl5pPr marL="484188" algn="l" rtl="0" fontAlgn="base">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edebiyatogretmeni.net/" TargetMode="External"/></Relationships>
</file>

<file path=ppt/slides/_rels/slide1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323528" y="1124744"/>
            <a:ext cx="7703864" cy="1788616"/>
          </a:xfr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a:lstStyle/>
          <a:p>
            <a:pPr marL="484632" algn="ctr" fontAlgn="auto">
              <a:spcAft>
                <a:spcPts val="0"/>
              </a:spcAft>
              <a:defRPr/>
            </a:pPr>
            <a:r>
              <a:rPr lang="tr-TR" b="1" dirty="0" smtClean="0">
                <a:solidFill>
                  <a:srgbClr val="FF0000"/>
                </a:solidFill>
              </a:rPr>
              <a:t>2012 YGS SORULARI</a:t>
            </a:r>
            <a:endParaRPr lang="tr-TR" b="1" dirty="0">
              <a:solidFill>
                <a:srgbClr val="FF0000"/>
              </a:solidFill>
            </a:endParaRPr>
          </a:p>
        </p:txBody>
      </p:sp>
      <p:sp>
        <p:nvSpPr>
          <p:cNvPr id="3" name="2 Alt Başlık"/>
          <p:cNvSpPr>
            <a:spLocks noGrp="1"/>
          </p:cNvSpPr>
          <p:nvPr>
            <p:ph type="subTitle" idx="1"/>
          </p:nvPr>
        </p:nvSpPr>
        <p:spPr>
          <a:xfrm>
            <a:off x="539552" y="2636912"/>
            <a:ext cx="8279928" cy="2402856"/>
          </a:xfrm>
          <a:ln w="34925">
            <a:solidFill>
              <a:srgbClr val="FFFF00"/>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a:normAutofit/>
          </a:bodyPr>
          <a:lstStyle/>
          <a:p>
            <a:pPr algn="ctr" fontAlgn="auto">
              <a:spcAft>
                <a:spcPts val="0"/>
              </a:spcAft>
              <a:buFont typeface="Wingdings 2"/>
              <a:buNone/>
              <a:defRPr/>
            </a:pPr>
            <a:r>
              <a:rPr lang="tr-TR" b="1" dirty="0" smtClean="0">
                <a:solidFill>
                  <a:srgbClr val="FFFF00"/>
                </a:solidFill>
              </a:rPr>
              <a:t>NECİP YAĞCI</a:t>
            </a:r>
          </a:p>
          <a:p>
            <a:pPr algn="ctr" fontAlgn="auto">
              <a:spcAft>
                <a:spcPts val="0"/>
              </a:spcAft>
              <a:buFont typeface="Wingdings 2"/>
              <a:buNone/>
              <a:defRPr/>
            </a:pPr>
            <a:r>
              <a:rPr lang="tr-TR" b="1" dirty="0" smtClean="0">
                <a:solidFill>
                  <a:srgbClr val="FFFF00"/>
                </a:solidFill>
              </a:rPr>
              <a:t>GAZİANTEP SOSYAL BİLİMLER LİSESİ</a:t>
            </a:r>
          </a:p>
          <a:p>
            <a:pPr algn="ctr" fontAlgn="auto">
              <a:spcAft>
                <a:spcPts val="0"/>
              </a:spcAft>
              <a:buFont typeface="Wingdings 2"/>
              <a:buNone/>
              <a:defRPr/>
            </a:pPr>
            <a:r>
              <a:rPr lang="tr-TR" b="1" dirty="0" smtClean="0">
                <a:solidFill>
                  <a:srgbClr val="FFFF00"/>
                </a:solidFill>
              </a:rPr>
              <a:t>TÜRK DİLİ VE EDEBİYATI ÖĞRETMENİ</a:t>
            </a:r>
            <a:endParaRPr lang="tr-TR" b="1" dirty="0">
              <a:solidFill>
                <a:srgbClr val="FFFF00"/>
              </a:solidFill>
            </a:endParaRPr>
          </a:p>
        </p:txBody>
      </p:sp>
      <p:sp>
        <p:nvSpPr>
          <p:cNvPr id="4" name="3 Metin kutusu"/>
          <p:cNvSpPr txBox="1"/>
          <p:nvPr/>
        </p:nvSpPr>
        <p:spPr>
          <a:xfrm rot="20291245">
            <a:off x="3033893" y="5277987"/>
            <a:ext cx="4530733"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tr-TR" sz="2400" dirty="0" smtClean="0">
                <a:hlinkClick r:id="rId4"/>
              </a:rPr>
              <a:t>www.</a:t>
            </a:r>
            <a:r>
              <a:rPr lang="tr-TR" sz="2400" dirty="0" err="1" smtClean="0">
                <a:hlinkClick r:id="rId4"/>
              </a:rPr>
              <a:t>edebiyatogretmeni</a:t>
            </a:r>
            <a:r>
              <a:rPr lang="tr-TR" sz="2400" dirty="0" smtClean="0">
                <a:hlinkClick r:id="rId4"/>
              </a:rPr>
              <a:t>.net</a:t>
            </a:r>
            <a:r>
              <a:rPr lang="tr-TR" sz="2400" dirty="0" smtClean="0"/>
              <a:t> </a:t>
            </a:r>
            <a:endParaRPr lang="tr-TR" sz="2400" dirty="0"/>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7030A0"/>
          </a:solidFill>
        </p:spPr>
        <p:txBody>
          <a:bodyPr>
            <a:noAutofit/>
          </a:bodyPr>
          <a:lstStyle/>
          <a:p>
            <a:pPr marL="448056" indent="-384048" fontAlgn="auto">
              <a:spcAft>
                <a:spcPts val="0"/>
              </a:spcAft>
              <a:buFont typeface="Wingdings 2"/>
              <a:buNone/>
              <a:defRPr/>
            </a:pPr>
            <a:r>
              <a:rPr lang="tr-TR" sz="2200" b="1" dirty="0" smtClean="0">
                <a:solidFill>
                  <a:schemeClr val="accent5">
                    <a:lumMod val="20000"/>
                    <a:lumOff val="80000"/>
                  </a:schemeClr>
                </a:solidFill>
                <a:latin typeface="Times New Roman" pitchFamily="18" charset="0"/>
                <a:cs typeface="Times New Roman" pitchFamily="18" charset="0"/>
              </a:rPr>
              <a:t>(I) Fazıl Hüsnü Dağlarca’nın 1940’ta yayımladığı, ikinci şiir kitabı olan Çocuk ve Allah okurla yeniden buluşuyor.</a:t>
            </a:r>
          </a:p>
          <a:p>
            <a:pPr marL="448056" indent="-384048" fontAlgn="auto">
              <a:spcAft>
                <a:spcPts val="0"/>
              </a:spcAft>
              <a:buFont typeface="Wingdings 2"/>
              <a:buNone/>
              <a:defRPr/>
            </a:pPr>
            <a:r>
              <a:rPr lang="tr-TR" sz="2200" b="1" dirty="0" smtClean="0">
                <a:solidFill>
                  <a:schemeClr val="accent5">
                    <a:lumMod val="20000"/>
                    <a:lumOff val="80000"/>
                  </a:schemeClr>
                </a:solidFill>
                <a:latin typeface="Times New Roman" pitchFamily="18" charset="0"/>
                <a:cs typeface="Times New Roman" pitchFamily="18" charset="0"/>
              </a:rPr>
              <a:t>(II) Türk şiirinin dil ve yapı bütünlüğü bakımından en sağlam yapıtlarından biri. </a:t>
            </a:r>
          </a:p>
          <a:p>
            <a:pPr marL="448056" indent="-384048" fontAlgn="auto">
              <a:spcAft>
                <a:spcPts val="0"/>
              </a:spcAft>
              <a:buFont typeface="Wingdings 2"/>
              <a:buNone/>
              <a:defRPr/>
            </a:pPr>
            <a:r>
              <a:rPr lang="tr-TR" sz="2200" b="1" dirty="0" smtClean="0">
                <a:solidFill>
                  <a:schemeClr val="accent5">
                    <a:lumMod val="20000"/>
                    <a:lumOff val="80000"/>
                  </a:schemeClr>
                </a:solidFill>
                <a:latin typeface="Times New Roman" pitchFamily="18" charset="0"/>
                <a:cs typeface="Times New Roman" pitchFamily="18" charset="0"/>
              </a:rPr>
              <a:t>(III) Bin yıllık Türk şiirinin yüzyılımızdaki son halkası olarak varlığını koruyor.</a:t>
            </a:r>
          </a:p>
          <a:p>
            <a:pPr marL="448056" indent="-384048" fontAlgn="auto">
              <a:spcAft>
                <a:spcPts val="0"/>
              </a:spcAft>
              <a:buFont typeface="Wingdings 2"/>
              <a:buNone/>
              <a:defRPr/>
            </a:pPr>
            <a:r>
              <a:rPr lang="tr-TR" sz="2200" b="1" dirty="0" smtClean="0">
                <a:solidFill>
                  <a:schemeClr val="accent5">
                    <a:lumMod val="20000"/>
                    <a:lumOff val="80000"/>
                  </a:schemeClr>
                </a:solidFill>
                <a:latin typeface="Times New Roman" pitchFamily="18" charset="0"/>
                <a:cs typeface="Times New Roman" pitchFamily="18" charset="0"/>
              </a:rPr>
              <a:t>(IV) Şair; kitapta, insanın evrendeki yerini, doğanın görkemi karşısındaki sarsılış ve duyuşlarını dile getiriyor.</a:t>
            </a:r>
          </a:p>
          <a:p>
            <a:pPr marL="448056" indent="-384048" fontAlgn="auto">
              <a:spcAft>
                <a:spcPts val="0"/>
              </a:spcAft>
              <a:buFont typeface="Wingdings 2"/>
              <a:buNone/>
              <a:defRPr/>
            </a:pPr>
            <a:r>
              <a:rPr lang="tr-TR" sz="2200" b="1" dirty="0" smtClean="0">
                <a:solidFill>
                  <a:schemeClr val="accent5">
                    <a:lumMod val="20000"/>
                    <a:lumOff val="80000"/>
                  </a:schemeClr>
                </a:solidFill>
                <a:latin typeface="Times New Roman" pitchFamily="18" charset="0"/>
                <a:cs typeface="Times New Roman" pitchFamily="18" charset="0"/>
              </a:rPr>
              <a:t>(V) Bunları çocuklara özgü bir düş gücüyle yansıtıyor.</a:t>
            </a:r>
            <a:endParaRPr lang="tr-TR" sz="2200" dirty="0" smtClean="0">
              <a:latin typeface="Times New Roman" pitchFamily="18" charset="0"/>
              <a:cs typeface="Times New Roman" pitchFamily="18" charset="0"/>
            </a:endParaRPr>
          </a:p>
          <a:p>
            <a:pPr marL="448056" indent="-384048" fontAlgn="auto">
              <a:spcAft>
                <a:spcPts val="0"/>
              </a:spcAft>
              <a:buFont typeface="Wingdings 2"/>
              <a:buNone/>
              <a:defRPr/>
            </a:pPr>
            <a:r>
              <a:rPr lang="tr-TR" sz="2200" b="1" dirty="0" smtClean="0">
                <a:solidFill>
                  <a:srgbClr val="FFFF00"/>
                </a:solidFill>
                <a:latin typeface="Times New Roman" pitchFamily="18" charset="0"/>
                <a:cs typeface="Times New Roman" pitchFamily="18" charset="0"/>
              </a:rPr>
              <a:t>9-Bir şair ve yapıtından söz edilen bu parçadaki numaralanmış cümlelerle ilgili olarak aşağıda verilenlerden hangisi </a:t>
            </a:r>
            <a:r>
              <a:rPr lang="tr-TR" sz="2200" b="1" u="sng" dirty="0" smtClean="0">
                <a:solidFill>
                  <a:srgbClr val="FFFF00"/>
                </a:solidFill>
                <a:latin typeface="Times New Roman" pitchFamily="18" charset="0"/>
                <a:cs typeface="Times New Roman" pitchFamily="18" charset="0"/>
              </a:rPr>
              <a:t>yanlıştır?</a:t>
            </a:r>
          </a:p>
          <a:p>
            <a:pPr marL="578358" indent="-514350" fontAlgn="auto">
              <a:spcAft>
                <a:spcPts val="0"/>
              </a:spcAft>
              <a:buFont typeface="+mj-lt"/>
              <a:buAutoNum type="alphaUcPeriod"/>
              <a:defRPr/>
            </a:pPr>
            <a:r>
              <a:rPr lang="tr-TR" sz="2200" b="1" dirty="0" smtClean="0">
                <a:latin typeface="Times New Roman" pitchFamily="18" charset="0"/>
                <a:cs typeface="Times New Roman" pitchFamily="18" charset="0"/>
              </a:rPr>
              <a:t>I. cümlede, anlatılan kitabın daha önce de basıldığından söz edilmiştir.</a:t>
            </a:r>
          </a:p>
          <a:p>
            <a:pPr marL="578358" indent="-514350" fontAlgn="auto">
              <a:spcAft>
                <a:spcPts val="0"/>
              </a:spcAft>
              <a:buFont typeface="+mj-lt"/>
              <a:buAutoNum type="alphaUcPeriod"/>
              <a:defRPr/>
            </a:pPr>
            <a:r>
              <a:rPr lang="tr-TR" sz="2200" b="1" dirty="0" smtClean="0">
                <a:latin typeface="Times New Roman" pitchFamily="18" charset="0"/>
                <a:cs typeface="Times New Roman" pitchFamily="18" charset="0"/>
              </a:rPr>
              <a:t>II. cümlede, şiirlerin benzerlerinden ayrılan yönlerine değinilmiştir.</a:t>
            </a:r>
          </a:p>
          <a:p>
            <a:pPr marL="578358" indent="-514350" fontAlgn="auto">
              <a:spcAft>
                <a:spcPts val="0"/>
              </a:spcAft>
              <a:buFont typeface="+mj-lt"/>
              <a:buAutoNum type="alphaUcPeriod"/>
              <a:defRPr/>
            </a:pPr>
            <a:r>
              <a:rPr lang="tr-TR" sz="2200" b="1" dirty="0" smtClean="0">
                <a:latin typeface="Times New Roman" pitchFamily="18" charset="0"/>
                <a:cs typeface="Times New Roman" pitchFamily="18" charset="0"/>
              </a:rPr>
              <a:t>III. cümlede, şiirleri güzel ve etkileyici kılan etkenler üzerinde durulmuştur.</a:t>
            </a:r>
          </a:p>
          <a:p>
            <a:pPr marL="578358" indent="-514350" fontAlgn="auto">
              <a:spcAft>
                <a:spcPts val="0"/>
              </a:spcAft>
              <a:buFont typeface="+mj-lt"/>
              <a:buAutoNum type="alphaUcPeriod"/>
              <a:defRPr/>
            </a:pPr>
            <a:r>
              <a:rPr lang="tr-TR" sz="2200" b="1" dirty="0" smtClean="0">
                <a:latin typeface="Times New Roman" pitchFamily="18" charset="0"/>
                <a:cs typeface="Times New Roman" pitchFamily="18" charset="0"/>
              </a:rPr>
              <a:t>IV. cümlede, işlenen temalara değinilmiştir.</a:t>
            </a:r>
          </a:p>
          <a:p>
            <a:pPr marL="578358" indent="-514350" fontAlgn="auto">
              <a:spcAft>
                <a:spcPts val="0"/>
              </a:spcAft>
              <a:buFont typeface="+mj-lt"/>
              <a:buAutoNum type="alphaUcPeriod"/>
              <a:defRPr/>
            </a:pPr>
            <a:r>
              <a:rPr lang="tr-TR" sz="2200" b="1" dirty="0" smtClean="0">
                <a:latin typeface="Times New Roman" pitchFamily="18" charset="0"/>
                <a:cs typeface="Times New Roman" pitchFamily="18" charset="0"/>
              </a:rPr>
              <a:t>V. cümlede, şiirlerin nasıl bir bakış açısıyla oluşturulduğu belirtilmiştir.</a:t>
            </a:r>
            <a:endParaRPr lang="tr-TR" sz="2200" b="1" dirty="0">
              <a:solidFill>
                <a:schemeClr val="accent5">
                  <a:lumMod val="20000"/>
                  <a:lumOff val="80000"/>
                </a:schemeClr>
              </a:solidFill>
              <a:latin typeface="Times New Roman" pitchFamily="18" charset="0"/>
              <a:cs typeface="Times New Roman" pitchFamily="18" charset="0"/>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tx1"/>
          </a:solidFill>
        </p:spPr>
        <p:txBody>
          <a:bodyPr>
            <a:normAutofit fontScale="85000" lnSpcReduction="20000"/>
          </a:bodyPr>
          <a:lstStyle/>
          <a:p>
            <a:pPr marL="448056" indent="-384048" fontAlgn="auto">
              <a:spcAft>
                <a:spcPts val="0"/>
              </a:spcAft>
              <a:buFont typeface="Wingdings 2"/>
              <a:buNone/>
              <a:defRPr/>
            </a:pPr>
            <a:r>
              <a:rPr lang="tr-TR" b="1" dirty="0" smtClean="0">
                <a:solidFill>
                  <a:srgbClr val="0070C0"/>
                </a:solidFill>
              </a:rPr>
              <a:t>(I) Işığın Anadolu’ya dokunduğu yerde ilk karşılaşacağınız, Harranlı çocukların yüzleridir. </a:t>
            </a:r>
          </a:p>
          <a:p>
            <a:pPr marL="448056" indent="-384048" fontAlgn="auto">
              <a:spcAft>
                <a:spcPts val="0"/>
              </a:spcAft>
              <a:buFont typeface="Wingdings 2"/>
              <a:buNone/>
              <a:defRPr/>
            </a:pPr>
            <a:r>
              <a:rPr lang="tr-TR" b="1" dirty="0" smtClean="0">
                <a:solidFill>
                  <a:srgbClr val="0070C0"/>
                </a:solidFill>
              </a:rPr>
              <a:t>(II) Gölgenin ve ışığın uyumunu yakalamaya çalıştığınız sırada, küçük bir çocuğun size yolun kenarından el salladığını görürsünüz.</a:t>
            </a:r>
          </a:p>
          <a:p>
            <a:pPr marL="448056" indent="-384048" fontAlgn="auto">
              <a:spcAft>
                <a:spcPts val="0"/>
              </a:spcAft>
              <a:buFont typeface="Wingdings 2"/>
              <a:buNone/>
              <a:defRPr/>
            </a:pPr>
            <a:r>
              <a:rPr lang="tr-TR" b="1" dirty="0" smtClean="0">
                <a:solidFill>
                  <a:srgbClr val="0070C0"/>
                </a:solidFill>
              </a:rPr>
              <a:t>(III) Irmakta tuttuğu balığı, ağaçtan topladığı elmayı ya da otların arasından derlediği yaban çiçeklerini, almanız için size uzatır. </a:t>
            </a:r>
          </a:p>
          <a:p>
            <a:pPr marL="448056" indent="-384048" fontAlgn="auto">
              <a:spcAft>
                <a:spcPts val="0"/>
              </a:spcAft>
              <a:buFont typeface="Wingdings 2"/>
              <a:buNone/>
              <a:defRPr/>
            </a:pPr>
            <a:r>
              <a:rPr lang="tr-TR" b="1" dirty="0" smtClean="0">
                <a:solidFill>
                  <a:srgbClr val="0070C0"/>
                </a:solidFill>
              </a:rPr>
              <a:t>(IV) Oradan geçen bir yolcu olarak onların dünyasında nasıl bir umut olduğunuzu bütünüyle bilemezsiniz. </a:t>
            </a:r>
          </a:p>
          <a:p>
            <a:pPr marL="448056" indent="-384048" fontAlgn="auto">
              <a:spcAft>
                <a:spcPts val="0"/>
              </a:spcAft>
              <a:buFont typeface="Wingdings 2"/>
              <a:buNone/>
              <a:defRPr/>
            </a:pPr>
            <a:r>
              <a:rPr lang="tr-TR" b="1" dirty="0" smtClean="0">
                <a:solidFill>
                  <a:srgbClr val="0070C0"/>
                </a:solidFill>
              </a:rPr>
              <a:t>(V) Çocukların büyüklere kızdığı bir dünyayı hayal bile edemediklerinden, arabanız üstlerine tozlar savursa da size hiç içerlemezler.</a:t>
            </a:r>
          </a:p>
          <a:p>
            <a:pPr marL="448056" indent="-384048" fontAlgn="auto">
              <a:spcAft>
                <a:spcPts val="0"/>
              </a:spcAft>
              <a:buFont typeface="Wingdings 2"/>
              <a:buNone/>
              <a:defRPr/>
            </a:pPr>
            <a:r>
              <a:rPr lang="tr-TR" b="1" dirty="0" smtClean="0">
                <a:solidFill>
                  <a:srgbClr val="FF0000"/>
                </a:solidFill>
              </a:rPr>
              <a:t>10-Bu parçadaki numaralanmış cümlelerden hangisinde </a:t>
            </a:r>
            <a:r>
              <a:rPr lang="tr-TR" b="1" dirty="0" err="1" smtClean="0">
                <a:solidFill>
                  <a:srgbClr val="FF0000"/>
                </a:solidFill>
              </a:rPr>
              <a:t>ögelerin</a:t>
            </a:r>
            <a:r>
              <a:rPr lang="tr-TR" b="1" dirty="0" smtClean="0">
                <a:solidFill>
                  <a:srgbClr val="FF0000"/>
                </a:solidFill>
              </a:rPr>
              <a:t> sıralanışı “Duvarın dibindeki kızı görünce Harran Kalesi’nde bir akşamüstü karşılaştığım o esmer kızın büyüleyici yüzünü anımsadım.” cümlesiyle aynıdır?</a:t>
            </a:r>
          </a:p>
          <a:p>
            <a:pPr marL="448056" indent="-384048" fontAlgn="auto">
              <a:spcAft>
                <a:spcPts val="0"/>
              </a:spcAft>
              <a:buFont typeface="Wingdings 2"/>
              <a:buNone/>
              <a:defRPr/>
            </a:pPr>
            <a:r>
              <a:rPr lang="tr-TR" b="1" dirty="0" smtClean="0">
                <a:solidFill>
                  <a:srgbClr val="00B050"/>
                </a:solidFill>
              </a:rPr>
              <a:t>A) I.       B) II.       C) III.          D) IV.          E) V.</a:t>
            </a:r>
            <a:endParaRPr lang="tr-TR" b="1" dirty="0">
              <a:solidFill>
                <a:srgbClr val="00B05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a:bodyPr>
          <a:lstStyle/>
          <a:p>
            <a:pPr marL="448056" indent="-384048" fontAlgn="auto">
              <a:spcAft>
                <a:spcPts val="0"/>
              </a:spcAft>
              <a:buFont typeface="Wingdings 2"/>
              <a:buNone/>
              <a:defRPr/>
            </a:pPr>
            <a:r>
              <a:rPr lang="tr-TR" b="1" dirty="0" smtClean="0">
                <a:solidFill>
                  <a:srgbClr val="FFFF00"/>
                </a:solidFill>
              </a:rPr>
              <a:t>           Verdiği her uzun aranın ardından yeni albümüyle gönlümüzü fethetmeyi başaran pop müziği sanatçısı, bu kez eski şarkılarını yeniden yorumlayarak geçmişe bugünün penceresinden bakıyor ve dinleyiciyi yine oldukça etkiliyor.</a:t>
            </a:r>
          </a:p>
          <a:p>
            <a:pPr marL="448056" indent="-384048" fontAlgn="auto">
              <a:spcAft>
                <a:spcPts val="0"/>
              </a:spcAft>
              <a:buFont typeface="Wingdings 2"/>
              <a:buNone/>
              <a:defRPr/>
            </a:pPr>
            <a:r>
              <a:rPr lang="tr-TR" b="1" dirty="0" smtClean="0">
                <a:solidFill>
                  <a:schemeClr val="accent1">
                    <a:lumMod val="20000"/>
                    <a:lumOff val="80000"/>
                  </a:schemeClr>
                </a:solidFill>
              </a:rPr>
              <a:t>11-Bu cümlede aşağıdaki ses olaylarından hangisi </a:t>
            </a:r>
            <a:r>
              <a:rPr lang="tr-TR" b="1" u="sng" dirty="0" smtClean="0">
                <a:solidFill>
                  <a:schemeClr val="accent1">
                    <a:lumMod val="20000"/>
                    <a:lumOff val="80000"/>
                  </a:schemeClr>
                </a:solidFill>
              </a:rPr>
              <a:t>yoktur?</a:t>
            </a:r>
          </a:p>
          <a:p>
            <a:pPr marL="578358" indent="-514350" fontAlgn="auto">
              <a:spcAft>
                <a:spcPts val="0"/>
              </a:spcAft>
              <a:buFont typeface="+mj-lt"/>
              <a:buAutoNum type="alphaUcPeriod"/>
              <a:defRPr/>
            </a:pPr>
            <a:r>
              <a:rPr lang="tr-TR" b="1" dirty="0" smtClean="0"/>
              <a:t>Ünlü daralması </a:t>
            </a:r>
          </a:p>
          <a:p>
            <a:pPr marL="578358" indent="-514350" fontAlgn="auto">
              <a:spcAft>
                <a:spcPts val="0"/>
              </a:spcAft>
              <a:buFont typeface="+mj-lt"/>
              <a:buAutoNum type="alphaUcPeriod"/>
              <a:defRPr/>
            </a:pPr>
            <a:r>
              <a:rPr lang="tr-TR" b="1" dirty="0" smtClean="0"/>
              <a:t>Ünlü düşmesi</a:t>
            </a:r>
          </a:p>
          <a:p>
            <a:pPr marL="578358" indent="-514350" fontAlgn="auto">
              <a:spcAft>
                <a:spcPts val="0"/>
              </a:spcAft>
              <a:buFont typeface="+mj-lt"/>
              <a:buAutoNum type="alphaUcPeriod"/>
              <a:defRPr/>
            </a:pPr>
            <a:r>
              <a:rPr lang="tr-TR" b="1" dirty="0" smtClean="0"/>
              <a:t>Ünsüz yumuşaması </a:t>
            </a:r>
          </a:p>
          <a:p>
            <a:pPr marL="578358" indent="-514350" fontAlgn="auto">
              <a:spcAft>
                <a:spcPts val="0"/>
              </a:spcAft>
              <a:buFont typeface="+mj-lt"/>
              <a:buAutoNum type="alphaUcPeriod"/>
              <a:defRPr/>
            </a:pPr>
            <a:r>
              <a:rPr lang="tr-TR" b="1" dirty="0" smtClean="0"/>
              <a:t>Ünsüz türemesi</a:t>
            </a:r>
          </a:p>
          <a:p>
            <a:pPr marL="578358" indent="-514350" fontAlgn="auto">
              <a:spcAft>
                <a:spcPts val="0"/>
              </a:spcAft>
              <a:buFont typeface="+mj-lt"/>
              <a:buAutoNum type="alphaUcPeriod"/>
              <a:defRPr/>
            </a:pPr>
            <a:r>
              <a:rPr lang="tr-TR" b="1" dirty="0" smtClean="0"/>
              <a:t>Ünsüz benzeşmesi</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92D050"/>
          </a:solidFill>
        </p:spPr>
        <p:txBody>
          <a:bodyPr>
            <a:normAutofit fontScale="77500" lnSpcReduction="20000"/>
          </a:bodyPr>
          <a:lstStyle/>
          <a:p>
            <a:pPr marL="448056" indent="-384048" fontAlgn="auto">
              <a:spcAft>
                <a:spcPts val="0"/>
              </a:spcAft>
              <a:buFont typeface="Wingdings 2"/>
              <a:buNone/>
              <a:defRPr/>
            </a:pPr>
            <a:r>
              <a:rPr lang="tr-TR" b="1" dirty="0" smtClean="0"/>
              <a:t>(I) Gül kokusu bana hep çocukluğumu hatırlatır. </a:t>
            </a:r>
          </a:p>
          <a:p>
            <a:pPr marL="448056" indent="-384048" fontAlgn="auto">
              <a:spcAft>
                <a:spcPts val="0"/>
              </a:spcAft>
              <a:buFont typeface="Wingdings 2"/>
              <a:buNone/>
              <a:defRPr/>
            </a:pPr>
            <a:r>
              <a:rPr lang="tr-TR" b="1" dirty="0" smtClean="0"/>
              <a:t>(II) Babam Akdeniz’e yaptığı seyahatlerinden her dönüşünde tenekeler dolusu gül reçeli getirirdi. </a:t>
            </a:r>
          </a:p>
          <a:p>
            <a:pPr marL="448056" indent="-384048" fontAlgn="auto">
              <a:spcAft>
                <a:spcPts val="0"/>
              </a:spcAft>
              <a:buFont typeface="Wingdings 2"/>
              <a:buNone/>
              <a:defRPr/>
            </a:pPr>
            <a:r>
              <a:rPr lang="tr-TR" b="1" dirty="0" smtClean="0"/>
              <a:t>(III) Sabahın erken saatlerinde uykulu gözlerle onu karşıladığımızda algıladığımız ilk şey, evin içini saran gül kokusu olurdu.</a:t>
            </a:r>
          </a:p>
          <a:p>
            <a:pPr marL="448056" indent="-384048" fontAlgn="auto">
              <a:spcAft>
                <a:spcPts val="0"/>
              </a:spcAft>
              <a:buFont typeface="Wingdings 2"/>
              <a:buNone/>
              <a:defRPr/>
            </a:pPr>
            <a:r>
              <a:rPr lang="tr-TR" b="1" dirty="0" smtClean="0"/>
              <a:t>(IV) Kahvaltı soframız birkaç çeşit gül reçeliyle bezenir, gül reçellerinden hangisinin daha güzel olduğu konusunda sohbetler edilirdi. </a:t>
            </a:r>
          </a:p>
          <a:p>
            <a:pPr marL="448056" indent="-384048" fontAlgn="auto">
              <a:spcAft>
                <a:spcPts val="0"/>
              </a:spcAft>
              <a:buFont typeface="Wingdings 2"/>
              <a:buNone/>
              <a:defRPr/>
            </a:pPr>
            <a:r>
              <a:rPr lang="tr-TR" b="1" dirty="0" smtClean="0"/>
              <a:t>(V) Yıllar sonra Gül Festivali için Isparta’ya gittiğimde çocukluğumun gül kokulu günleri gözlerimin önünde canlanıverdi.</a:t>
            </a:r>
          </a:p>
          <a:p>
            <a:pPr marL="448056" indent="-384048" fontAlgn="auto">
              <a:spcAft>
                <a:spcPts val="0"/>
              </a:spcAft>
              <a:buFont typeface="Wingdings 2"/>
              <a:buNone/>
              <a:defRPr/>
            </a:pPr>
            <a:r>
              <a:rPr lang="tr-TR" b="1" dirty="0" smtClean="0">
                <a:solidFill>
                  <a:srgbClr val="C00000"/>
                </a:solidFill>
              </a:rPr>
              <a:t>12-Bu parçadaki numaralanmış cümlelerle ilgili olarak aşağıda verilenlerden hangisi </a:t>
            </a:r>
            <a:r>
              <a:rPr lang="tr-TR" b="1" u="sng" dirty="0" smtClean="0">
                <a:solidFill>
                  <a:srgbClr val="C00000"/>
                </a:solidFill>
              </a:rPr>
              <a:t>yanlıştır?</a:t>
            </a:r>
          </a:p>
          <a:p>
            <a:pPr marL="578358" indent="-514350" fontAlgn="auto">
              <a:spcAft>
                <a:spcPts val="0"/>
              </a:spcAft>
              <a:buFont typeface="+mj-lt"/>
              <a:buAutoNum type="alphaUcPeriod"/>
              <a:defRPr/>
            </a:pPr>
            <a:r>
              <a:rPr lang="tr-TR" b="1" dirty="0" smtClean="0">
                <a:solidFill>
                  <a:srgbClr val="0070C0"/>
                </a:solidFill>
              </a:rPr>
              <a:t>I. cümle, yüklemi geniş zamanlı basit bir cümledir.</a:t>
            </a:r>
          </a:p>
          <a:p>
            <a:pPr marL="578358" indent="-514350" fontAlgn="auto">
              <a:spcAft>
                <a:spcPts val="0"/>
              </a:spcAft>
              <a:buFont typeface="+mj-lt"/>
              <a:buAutoNum type="alphaUcPeriod"/>
              <a:defRPr/>
            </a:pPr>
            <a:r>
              <a:rPr lang="tr-TR" b="1" dirty="0" smtClean="0">
                <a:solidFill>
                  <a:srgbClr val="0070C0"/>
                </a:solidFill>
              </a:rPr>
              <a:t>II. cümle, içinde zarf tümleci olan birleşik bir cümledir.</a:t>
            </a:r>
          </a:p>
          <a:p>
            <a:pPr marL="578358" indent="-514350" fontAlgn="auto">
              <a:spcAft>
                <a:spcPts val="0"/>
              </a:spcAft>
              <a:buFont typeface="+mj-lt"/>
              <a:buAutoNum type="alphaUcPeriod"/>
              <a:defRPr/>
            </a:pPr>
            <a:r>
              <a:rPr lang="tr-TR" b="1" dirty="0" smtClean="0">
                <a:solidFill>
                  <a:srgbClr val="0070C0"/>
                </a:solidFill>
              </a:rPr>
              <a:t>III. cümle, kurallı bir fiil cümlesidir.</a:t>
            </a:r>
          </a:p>
          <a:p>
            <a:pPr marL="578358" indent="-514350" fontAlgn="auto">
              <a:spcAft>
                <a:spcPts val="0"/>
              </a:spcAft>
              <a:buFont typeface="+mj-lt"/>
              <a:buAutoNum type="alphaUcPeriod"/>
              <a:defRPr/>
            </a:pPr>
            <a:r>
              <a:rPr lang="tr-TR" b="1" dirty="0" smtClean="0">
                <a:solidFill>
                  <a:srgbClr val="0070C0"/>
                </a:solidFill>
              </a:rPr>
              <a:t>IV. cümle, olumlu ve sıralı bir cümledir.</a:t>
            </a:r>
          </a:p>
          <a:p>
            <a:pPr marL="578358" indent="-514350" fontAlgn="auto">
              <a:spcAft>
                <a:spcPts val="0"/>
              </a:spcAft>
              <a:buFont typeface="+mj-lt"/>
              <a:buAutoNum type="alphaUcPeriod"/>
              <a:defRPr/>
            </a:pPr>
            <a:r>
              <a:rPr lang="tr-TR" b="1" dirty="0" smtClean="0">
                <a:solidFill>
                  <a:srgbClr val="0070C0"/>
                </a:solidFill>
              </a:rPr>
              <a:t>V. cümle, yüklemi sürerlik fiiliyle oluşturulmuş girişik bir cümledir.</a:t>
            </a:r>
            <a:endParaRPr lang="tr-TR" b="1" dirty="0">
              <a:solidFill>
                <a:srgbClr val="0070C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a:bodyPr>
          <a:lstStyle/>
          <a:p>
            <a:pPr marL="448056" indent="-384048" fontAlgn="auto">
              <a:spcAft>
                <a:spcPts val="0"/>
              </a:spcAft>
              <a:buFont typeface="Wingdings 2"/>
              <a:buNone/>
              <a:defRPr/>
            </a:pPr>
            <a:r>
              <a:rPr lang="tr-TR" b="1" dirty="0" smtClean="0">
                <a:solidFill>
                  <a:schemeClr val="bg1"/>
                </a:solidFill>
              </a:rPr>
              <a:t>         Hiçbir söz, hiçbir varsayım, hiçbir kuram yaşanan somut gerçeklerin yerini tutamaz; bin kez söylenen yağmur sözcüğünün bir damla yağmurun yerini tutamayacağı gibi.</a:t>
            </a:r>
          </a:p>
          <a:p>
            <a:pPr marL="448056" indent="-384048" fontAlgn="auto">
              <a:spcAft>
                <a:spcPts val="0"/>
              </a:spcAft>
              <a:buFont typeface="Wingdings 2"/>
              <a:buNone/>
              <a:defRPr/>
            </a:pPr>
            <a:r>
              <a:rPr lang="tr-TR" b="1" dirty="0" smtClean="0">
                <a:solidFill>
                  <a:srgbClr val="FF0000"/>
                </a:solidFill>
              </a:rPr>
              <a:t>13-Bu cümlede aşağıda verilenlerden hangisi </a:t>
            </a:r>
            <a:r>
              <a:rPr lang="tr-TR" b="1" u="sng" dirty="0" smtClean="0">
                <a:solidFill>
                  <a:srgbClr val="FF0000"/>
                </a:solidFill>
              </a:rPr>
              <a:t>yoktur?</a:t>
            </a:r>
          </a:p>
          <a:p>
            <a:pPr marL="578358" indent="-514350" fontAlgn="auto">
              <a:spcAft>
                <a:spcPts val="0"/>
              </a:spcAft>
              <a:buFont typeface="+mj-lt"/>
              <a:buAutoNum type="alphaUcPeriod"/>
              <a:defRPr/>
            </a:pPr>
            <a:r>
              <a:rPr lang="tr-TR" b="1" dirty="0" smtClean="0">
                <a:solidFill>
                  <a:srgbClr val="0070C0"/>
                </a:solidFill>
              </a:rPr>
              <a:t>Ek fiil almış sözcük </a:t>
            </a:r>
          </a:p>
          <a:p>
            <a:pPr marL="578358" indent="-514350" fontAlgn="auto">
              <a:spcAft>
                <a:spcPts val="0"/>
              </a:spcAft>
              <a:buFont typeface="+mj-lt"/>
              <a:buAutoNum type="alphaUcPeriod"/>
              <a:defRPr/>
            </a:pPr>
            <a:r>
              <a:rPr lang="tr-TR" b="1" dirty="0" smtClean="0">
                <a:solidFill>
                  <a:srgbClr val="0070C0"/>
                </a:solidFill>
              </a:rPr>
              <a:t>Benzetme edatı</a:t>
            </a:r>
          </a:p>
          <a:p>
            <a:pPr marL="578358" indent="-514350" fontAlgn="auto">
              <a:spcAft>
                <a:spcPts val="0"/>
              </a:spcAft>
              <a:buFont typeface="+mj-lt"/>
              <a:buAutoNum type="alphaUcPeriod"/>
              <a:defRPr/>
            </a:pPr>
            <a:r>
              <a:rPr lang="tr-TR" b="1" dirty="0" smtClean="0">
                <a:solidFill>
                  <a:srgbClr val="0070C0"/>
                </a:solidFill>
              </a:rPr>
              <a:t>Sayı sıfatı </a:t>
            </a:r>
          </a:p>
          <a:p>
            <a:pPr marL="578358" indent="-514350" fontAlgn="auto">
              <a:spcAft>
                <a:spcPts val="0"/>
              </a:spcAft>
              <a:buFont typeface="+mj-lt"/>
              <a:buAutoNum type="alphaUcPeriod"/>
              <a:defRPr/>
            </a:pPr>
            <a:r>
              <a:rPr lang="tr-TR" b="1" dirty="0" smtClean="0">
                <a:solidFill>
                  <a:srgbClr val="0070C0"/>
                </a:solidFill>
              </a:rPr>
              <a:t>Birleşik sözcük</a:t>
            </a:r>
          </a:p>
          <a:p>
            <a:pPr marL="578358" indent="-514350" fontAlgn="auto">
              <a:spcAft>
                <a:spcPts val="0"/>
              </a:spcAft>
              <a:buFont typeface="+mj-lt"/>
              <a:buAutoNum type="alphaUcPeriod"/>
              <a:defRPr/>
            </a:pPr>
            <a:r>
              <a:rPr lang="tr-TR" b="1" dirty="0" smtClean="0">
                <a:solidFill>
                  <a:srgbClr val="0070C0"/>
                </a:solidFill>
              </a:rPr>
              <a:t>Yeterlik fiili</a:t>
            </a:r>
            <a:endParaRPr lang="tr-TR" b="1" dirty="0">
              <a:solidFill>
                <a:srgbClr val="0070C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77500" lnSpcReduction="20000"/>
          </a:bodyPr>
          <a:lstStyle/>
          <a:p>
            <a:pPr marL="448056" indent="-384048" fontAlgn="auto">
              <a:spcAft>
                <a:spcPts val="0"/>
              </a:spcAft>
              <a:buFont typeface="Wingdings 2"/>
              <a:buNone/>
              <a:defRPr/>
            </a:pPr>
            <a:r>
              <a:rPr lang="tr-TR" b="1" dirty="0" smtClean="0"/>
              <a:t>İletişim konusunda çağımızda teknolojinin </a:t>
            </a:r>
            <a:r>
              <a:rPr lang="tr-TR" b="1" u="sng" dirty="0" smtClean="0">
                <a:solidFill>
                  <a:schemeClr val="bg1"/>
                </a:solidFill>
              </a:rPr>
              <a:t>bize</a:t>
            </a:r>
          </a:p>
          <a:p>
            <a:pPr marL="448056" indent="-384048" fontAlgn="auto">
              <a:spcAft>
                <a:spcPts val="0"/>
              </a:spcAft>
              <a:buFont typeface="Wingdings 2"/>
              <a:buNone/>
              <a:defRPr/>
            </a:pPr>
            <a:r>
              <a:rPr lang="tr-TR" b="1" dirty="0" smtClean="0"/>
              <a:t>                                                                             </a:t>
            </a:r>
            <a:r>
              <a:rPr lang="tr-TR" b="1" dirty="0" smtClean="0">
                <a:solidFill>
                  <a:schemeClr val="accent1">
                    <a:lumMod val="75000"/>
                  </a:schemeClr>
                </a:solidFill>
              </a:rPr>
              <a:t>I</a:t>
            </a:r>
          </a:p>
          <a:p>
            <a:pPr marL="448056" indent="-384048" fontAlgn="auto">
              <a:spcAft>
                <a:spcPts val="0"/>
              </a:spcAft>
              <a:buFont typeface="Wingdings 2"/>
              <a:buNone/>
              <a:defRPr/>
            </a:pPr>
            <a:r>
              <a:rPr lang="tr-TR" b="1" dirty="0" smtClean="0"/>
              <a:t>sunduğu olanaklardan olabildiğince yararlanmaya çalışırken öte yandan en yakınımızdaki kişilerin seslerini duymakta, dillerini anlamakta </a:t>
            </a:r>
            <a:r>
              <a:rPr lang="tr-TR" b="1" u="sng" dirty="0" smtClean="0">
                <a:solidFill>
                  <a:schemeClr val="bg1"/>
                </a:solidFill>
              </a:rPr>
              <a:t>zorlanıyoruz. </a:t>
            </a:r>
          </a:p>
          <a:p>
            <a:pPr marL="448056" indent="-384048" fontAlgn="auto">
              <a:spcAft>
                <a:spcPts val="0"/>
              </a:spcAft>
              <a:buFont typeface="Wingdings 2"/>
              <a:buNone/>
              <a:defRPr/>
            </a:pPr>
            <a:r>
              <a:rPr lang="tr-TR" b="1" dirty="0" smtClean="0"/>
              <a:t>                                              </a:t>
            </a:r>
            <a:r>
              <a:rPr lang="tr-TR" b="1" dirty="0" smtClean="0">
                <a:solidFill>
                  <a:schemeClr val="accent1">
                    <a:lumMod val="75000"/>
                  </a:schemeClr>
                </a:solidFill>
              </a:rPr>
              <a:t>II </a:t>
            </a:r>
            <a:r>
              <a:rPr lang="tr-TR" b="1" dirty="0" smtClean="0"/>
              <a:t>                                                                         </a:t>
            </a:r>
          </a:p>
          <a:p>
            <a:pPr marL="448056" indent="-384048" fontAlgn="auto">
              <a:spcAft>
                <a:spcPts val="0"/>
              </a:spcAft>
              <a:buFont typeface="Wingdings 2"/>
              <a:buNone/>
              <a:defRPr/>
            </a:pPr>
            <a:r>
              <a:rPr lang="tr-TR" b="1" dirty="0" smtClean="0"/>
              <a:t>Giderek daha az göz göze geliyoruz. </a:t>
            </a:r>
            <a:r>
              <a:rPr lang="tr-TR" b="1" u="sng" dirty="0" smtClean="0">
                <a:solidFill>
                  <a:schemeClr val="bg1"/>
                </a:solidFill>
              </a:rPr>
              <a:t>Sevgimizi</a:t>
            </a:r>
            <a:r>
              <a:rPr lang="tr-TR" b="1" dirty="0" smtClean="0">
                <a:solidFill>
                  <a:schemeClr val="bg1"/>
                </a:solidFill>
              </a:rPr>
              <a:t> </a:t>
            </a:r>
            <a:r>
              <a:rPr lang="tr-TR" b="1" dirty="0" smtClean="0"/>
              <a:t>daha</a:t>
            </a:r>
          </a:p>
          <a:p>
            <a:pPr marL="448056" indent="-384048" fontAlgn="auto">
              <a:spcAft>
                <a:spcPts val="0"/>
              </a:spcAft>
              <a:buFont typeface="Wingdings 2"/>
              <a:buNone/>
              <a:defRPr/>
            </a:pPr>
            <a:r>
              <a:rPr lang="tr-TR" b="1" dirty="0" smtClean="0"/>
              <a:t>                                                                        </a:t>
            </a:r>
            <a:r>
              <a:rPr lang="tr-TR" b="1" dirty="0" smtClean="0">
                <a:solidFill>
                  <a:schemeClr val="accent1">
                    <a:lumMod val="75000"/>
                  </a:schemeClr>
                </a:solidFill>
              </a:rPr>
              <a:t>III</a:t>
            </a:r>
          </a:p>
          <a:p>
            <a:pPr marL="448056" indent="-384048" fontAlgn="auto">
              <a:spcAft>
                <a:spcPts val="0"/>
              </a:spcAft>
              <a:buFont typeface="Wingdings 2"/>
              <a:buNone/>
              <a:defRPr/>
            </a:pPr>
            <a:r>
              <a:rPr lang="tr-TR" b="1" dirty="0" smtClean="0"/>
              <a:t>az dile getiriyoruz. Büyük kalabalıklar  </a:t>
            </a:r>
            <a:r>
              <a:rPr lang="tr-TR" b="1" u="sng" dirty="0" smtClean="0">
                <a:solidFill>
                  <a:schemeClr val="bg1"/>
                </a:solidFill>
              </a:rPr>
              <a:t>içinde</a:t>
            </a:r>
            <a:r>
              <a:rPr lang="tr-TR" b="1" dirty="0" smtClean="0"/>
              <a:t> yaşayan</a:t>
            </a:r>
          </a:p>
          <a:p>
            <a:pPr marL="448056" indent="-384048" fontAlgn="auto">
              <a:spcAft>
                <a:spcPts val="0"/>
              </a:spcAft>
              <a:buFont typeface="Wingdings 2"/>
              <a:buNone/>
              <a:defRPr/>
            </a:pPr>
            <a:r>
              <a:rPr lang="tr-TR" b="1" dirty="0" smtClean="0"/>
              <a:t>                                                                       </a:t>
            </a:r>
            <a:r>
              <a:rPr lang="tr-TR" b="1" dirty="0" smtClean="0">
                <a:solidFill>
                  <a:schemeClr val="accent1">
                    <a:lumMod val="75000"/>
                  </a:schemeClr>
                </a:solidFill>
              </a:rPr>
              <a:t>IV</a:t>
            </a:r>
          </a:p>
          <a:p>
            <a:pPr marL="448056" indent="-384048" fontAlgn="auto">
              <a:spcAft>
                <a:spcPts val="0"/>
              </a:spcAft>
              <a:buFont typeface="Wingdings 2"/>
              <a:buNone/>
              <a:defRPr/>
            </a:pPr>
            <a:r>
              <a:rPr lang="tr-TR" b="1" u="sng" dirty="0" smtClean="0">
                <a:solidFill>
                  <a:schemeClr val="bg1"/>
                </a:solidFill>
              </a:rPr>
              <a:t>“yalnız”ların </a:t>
            </a:r>
            <a:r>
              <a:rPr lang="tr-TR" b="1" dirty="0" smtClean="0"/>
              <a:t>sayısı günden güne artıyor böylece.</a:t>
            </a:r>
          </a:p>
          <a:p>
            <a:pPr marL="448056" indent="-384048" fontAlgn="auto">
              <a:spcAft>
                <a:spcPts val="0"/>
              </a:spcAft>
              <a:buFont typeface="Wingdings 2"/>
              <a:buNone/>
              <a:defRPr/>
            </a:pPr>
            <a:r>
              <a:rPr lang="tr-TR" dirty="0" smtClean="0"/>
              <a:t>        </a:t>
            </a:r>
            <a:r>
              <a:rPr lang="tr-TR" b="1" dirty="0" smtClean="0"/>
              <a:t> </a:t>
            </a:r>
            <a:r>
              <a:rPr lang="tr-TR" b="1" dirty="0" smtClean="0">
                <a:solidFill>
                  <a:schemeClr val="accent1">
                    <a:lumMod val="75000"/>
                  </a:schemeClr>
                </a:solidFill>
              </a:rPr>
              <a:t>V</a:t>
            </a:r>
          </a:p>
          <a:p>
            <a:pPr marL="448056" indent="-384048" fontAlgn="auto">
              <a:spcAft>
                <a:spcPts val="0"/>
              </a:spcAft>
              <a:buFont typeface="Wingdings 2"/>
              <a:buNone/>
              <a:defRPr/>
            </a:pPr>
            <a:r>
              <a:rPr lang="tr-TR" b="1" i="1" dirty="0" smtClean="0">
                <a:solidFill>
                  <a:schemeClr val="accent6"/>
                </a:solidFill>
              </a:rPr>
              <a:t>14-Bu parçadaki altı çizili sözcüklerle ilgili olarak aşağıda verilenlerden hangisi </a:t>
            </a:r>
            <a:r>
              <a:rPr lang="tr-TR" b="1" i="1" u="sng" dirty="0" smtClean="0">
                <a:solidFill>
                  <a:schemeClr val="accent6"/>
                </a:solidFill>
              </a:rPr>
              <a:t>yanlıştır?</a:t>
            </a:r>
          </a:p>
          <a:p>
            <a:pPr marL="578358" indent="-514350" fontAlgn="auto">
              <a:spcAft>
                <a:spcPts val="0"/>
              </a:spcAft>
              <a:buFont typeface="+mj-lt"/>
              <a:buAutoNum type="alphaUcPeriod"/>
              <a:defRPr/>
            </a:pPr>
            <a:r>
              <a:rPr lang="tr-TR" b="1" dirty="0" smtClean="0">
                <a:solidFill>
                  <a:srgbClr val="002060"/>
                </a:solidFill>
              </a:rPr>
              <a:t>I. sözcük, yönelme durumu eki almış bir zamirdir.</a:t>
            </a:r>
          </a:p>
          <a:p>
            <a:pPr marL="578358" indent="-514350" fontAlgn="auto">
              <a:spcAft>
                <a:spcPts val="0"/>
              </a:spcAft>
              <a:buFont typeface="+mj-lt"/>
              <a:buAutoNum type="alphaUcPeriod"/>
              <a:defRPr/>
            </a:pPr>
            <a:r>
              <a:rPr lang="tr-TR" b="1" dirty="0" smtClean="0">
                <a:solidFill>
                  <a:srgbClr val="002060"/>
                </a:solidFill>
              </a:rPr>
              <a:t>II. sözcük, dönüşlülük eki almıştır.</a:t>
            </a:r>
          </a:p>
          <a:p>
            <a:pPr marL="578358" indent="-514350" fontAlgn="auto">
              <a:spcAft>
                <a:spcPts val="0"/>
              </a:spcAft>
              <a:buFont typeface="+mj-lt"/>
              <a:buAutoNum type="alphaUcPeriod"/>
              <a:defRPr/>
            </a:pPr>
            <a:r>
              <a:rPr lang="tr-TR" b="1" dirty="0" smtClean="0">
                <a:solidFill>
                  <a:srgbClr val="002060"/>
                </a:solidFill>
              </a:rPr>
              <a:t>III. sözcük, hem yapım eki hem çekim eki almıştır ve cümlede belirtili nesne görevinde kullanılmıştır.</a:t>
            </a:r>
          </a:p>
          <a:p>
            <a:pPr marL="578358" indent="-514350" fontAlgn="auto">
              <a:spcAft>
                <a:spcPts val="0"/>
              </a:spcAft>
              <a:buFont typeface="+mj-lt"/>
              <a:buAutoNum type="alphaUcPeriod"/>
              <a:defRPr/>
            </a:pPr>
            <a:r>
              <a:rPr lang="tr-TR" b="1" dirty="0" smtClean="0">
                <a:solidFill>
                  <a:srgbClr val="002060"/>
                </a:solidFill>
              </a:rPr>
              <a:t>IV. sözcük, ad soyludur ve bulunma durumu eki almıştır.</a:t>
            </a:r>
          </a:p>
          <a:p>
            <a:pPr marL="578358" indent="-514350" fontAlgn="auto">
              <a:spcAft>
                <a:spcPts val="0"/>
              </a:spcAft>
              <a:buFont typeface="+mj-lt"/>
              <a:buAutoNum type="alphaUcPeriod"/>
              <a:defRPr/>
            </a:pPr>
            <a:r>
              <a:rPr lang="tr-TR" b="1" dirty="0" smtClean="0">
                <a:solidFill>
                  <a:srgbClr val="002060"/>
                </a:solidFill>
              </a:rPr>
              <a:t>V. sözcük, belgisiz sıfattır.</a:t>
            </a:r>
            <a:endParaRPr lang="tr-TR" b="1" dirty="0">
              <a:solidFill>
                <a:srgbClr val="00206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a:bodyPr>
          <a:lstStyle/>
          <a:p>
            <a:pPr marL="448056" indent="-384048" fontAlgn="auto">
              <a:spcAft>
                <a:spcPts val="0"/>
              </a:spcAft>
              <a:buFont typeface="Wingdings 2"/>
              <a:buNone/>
              <a:defRPr/>
            </a:pPr>
            <a:r>
              <a:rPr lang="tr-TR" dirty="0" smtClean="0"/>
              <a:t>         </a:t>
            </a:r>
            <a:r>
              <a:rPr lang="tr-TR" b="1" dirty="0" smtClean="0">
                <a:solidFill>
                  <a:srgbClr val="C00000"/>
                </a:solidFill>
              </a:rPr>
              <a:t>Bilgisayar teknolojisiyle yetişen kuşaklarda ekrandan kitap okumanın yaratacağı hazzı, bilgisayarla ileriki yaşlarda tanışan insanlar tadamayacaktır.</a:t>
            </a:r>
          </a:p>
          <a:p>
            <a:pPr marL="448056" indent="-384048" fontAlgn="auto">
              <a:spcAft>
                <a:spcPts val="0"/>
              </a:spcAft>
              <a:buFont typeface="Wingdings 2"/>
              <a:buNone/>
              <a:defRPr/>
            </a:pPr>
            <a:r>
              <a:rPr lang="tr-TR" b="1" dirty="0" smtClean="0"/>
              <a:t>15-Bu cümlede aşağıdakilerden hangisi </a:t>
            </a:r>
            <a:r>
              <a:rPr lang="tr-TR" b="1" u="sng" dirty="0" smtClean="0"/>
              <a:t>yoktur?</a:t>
            </a:r>
          </a:p>
          <a:p>
            <a:pPr marL="578358" indent="-514350" fontAlgn="auto">
              <a:spcAft>
                <a:spcPts val="0"/>
              </a:spcAft>
              <a:buFont typeface="+mj-lt"/>
              <a:buAutoNum type="alphaUcPeriod"/>
              <a:defRPr/>
            </a:pPr>
            <a:r>
              <a:rPr lang="tr-TR" b="1" dirty="0" smtClean="0">
                <a:solidFill>
                  <a:schemeClr val="bg1"/>
                </a:solidFill>
              </a:rPr>
              <a:t>İyelik eki almış sözcük</a:t>
            </a:r>
          </a:p>
          <a:p>
            <a:pPr marL="578358" indent="-514350" fontAlgn="auto">
              <a:spcAft>
                <a:spcPts val="0"/>
              </a:spcAft>
              <a:buFont typeface="+mj-lt"/>
              <a:buAutoNum type="alphaUcPeriod"/>
              <a:defRPr/>
            </a:pPr>
            <a:r>
              <a:rPr lang="tr-TR" b="1" dirty="0" smtClean="0">
                <a:solidFill>
                  <a:schemeClr val="bg1"/>
                </a:solidFill>
              </a:rPr>
              <a:t>Geçişsiz çatılı yüklem</a:t>
            </a:r>
          </a:p>
          <a:p>
            <a:pPr marL="578358" indent="-514350" fontAlgn="auto">
              <a:spcAft>
                <a:spcPts val="0"/>
              </a:spcAft>
              <a:buFont typeface="+mj-lt"/>
              <a:buAutoNum type="alphaUcPeriod"/>
              <a:defRPr/>
            </a:pPr>
            <a:r>
              <a:rPr lang="tr-TR" b="1" dirty="0" smtClean="0">
                <a:solidFill>
                  <a:schemeClr val="bg1"/>
                </a:solidFill>
              </a:rPr>
              <a:t>İsim-fiil eki almış sözcük</a:t>
            </a:r>
          </a:p>
          <a:p>
            <a:pPr marL="578358" indent="-514350" fontAlgn="auto">
              <a:spcAft>
                <a:spcPts val="0"/>
              </a:spcAft>
              <a:buFont typeface="+mj-lt"/>
              <a:buAutoNum type="alphaUcPeriod"/>
              <a:defRPr/>
            </a:pPr>
            <a:r>
              <a:rPr lang="tr-TR" b="1" dirty="0" smtClean="0">
                <a:solidFill>
                  <a:schemeClr val="bg1"/>
                </a:solidFill>
              </a:rPr>
              <a:t>Belirtisiz ad tamlaması</a:t>
            </a:r>
          </a:p>
          <a:p>
            <a:pPr marL="578358" indent="-514350" fontAlgn="auto">
              <a:spcAft>
                <a:spcPts val="0"/>
              </a:spcAft>
              <a:buFont typeface="+mj-lt"/>
              <a:buAutoNum type="alphaUcPeriod"/>
              <a:defRPr/>
            </a:pPr>
            <a:r>
              <a:rPr lang="tr-TR" b="1" dirty="0" smtClean="0">
                <a:solidFill>
                  <a:schemeClr val="bg1"/>
                </a:solidFill>
              </a:rPr>
              <a:t>Sıfat tamlaması</a:t>
            </a:r>
            <a:endParaRPr lang="tr-TR" b="1" dirty="0">
              <a:solidFill>
                <a:schemeClr val="bg1"/>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55000" lnSpcReduction="20000"/>
          </a:bodyPr>
          <a:lstStyle/>
          <a:p>
            <a:pPr marL="448056" indent="-384048" fontAlgn="auto">
              <a:spcAft>
                <a:spcPts val="0"/>
              </a:spcAft>
              <a:buFont typeface="Wingdings 2"/>
              <a:buNone/>
              <a:defRPr/>
            </a:pPr>
            <a:r>
              <a:rPr lang="tr-TR" dirty="0" smtClean="0"/>
              <a:t>              </a:t>
            </a:r>
            <a:r>
              <a:rPr lang="tr-TR" sz="4500" b="1" dirty="0" smtClean="0">
                <a:solidFill>
                  <a:schemeClr val="accent5"/>
                </a:solidFill>
              </a:rPr>
              <a:t>Necip Fazıl ( ) şair oluşunun öyküsünü şöyle anlatıyor: “Şairliğim on iki yaşımda başladı. Annem hastanedeydi. Ziyaretine gitmiştim. Beyaz yatak örtüsünde, siyah kaplı, küçük ve eski bir defter ( ) Bitişikte yatan veremli hasta kızın şiirleri varmış defterde. Bunu söyleyen annem, bir an gözlerimin içini tarayarak ‘Senin, şair olmanı ne kadar isterdim!’ dedi. Annemin dileği bana, içimde besleyip de on iki yaşıma kadar farkında olmadığım bir şey gibi göründü. Gözlerim hastane odasının penceresinde ( ) savrulan kar ve uluyan rüzgâra karşı uzun uzun düşünerek içimden şöyle bir karara vardım ( ) ‘Şair olacağım, </a:t>
            </a:r>
            <a:r>
              <a:rPr lang="nl-NL" sz="4500" b="1" dirty="0" smtClean="0">
                <a:solidFill>
                  <a:schemeClr val="accent5"/>
                </a:solidFill>
              </a:rPr>
              <a:t>hem de büyük bir şair ( )’ Ve oldum.”</a:t>
            </a:r>
          </a:p>
          <a:p>
            <a:pPr marL="448056" indent="-384048" fontAlgn="auto">
              <a:spcAft>
                <a:spcPts val="0"/>
              </a:spcAft>
              <a:buFont typeface="Wingdings 2"/>
              <a:buNone/>
              <a:defRPr/>
            </a:pPr>
            <a:r>
              <a:rPr lang="tr-TR" sz="4500" b="1" dirty="0" smtClean="0">
                <a:solidFill>
                  <a:srgbClr val="7030A0"/>
                </a:solidFill>
              </a:rPr>
              <a:t>     16-Bu parçada ayraçlarla ( ) belirtilen yerlere aşağıdakilerin hangisinde verilen noktalama işaretleri sırasıyla getirilmelidir? </a:t>
            </a:r>
            <a:r>
              <a:rPr lang="tr-TR" sz="4500" b="1" dirty="0" smtClean="0">
                <a:solidFill>
                  <a:schemeClr val="bg1"/>
                </a:solidFill>
              </a:rPr>
              <a:t>       </a:t>
            </a:r>
          </a:p>
          <a:p>
            <a:pPr marL="448056" indent="-384048" fontAlgn="auto">
              <a:spcAft>
                <a:spcPts val="0"/>
              </a:spcAft>
              <a:buFont typeface="Wingdings 2"/>
              <a:buNone/>
              <a:defRPr/>
            </a:pPr>
            <a:r>
              <a:rPr lang="tr-TR" sz="4500" b="1" dirty="0" smtClean="0">
                <a:solidFill>
                  <a:schemeClr val="bg1"/>
                </a:solidFill>
              </a:rPr>
              <a:t>         A- (;) (.) (;) (:) (.)                 B-   (,) (.) (;) (;) (.)</a:t>
            </a:r>
          </a:p>
          <a:p>
            <a:pPr marL="448056" indent="-384048" fontAlgn="auto">
              <a:spcAft>
                <a:spcPts val="0"/>
              </a:spcAft>
              <a:buFont typeface="Wingdings 2"/>
              <a:buNone/>
              <a:defRPr/>
            </a:pPr>
            <a:r>
              <a:rPr lang="tr-TR" sz="4500" b="1" dirty="0" smtClean="0">
                <a:solidFill>
                  <a:schemeClr val="bg1"/>
                </a:solidFill>
              </a:rPr>
              <a:t>         C- (,) (…) (,) (:) (!)              D-   (,) (…) (;) (,) (.)</a:t>
            </a:r>
          </a:p>
          <a:p>
            <a:pPr marL="448056" indent="-384048" fontAlgn="auto">
              <a:spcAft>
                <a:spcPts val="0"/>
              </a:spcAft>
              <a:buFont typeface="Wingdings 2"/>
              <a:buNone/>
              <a:defRPr/>
            </a:pPr>
            <a:r>
              <a:rPr lang="tr-TR" sz="4500" b="1" dirty="0" smtClean="0">
                <a:solidFill>
                  <a:schemeClr val="bg1"/>
                </a:solidFill>
              </a:rPr>
              <a:t>                            E-  (;) (…) (;) (:) (!)</a:t>
            </a:r>
          </a:p>
          <a:p>
            <a:pPr marL="448056" indent="-384048" fontAlgn="auto">
              <a:spcAft>
                <a:spcPts val="0"/>
              </a:spcAft>
              <a:buFont typeface="Wingdings 2"/>
              <a:buNone/>
              <a:defRPr/>
            </a:pPr>
            <a:endParaRPr lang="tr-TR" dirty="0" smtClean="0"/>
          </a:p>
          <a:p>
            <a:pPr marL="448056" indent="-384048" fontAlgn="auto">
              <a:spcAft>
                <a:spcPts val="0"/>
              </a:spcAft>
              <a:buFont typeface="Wingdings 2"/>
              <a:buNone/>
              <a:defRPr/>
            </a:pPr>
            <a:r>
              <a:rPr lang="tr-TR" dirty="0" smtClean="0"/>
              <a:t>          </a:t>
            </a:r>
            <a:endParaRPr lang="tr-TR" b="1" dirty="0">
              <a:solidFill>
                <a:schemeClr val="bg1"/>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77500" lnSpcReduction="20000"/>
          </a:bodyPr>
          <a:lstStyle/>
          <a:p>
            <a:pPr marL="448056" indent="-384048" fontAlgn="auto">
              <a:spcAft>
                <a:spcPts val="0"/>
              </a:spcAft>
              <a:buFont typeface="Wingdings 2"/>
              <a:buNone/>
              <a:defRPr/>
            </a:pPr>
            <a:r>
              <a:rPr lang="tr-TR" b="1" dirty="0" smtClean="0">
                <a:solidFill>
                  <a:srgbClr val="7030A0"/>
                </a:solidFill>
              </a:rPr>
              <a:t>(I) Yetişme döneminde sevilmiş, kişiliğine saygı gösterilmiş, kendisiyle barışık bir insan değilseniz yaşamda karşılaşacağınız kimi güçlüklerin üstesinden gelemezsiniz.</a:t>
            </a:r>
          </a:p>
          <a:p>
            <a:pPr marL="448056" indent="-384048" fontAlgn="auto">
              <a:spcAft>
                <a:spcPts val="0"/>
              </a:spcAft>
              <a:buFont typeface="Wingdings 2"/>
              <a:buNone/>
              <a:defRPr/>
            </a:pPr>
            <a:r>
              <a:rPr lang="tr-TR" b="1" dirty="0" smtClean="0">
                <a:solidFill>
                  <a:srgbClr val="7030A0"/>
                </a:solidFill>
              </a:rPr>
              <a:t>(II) Yaşamda çirkin-güzel ikilemi, insanı kendisine sürekli çekidüzen vermeye zorlayan bir yargılama ölçütü.</a:t>
            </a:r>
          </a:p>
          <a:p>
            <a:pPr marL="448056" indent="-384048" fontAlgn="auto">
              <a:spcAft>
                <a:spcPts val="0"/>
              </a:spcAft>
              <a:buFont typeface="Wingdings 2"/>
              <a:buNone/>
              <a:defRPr/>
            </a:pPr>
            <a:r>
              <a:rPr lang="tr-TR" b="1" dirty="0" smtClean="0">
                <a:solidFill>
                  <a:srgbClr val="7030A0"/>
                </a:solidFill>
              </a:rPr>
              <a:t>(III) Çalışkanlığınız, yaratıcılığınız, iletişim beceriniz, sorumluluk bilinciniz, dürüstlüğünüz, içtenliğiniz, adalet duygunuz ikinci planda bırakılarak yalnızca bu çerçevede değerlendirilmeye tabi tutuluyorsunuz. </a:t>
            </a:r>
          </a:p>
          <a:p>
            <a:pPr marL="448056" indent="-384048" fontAlgn="auto">
              <a:spcAft>
                <a:spcPts val="0"/>
              </a:spcAft>
              <a:buFont typeface="Wingdings 2"/>
              <a:buNone/>
              <a:defRPr/>
            </a:pPr>
            <a:r>
              <a:rPr lang="tr-TR" b="1" dirty="0" smtClean="0">
                <a:solidFill>
                  <a:srgbClr val="7030A0"/>
                </a:solidFill>
              </a:rPr>
              <a:t>(IV) Bu durumla karşılaşan bir insanın böylesi bir ölçütü yadsıması ve kendini bedensel görünüşü dışındaki özelliklerle de var etmeye çalışması, yadırganacak bir davranış sayılmamalı.</a:t>
            </a:r>
          </a:p>
          <a:p>
            <a:pPr marL="448056" indent="-384048" fontAlgn="auto">
              <a:spcAft>
                <a:spcPts val="0"/>
              </a:spcAft>
              <a:buFont typeface="Wingdings 2"/>
              <a:buNone/>
              <a:defRPr/>
            </a:pPr>
            <a:r>
              <a:rPr lang="tr-TR" b="1" dirty="0" smtClean="0">
                <a:solidFill>
                  <a:srgbClr val="7030A0"/>
                </a:solidFill>
              </a:rPr>
              <a:t>(V) Bunları yaşayan birinin, bazı insanların sırf doğuştan gelen özelliklerle öne çıkarılmasına tepkisi, gerçekte kıskançlık değil, eşitlik isteğidir.</a:t>
            </a:r>
          </a:p>
          <a:p>
            <a:pPr marL="448056" indent="-384048" fontAlgn="auto">
              <a:spcAft>
                <a:spcPts val="0"/>
              </a:spcAft>
              <a:buFont typeface="Wingdings 2"/>
              <a:buNone/>
              <a:defRPr/>
            </a:pPr>
            <a:r>
              <a:rPr lang="tr-TR" b="1" dirty="0" smtClean="0">
                <a:solidFill>
                  <a:schemeClr val="bg1"/>
                </a:solidFill>
              </a:rPr>
              <a:t>17-Bu parçadaki numaralanmış cümlelerden hangisi düşüncenin akışını bozmaktadır?</a:t>
            </a:r>
          </a:p>
          <a:p>
            <a:pPr marL="448056" indent="-384048" fontAlgn="auto">
              <a:spcAft>
                <a:spcPts val="0"/>
              </a:spcAft>
              <a:buFont typeface="Wingdings 2"/>
              <a:buNone/>
              <a:defRPr/>
            </a:pPr>
            <a:r>
              <a:rPr lang="tr-TR" dirty="0" smtClean="0"/>
              <a:t>   </a:t>
            </a:r>
            <a:r>
              <a:rPr lang="tr-TR" b="1" dirty="0" smtClean="0">
                <a:solidFill>
                  <a:srgbClr val="FF0000"/>
                </a:solidFill>
              </a:rPr>
              <a:t>A) I.           B) II.           C) III.             D) IV.               E) V.</a:t>
            </a:r>
            <a:endParaRPr lang="tr-TR" b="1" dirty="0">
              <a:solidFill>
                <a:srgbClr val="FF000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85000" lnSpcReduction="20000"/>
          </a:bodyPr>
          <a:lstStyle/>
          <a:p>
            <a:pPr marL="448056" indent="-384048" fontAlgn="auto">
              <a:spcAft>
                <a:spcPts val="0"/>
              </a:spcAft>
              <a:buFont typeface="Wingdings 2"/>
              <a:buNone/>
              <a:defRPr/>
            </a:pPr>
            <a:r>
              <a:rPr lang="tr-TR" b="1" dirty="0" smtClean="0">
                <a:solidFill>
                  <a:schemeClr val="accent4">
                    <a:lumMod val="75000"/>
                  </a:schemeClr>
                </a:solidFill>
              </a:rPr>
              <a:t>(I) Servetifünun temsilcileri içinde Tevfik Fikret’ten sonra “en büyük şair” olarak nitelendirilen Cenap Şahabettin ile okul kitaplarında ilk karşılaşmam hançer gibi keskin bir Erzurum kışına rastlar. </a:t>
            </a:r>
          </a:p>
          <a:p>
            <a:pPr marL="448056" indent="-384048" fontAlgn="auto">
              <a:spcAft>
                <a:spcPts val="0"/>
              </a:spcAft>
              <a:buFont typeface="Wingdings 2"/>
              <a:buNone/>
              <a:defRPr/>
            </a:pPr>
            <a:r>
              <a:rPr lang="tr-TR" b="1" dirty="0" smtClean="0">
                <a:solidFill>
                  <a:schemeClr val="accent4">
                    <a:lumMod val="75000"/>
                  </a:schemeClr>
                </a:solidFill>
              </a:rPr>
              <a:t>(II) Zaten büyük bir çoğunluğumuz şair ve yazarlarla ancak okul kitaplarında tanışmışızdır.</a:t>
            </a:r>
          </a:p>
          <a:p>
            <a:pPr marL="448056" indent="-384048" fontAlgn="auto">
              <a:spcAft>
                <a:spcPts val="0"/>
              </a:spcAft>
              <a:buFont typeface="Wingdings 2"/>
              <a:buNone/>
              <a:defRPr/>
            </a:pPr>
            <a:r>
              <a:rPr lang="tr-TR" b="1" dirty="0" smtClean="0">
                <a:solidFill>
                  <a:schemeClr val="accent4">
                    <a:lumMod val="75000"/>
                  </a:schemeClr>
                </a:solidFill>
              </a:rPr>
              <a:t>(III) Ne gariptir ki o büyük şairin o büyük şiiriyle Erzurum’un kan donduran, kasıp kavuran soğuğu yüzünden bir türlü ısınmayan sınıfında tanışınca içim ısınmıştı. </a:t>
            </a:r>
          </a:p>
          <a:p>
            <a:pPr marL="448056" indent="-384048" fontAlgn="auto">
              <a:spcAft>
                <a:spcPts val="0"/>
              </a:spcAft>
              <a:buFont typeface="Wingdings 2"/>
              <a:buNone/>
              <a:defRPr/>
            </a:pPr>
            <a:r>
              <a:rPr lang="tr-TR" b="1" dirty="0" smtClean="0">
                <a:solidFill>
                  <a:schemeClr val="accent4">
                    <a:lumMod val="75000"/>
                  </a:schemeClr>
                </a:solidFill>
              </a:rPr>
              <a:t>(IV) Şiir sevenler bilir; şiir insanın içini ısıtır, yerine göre serinletir, düşüncelerin ağırlığından kurtarır, alır götürür insanları bir yerlere gönlünün elinden tutarak.</a:t>
            </a:r>
          </a:p>
          <a:p>
            <a:pPr marL="448056" indent="-384048" fontAlgn="auto">
              <a:spcAft>
                <a:spcPts val="0"/>
              </a:spcAft>
              <a:buFont typeface="Wingdings 2"/>
              <a:buNone/>
              <a:defRPr/>
            </a:pPr>
            <a:r>
              <a:rPr lang="tr-TR" b="1" dirty="0" smtClean="0">
                <a:solidFill>
                  <a:schemeClr val="accent4">
                    <a:lumMod val="75000"/>
                  </a:schemeClr>
                </a:solidFill>
              </a:rPr>
              <a:t>(V) </a:t>
            </a:r>
            <a:r>
              <a:rPr lang="tr-TR" b="1" dirty="0" err="1" smtClean="0">
                <a:solidFill>
                  <a:schemeClr val="accent4">
                    <a:lumMod val="75000"/>
                  </a:schemeClr>
                </a:solidFill>
              </a:rPr>
              <a:t>Elhân</a:t>
            </a:r>
            <a:r>
              <a:rPr lang="tr-TR" b="1" dirty="0" smtClean="0">
                <a:solidFill>
                  <a:schemeClr val="accent4">
                    <a:lumMod val="75000"/>
                  </a:schemeClr>
                </a:solidFill>
              </a:rPr>
              <a:t>-ı </a:t>
            </a:r>
            <a:r>
              <a:rPr lang="tr-TR" b="1" dirty="0" err="1" smtClean="0">
                <a:solidFill>
                  <a:schemeClr val="accent4">
                    <a:lumMod val="75000"/>
                  </a:schemeClr>
                </a:solidFill>
              </a:rPr>
              <a:t>Şitâ</a:t>
            </a:r>
            <a:r>
              <a:rPr lang="tr-TR" b="1" dirty="0" smtClean="0">
                <a:solidFill>
                  <a:schemeClr val="accent4">
                    <a:lumMod val="75000"/>
                  </a:schemeClr>
                </a:solidFill>
              </a:rPr>
              <a:t>, o soğuk kış mevsiminde, o yatılı okulda yalnızlığımın ve özlemlerimin üzerine örtülüveren sıcacık bir battaniye etkisi yaratmıştı.</a:t>
            </a:r>
          </a:p>
          <a:p>
            <a:pPr marL="448056" indent="-384048" fontAlgn="auto">
              <a:spcAft>
                <a:spcPts val="0"/>
              </a:spcAft>
              <a:buFont typeface="Wingdings 2"/>
              <a:buNone/>
              <a:defRPr/>
            </a:pPr>
            <a:r>
              <a:rPr lang="tr-TR" b="1" dirty="0" smtClean="0">
                <a:solidFill>
                  <a:srgbClr val="FF0000"/>
                </a:solidFill>
              </a:rPr>
              <a:t>18-Bu parçadaki numaralanmış cümlelerin hangisinde yalın bir anlatım söz konusudur?</a:t>
            </a:r>
          </a:p>
          <a:p>
            <a:pPr marL="448056" indent="-384048" fontAlgn="auto">
              <a:spcAft>
                <a:spcPts val="0"/>
              </a:spcAft>
              <a:buFont typeface="Wingdings 2"/>
              <a:buNone/>
              <a:defRPr/>
            </a:pPr>
            <a:r>
              <a:rPr lang="tr-TR" dirty="0" smtClean="0"/>
              <a:t>  </a:t>
            </a:r>
            <a:r>
              <a:rPr lang="tr-TR" b="1" dirty="0" smtClean="0"/>
              <a:t>A) I.         B) II.          C) III.           D) IV.           E) V.</a:t>
            </a:r>
            <a:endParaRPr lang="tr-TR" b="1" dirty="0">
              <a:solidFill>
                <a:srgbClr val="0070C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algn="just" fontAlgn="auto">
              <a:spcAft>
                <a:spcPts val="0"/>
              </a:spcAft>
              <a:buFont typeface="Wingdings 2"/>
              <a:buNone/>
              <a:defRPr/>
            </a:pPr>
            <a:endParaRPr lang="tr-TR" dirty="0"/>
          </a:p>
          <a:p>
            <a:pPr marL="448056" indent="-384048" algn="just" fontAlgn="auto">
              <a:spcAft>
                <a:spcPts val="0"/>
              </a:spcAft>
              <a:buFont typeface="Wingdings 2"/>
              <a:buNone/>
              <a:defRPr/>
            </a:pPr>
            <a:r>
              <a:rPr lang="tr-TR" dirty="0" smtClean="0"/>
              <a:t>                 </a:t>
            </a:r>
            <a:r>
              <a:rPr lang="tr-TR" b="1" dirty="0" smtClean="0">
                <a:solidFill>
                  <a:srgbClr val="FFFF00"/>
                </a:solidFill>
              </a:rPr>
              <a:t>Çevremdeki </a:t>
            </a:r>
            <a:r>
              <a:rPr lang="tr-TR" b="1" dirty="0">
                <a:solidFill>
                  <a:srgbClr val="FFFF00"/>
                </a:solidFill>
              </a:rPr>
              <a:t>her şeyi izlerim. Otobüste, yolda, </a:t>
            </a:r>
            <a:r>
              <a:rPr lang="tr-TR" b="1" dirty="0" smtClean="0">
                <a:solidFill>
                  <a:srgbClr val="FFFF00"/>
                </a:solidFill>
              </a:rPr>
              <a:t>vapurda, ilgimi </a:t>
            </a:r>
            <a:r>
              <a:rPr lang="tr-TR" b="1" dirty="0">
                <a:solidFill>
                  <a:srgbClr val="FFFF00"/>
                </a:solidFill>
              </a:rPr>
              <a:t>çeken hiçbir durumu kaçırmam. Bunun gibi, </a:t>
            </a:r>
            <a:r>
              <a:rPr lang="tr-TR" b="1" dirty="0" smtClean="0">
                <a:solidFill>
                  <a:srgbClr val="FFFF00"/>
                </a:solidFill>
              </a:rPr>
              <a:t>dinlediğim bir </a:t>
            </a:r>
            <a:r>
              <a:rPr lang="tr-TR" b="1" dirty="0">
                <a:solidFill>
                  <a:srgbClr val="FFFF00"/>
                </a:solidFill>
              </a:rPr>
              <a:t>şarkıdaki duygu, izlediğim bir filmdeki </a:t>
            </a:r>
            <a:r>
              <a:rPr lang="tr-TR" b="1" dirty="0" smtClean="0">
                <a:solidFill>
                  <a:srgbClr val="FFFF00"/>
                </a:solidFill>
              </a:rPr>
              <a:t>sahne, zihnimde </a:t>
            </a:r>
            <a:r>
              <a:rPr lang="tr-TR" b="1" dirty="0">
                <a:solidFill>
                  <a:srgbClr val="FFFF00"/>
                </a:solidFill>
              </a:rPr>
              <a:t>imgeye </a:t>
            </a:r>
            <a:r>
              <a:rPr lang="tr-TR" b="1" dirty="0" smtClean="0">
                <a:solidFill>
                  <a:srgbClr val="FFFF00"/>
                </a:solidFill>
              </a:rPr>
              <a:t>dönüşebilir. Tüm </a:t>
            </a:r>
            <a:r>
              <a:rPr lang="tr-TR" b="1" dirty="0">
                <a:solidFill>
                  <a:srgbClr val="FFFF00"/>
                </a:solidFill>
              </a:rPr>
              <a:t>bu </a:t>
            </a:r>
            <a:r>
              <a:rPr lang="tr-TR" b="1" dirty="0" smtClean="0">
                <a:solidFill>
                  <a:srgbClr val="FFFF00"/>
                </a:solidFill>
              </a:rPr>
              <a:t>deneyimler, birikimler, duygulanımlar </a:t>
            </a:r>
            <a:r>
              <a:rPr lang="tr-TR" b="1" dirty="0">
                <a:solidFill>
                  <a:srgbClr val="FFFF00"/>
                </a:solidFill>
              </a:rPr>
              <a:t>sonucunda bakıyorsunuz </a:t>
            </a:r>
            <a:r>
              <a:rPr lang="tr-TR" b="1" dirty="0" smtClean="0">
                <a:solidFill>
                  <a:srgbClr val="FFFF00"/>
                </a:solidFill>
              </a:rPr>
              <a:t>ki sözcükler </a:t>
            </a:r>
            <a:r>
              <a:rPr lang="tr-TR" b="1" dirty="0">
                <a:solidFill>
                  <a:srgbClr val="FFFF00"/>
                </a:solidFill>
              </a:rPr>
              <a:t>üzerinde düşünmeye, onlarla dans </a:t>
            </a:r>
            <a:r>
              <a:rPr lang="tr-TR" b="1" dirty="0" smtClean="0">
                <a:solidFill>
                  <a:srgbClr val="FFFF00"/>
                </a:solidFill>
              </a:rPr>
              <a:t>etmeye başlamışsınız</a:t>
            </a:r>
            <a:r>
              <a:rPr lang="tr-TR" b="1" dirty="0">
                <a:solidFill>
                  <a:srgbClr val="FFFF00"/>
                </a:solidFill>
              </a:rPr>
              <a:t>. Hatta </a:t>
            </a:r>
            <a:r>
              <a:rPr lang="tr-TR" b="1" u="sng" dirty="0">
                <a:solidFill>
                  <a:srgbClr val="00B0F0"/>
                </a:solidFill>
              </a:rPr>
              <a:t>sözcükleri yaşıyorsunuz</a:t>
            </a:r>
            <a:r>
              <a:rPr lang="tr-TR" b="1" dirty="0">
                <a:solidFill>
                  <a:srgbClr val="00B0F0"/>
                </a:solidFill>
              </a:rPr>
              <a:t>, </a:t>
            </a:r>
            <a:r>
              <a:rPr lang="tr-TR" b="1" dirty="0" smtClean="0">
                <a:solidFill>
                  <a:srgbClr val="FFFF00"/>
                </a:solidFill>
              </a:rPr>
              <a:t>dahası </a:t>
            </a:r>
            <a:r>
              <a:rPr lang="tr-TR" b="1" u="sng" dirty="0" smtClean="0">
                <a:solidFill>
                  <a:srgbClr val="00B0F0"/>
                </a:solidFill>
              </a:rPr>
              <a:t>sözcüklerin </a:t>
            </a:r>
            <a:r>
              <a:rPr lang="tr-TR" b="1" u="sng" dirty="0">
                <a:solidFill>
                  <a:srgbClr val="00B0F0"/>
                </a:solidFill>
              </a:rPr>
              <a:t>iç evreninde bir yolculuğa </a:t>
            </a:r>
            <a:r>
              <a:rPr lang="tr-TR" b="1" u="sng" dirty="0" smtClean="0">
                <a:solidFill>
                  <a:srgbClr val="00B0F0"/>
                </a:solidFill>
              </a:rPr>
              <a:t>çıkıyorsunuz.</a:t>
            </a:r>
            <a:r>
              <a:rPr lang="tr-TR" b="1" dirty="0" smtClean="0">
                <a:solidFill>
                  <a:srgbClr val="FFFF00"/>
                </a:solidFill>
              </a:rPr>
              <a:t> Sözcüğün </a:t>
            </a:r>
            <a:r>
              <a:rPr lang="tr-TR" b="1" dirty="0">
                <a:solidFill>
                  <a:srgbClr val="FFFF00"/>
                </a:solidFill>
              </a:rPr>
              <a:t>melodisi, tınısı, kâğıda dökülürken </a:t>
            </a:r>
            <a:r>
              <a:rPr lang="tr-TR" b="1" dirty="0" smtClean="0">
                <a:solidFill>
                  <a:srgbClr val="FFFF00"/>
                </a:solidFill>
              </a:rPr>
              <a:t>çıkardığı ses</a:t>
            </a:r>
            <a:r>
              <a:rPr lang="tr-TR" b="1" dirty="0">
                <a:solidFill>
                  <a:srgbClr val="FFFF00"/>
                </a:solidFill>
              </a:rPr>
              <a:t>, büyük bir lezzet sunuyor. Sizin kattığınız </a:t>
            </a:r>
            <a:r>
              <a:rPr lang="tr-TR" b="1" dirty="0" smtClean="0">
                <a:solidFill>
                  <a:srgbClr val="FFFF00"/>
                </a:solidFill>
              </a:rPr>
              <a:t>duyguyla bambaşka </a:t>
            </a:r>
            <a:r>
              <a:rPr lang="tr-TR" b="1" dirty="0">
                <a:solidFill>
                  <a:srgbClr val="FFFF00"/>
                </a:solidFill>
              </a:rPr>
              <a:t>bir zenginlik kazanıyor.</a:t>
            </a:r>
          </a:p>
          <a:p>
            <a:pPr marL="448056" indent="-384048" fontAlgn="auto">
              <a:spcAft>
                <a:spcPts val="0"/>
              </a:spcAft>
              <a:buFont typeface="Wingdings 2"/>
              <a:buNone/>
              <a:defRPr/>
            </a:pPr>
            <a:r>
              <a:rPr lang="tr-TR" b="1" i="1" dirty="0" smtClean="0">
                <a:solidFill>
                  <a:schemeClr val="accent5">
                    <a:lumMod val="20000"/>
                    <a:lumOff val="80000"/>
                  </a:schemeClr>
                </a:solidFill>
              </a:rPr>
              <a:t>1-Bu </a:t>
            </a:r>
            <a:r>
              <a:rPr lang="tr-TR" b="1" i="1" dirty="0">
                <a:solidFill>
                  <a:schemeClr val="accent5">
                    <a:lumMod val="20000"/>
                    <a:lumOff val="80000"/>
                  </a:schemeClr>
                </a:solidFill>
              </a:rPr>
              <a:t>parçada konuşan kişi altı çizili sözlerle, </a:t>
            </a:r>
            <a:r>
              <a:rPr lang="tr-TR" b="1" i="1" dirty="0" smtClean="0">
                <a:solidFill>
                  <a:schemeClr val="accent5">
                    <a:lumMod val="20000"/>
                    <a:lumOff val="80000"/>
                  </a:schemeClr>
                </a:solidFill>
              </a:rPr>
              <a:t>sözcüklere yönelik </a:t>
            </a:r>
            <a:r>
              <a:rPr lang="tr-TR" b="1" i="1" dirty="0">
                <a:solidFill>
                  <a:schemeClr val="accent5">
                    <a:lumMod val="20000"/>
                    <a:lumOff val="80000"/>
                  </a:schemeClr>
                </a:solidFill>
              </a:rPr>
              <a:t>olarak neyi yaptığını belirtmiştir?</a:t>
            </a:r>
          </a:p>
          <a:p>
            <a:pPr marL="514350" indent="-514350" fontAlgn="auto">
              <a:spcAft>
                <a:spcPts val="0"/>
              </a:spcAft>
              <a:buFont typeface="+mj-lt"/>
              <a:buAutoNum type="alphaUcPeriod"/>
              <a:defRPr/>
            </a:pPr>
            <a:r>
              <a:rPr lang="tr-TR" b="1" dirty="0" smtClean="0">
                <a:solidFill>
                  <a:schemeClr val="accent5">
                    <a:lumMod val="20000"/>
                    <a:lumOff val="80000"/>
                  </a:schemeClr>
                </a:solidFill>
              </a:rPr>
              <a:t>Onların </a:t>
            </a:r>
            <a:r>
              <a:rPr lang="tr-TR" b="1" dirty="0">
                <a:solidFill>
                  <a:schemeClr val="accent5">
                    <a:lumMod val="20000"/>
                    <a:lumOff val="80000"/>
                  </a:schemeClr>
                </a:solidFill>
              </a:rPr>
              <a:t>anlam katmanlarında dolaştığını</a:t>
            </a:r>
          </a:p>
          <a:p>
            <a:pPr marL="514350" indent="-514350" fontAlgn="auto">
              <a:spcAft>
                <a:spcPts val="0"/>
              </a:spcAft>
              <a:buFont typeface="+mj-lt"/>
              <a:buAutoNum type="alphaUcPeriod"/>
              <a:defRPr/>
            </a:pPr>
            <a:r>
              <a:rPr lang="tr-TR" b="1" dirty="0">
                <a:solidFill>
                  <a:schemeClr val="accent5">
                    <a:lumMod val="20000"/>
                    <a:lumOff val="80000"/>
                  </a:schemeClr>
                </a:solidFill>
              </a:rPr>
              <a:t>Anlatımını yalnızca dilin çevrimindekilerle sınırlandırdığını</a:t>
            </a:r>
          </a:p>
          <a:p>
            <a:pPr marL="514350" indent="-514350" fontAlgn="auto">
              <a:spcAft>
                <a:spcPts val="0"/>
              </a:spcAft>
              <a:buFont typeface="+mj-lt"/>
              <a:buAutoNum type="alphaUcPeriod"/>
              <a:defRPr/>
            </a:pPr>
            <a:r>
              <a:rPr lang="tr-TR" b="1" dirty="0">
                <a:solidFill>
                  <a:schemeClr val="accent5">
                    <a:lumMod val="20000"/>
                    <a:lumOff val="80000"/>
                  </a:schemeClr>
                </a:solidFill>
              </a:rPr>
              <a:t>Ses özelliklerine, anlamdan daha çok </a:t>
            </a:r>
            <a:r>
              <a:rPr lang="tr-TR" b="1" dirty="0" smtClean="0">
                <a:solidFill>
                  <a:schemeClr val="accent5">
                    <a:lumMod val="20000"/>
                    <a:lumOff val="80000"/>
                  </a:schemeClr>
                </a:solidFill>
              </a:rPr>
              <a:t>önem verdiğini</a:t>
            </a:r>
            <a:endParaRPr lang="tr-TR" b="1" dirty="0">
              <a:solidFill>
                <a:schemeClr val="accent5">
                  <a:lumMod val="20000"/>
                  <a:lumOff val="80000"/>
                </a:schemeClr>
              </a:solidFill>
            </a:endParaRPr>
          </a:p>
          <a:p>
            <a:pPr marL="514350" indent="-514350" fontAlgn="auto">
              <a:spcAft>
                <a:spcPts val="0"/>
              </a:spcAft>
              <a:buFont typeface="+mj-lt"/>
              <a:buAutoNum type="alphaUcPeriod"/>
              <a:defRPr/>
            </a:pPr>
            <a:r>
              <a:rPr lang="tr-TR" b="1" dirty="0">
                <a:solidFill>
                  <a:schemeClr val="accent5">
                    <a:lumMod val="20000"/>
                    <a:lumOff val="80000"/>
                  </a:schemeClr>
                </a:solidFill>
              </a:rPr>
              <a:t>Kullanıma yenilerini kattığını</a:t>
            </a:r>
          </a:p>
          <a:p>
            <a:pPr marL="514350" indent="-514350" fontAlgn="auto">
              <a:spcAft>
                <a:spcPts val="0"/>
              </a:spcAft>
              <a:buFont typeface="+mj-lt"/>
              <a:buAutoNum type="alphaUcPeriod"/>
              <a:defRPr/>
            </a:pPr>
            <a:r>
              <a:rPr lang="tr-TR" b="1" dirty="0">
                <a:solidFill>
                  <a:schemeClr val="accent5">
                    <a:lumMod val="20000"/>
                    <a:lumOff val="80000"/>
                  </a:schemeClr>
                </a:solidFill>
              </a:rPr>
              <a:t>Duygusal boyutlu olanları sıkça kullandığını</a:t>
            </a:r>
          </a:p>
        </p:txBody>
      </p:sp>
    </p:spTree>
  </p:cSld>
  <p:clrMapOvr>
    <a:masterClrMapping/>
  </p:clrMapOvr>
  <p:transition spd="med">
    <p:dissolve/>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92500" lnSpcReduction="10000"/>
          </a:bodyPr>
          <a:lstStyle/>
          <a:p>
            <a:pPr marL="448056" indent="-384048" fontAlgn="auto">
              <a:spcAft>
                <a:spcPts val="0"/>
              </a:spcAft>
              <a:buFont typeface="Wingdings 2"/>
              <a:buNone/>
              <a:defRPr/>
            </a:pPr>
            <a:r>
              <a:rPr lang="tr-TR" dirty="0" smtClean="0"/>
              <a:t>      </a:t>
            </a:r>
            <a:r>
              <a:rPr lang="tr-TR" b="1" dirty="0" smtClean="0"/>
              <a:t>Doğu Karadeniz’in yaylalarını mutlaka görün. Kıyılarda hiç oyalanmadan kartpostallardaki kadar güzel ormanların üzerindeki muhteşem yaylalara çıkın. Her biri ötekinden farklı olan yaylaların birinden ötekine yürüyün. Ahşap yayla evlerinde konaklayıp yöresel yemeklerin tadına bakın. Yamaçlarda horon tepin; vadilere çökmüş, denizi andıran sis bulutlarına karşı tembel tembel yatın.</a:t>
            </a:r>
          </a:p>
          <a:p>
            <a:pPr marL="448056" indent="-384048" fontAlgn="auto">
              <a:spcAft>
                <a:spcPts val="0"/>
              </a:spcAft>
              <a:buFont typeface="Wingdings 2"/>
              <a:buNone/>
              <a:defRPr/>
            </a:pPr>
            <a:r>
              <a:rPr lang="tr-TR" b="1" dirty="0" smtClean="0">
                <a:solidFill>
                  <a:schemeClr val="accent4">
                    <a:lumMod val="75000"/>
                  </a:schemeClr>
                </a:solidFill>
              </a:rPr>
              <a:t>19-Bu parçanın anlatımıyla ilgili olarak aşağıdakilerden hangisi </a:t>
            </a:r>
            <a:r>
              <a:rPr lang="tr-TR" b="1" u="sng" dirty="0" smtClean="0">
                <a:solidFill>
                  <a:schemeClr val="accent4">
                    <a:lumMod val="75000"/>
                  </a:schemeClr>
                </a:solidFill>
              </a:rPr>
              <a:t>söylenemez?</a:t>
            </a:r>
          </a:p>
          <a:p>
            <a:pPr marL="578358" indent="-514350" fontAlgn="auto">
              <a:spcAft>
                <a:spcPts val="0"/>
              </a:spcAft>
              <a:buFont typeface="+mj-lt"/>
              <a:buAutoNum type="alphaUcPeriod"/>
              <a:defRPr/>
            </a:pPr>
            <a:r>
              <a:rPr lang="tr-TR" b="1" dirty="0" smtClean="0">
                <a:solidFill>
                  <a:schemeClr val="accent5"/>
                </a:solidFill>
              </a:rPr>
              <a:t>Betimleyici </a:t>
            </a:r>
            <a:r>
              <a:rPr lang="tr-TR" b="1" dirty="0" err="1" smtClean="0">
                <a:solidFill>
                  <a:schemeClr val="accent5"/>
                </a:solidFill>
              </a:rPr>
              <a:t>ögelere</a:t>
            </a:r>
            <a:r>
              <a:rPr lang="tr-TR" b="1" dirty="0" smtClean="0">
                <a:solidFill>
                  <a:schemeClr val="accent5"/>
                </a:solidFill>
              </a:rPr>
              <a:t> yer verilmiştir.</a:t>
            </a:r>
          </a:p>
          <a:p>
            <a:pPr marL="578358" indent="-514350" fontAlgn="auto">
              <a:spcAft>
                <a:spcPts val="0"/>
              </a:spcAft>
              <a:buFont typeface="+mj-lt"/>
              <a:buAutoNum type="alphaUcPeriod"/>
              <a:defRPr/>
            </a:pPr>
            <a:r>
              <a:rPr lang="tr-TR" b="1" dirty="0" smtClean="0">
                <a:solidFill>
                  <a:schemeClr val="accent5"/>
                </a:solidFill>
              </a:rPr>
              <a:t>Karşılaştırma yapılmıştır.</a:t>
            </a:r>
          </a:p>
          <a:p>
            <a:pPr marL="578358" indent="-514350" fontAlgn="auto">
              <a:spcAft>
                <a:spcPts val="0"/>
              </a:spcAft>
              <a:buFont typeface="+mj-lt"/>
              <a:buAutoNum type="alphaUcPeriod"/>
              <a:defRPr/>
            </a:pPr>
            <a:r>
              <a:rPr lang="tr-TR" b="1" dirty="0" smtClean="0">
                <a:solidFill>
                  <a:schemeClr val="accent5"/>
                </a:solidFill>
              </a:rPr>
              <a:t>Benzetmeden yararlanılmıştır.</a:t>
            </a:r>
          </a:p>
          <a:p>
            <a:pPr marL="578358" indent="-514350" fontAlgn="auto">
              <a:spcAft>
                <a:spcPts val="0"/>
              </a:spcAft>
              <a:buFont typeface="+mj-lt"/>
              <a:buAutoNum type="alphaUcPeriod"/>
              <a:defRPr/>
            </a:pPr>
            <a:r>
              <a:rPr lang="tr-TR" b="1" dirty="0" smtClean="0">
                <a:solidFill>
                  <a:schemeClr val="accent5"/>
                </a:solidFill>
              </a:rPr>
              <a:t>Öneri nitelikli cümleler kullanılmıştır.</a:t>
            </a:r>
          </a:p>
          <a:p>
            <a:pPr marL="578358" indent="-514350" fontAlgn="auto">
              <a:spcAft>
                <a:spcPts val="0"/>
              </a:spcAft>
              <a:buFont typeface="+mj-lt"/>
              <a:buAutoNum type="alphaUcPeriod"/>
              <a:defRPr/>
            </a:pPr>
            <a:r>
              <a:rPr lang="tr-TR" b="1" dirty="0" smtClean="0">
                <a:solidFill>
                  <a:schemeClr val="accent5"/>
                </a:solidFill>
              </a:rPr>
              <a:t>Kişileştirmeye başvurulmuştur.</a:t>
            </a:r>
            <a:endParaRPr lang="tr-TR" b="1" dirty="0">
              <a:solidFill>
                <a:schemeClr val="accent5"/>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92500" lnSpcReduction="20000"/>
          </a:bodyPr>
          <a:lstStyle/>
          <a:p>
            <a:pPr marL="448056" indent="-384048" fontAlgn="auto">
              <a:spcAft>
                <a:spcPts val="0"/>
              </a:spcAft>
              <a:buFont typeface="Wingdings 2"/>
              <a:buNone/>
              <a:defRPr/>
            </a:pPr>
            <a:r>
              <a:rPr lang="tr-TR" b="1" dirty="0" smtClean="0"/>
              <a:t>         Alışkanlıklar, basmakalıp sözler en derin gerçeklerin anlamını, en güzel duyguların ürpertisini unutturabilir. Bunları yeniden canlandırmak, yeniden yaşatmak için sanatçı olmak gerekir. Ancak şairler, milyonlarca yıllık güneşin ışığını, bize yeni açmış </a:t>
            </a:r>
            <a:r>
              <a:rPr lang="tr-TR" b="1" dirty="0" err="1" smtClean="0"/>
              <a:t>binbir</a:t>
            </a:r>
            <a:r>
              <a:rPr lang="tr-TR" b="1" dirty="0" smtClean="0"/>
              <a:t> renkli bir çiçeğin parıltısı gibi gösterebilirler. Yunus’un söyleyişiyle, her gün yeniden doğan şairler olmasaydı insanlık; öğrenilmiş, ezberlenmiş gerçeklerin kabuğu içinde sıkışıp kalacaktı.</a:t>
            </a:r>
          </a:p>
          <a:p>
            <a:pPr marL="448056" indent="-384048" fontAlgn="auto">
              <a:spcAft>
                <a:spcPts val="0"/>
              </a:spcAft>
              <a:buFont typeface="Wingdings 2"/>
              <a:buNone/>
              <a:defRPr/>
            </a:pPr>
            <a:r>
              <a:rPr lang="tr-TR" b="1" dirty="0" smtClean="0">
                <a:solidFill>
                  <a:schemeClr val="accent5">
                    <a:lumMod val="50000"/>
                  </a:schemeClr>
                </a:solidFill>
              </a:rPr>
              <a:t>20-Bu parçanın anlatımında aşağıdakilerden hangisi </a:t>
            </a:r>
            <a:r>
              <a:rPr lang="tr-TR" b="1" u="sng" dirty="0" smtClean="0">
                <a:solidFill>
                  <a:schemeClr val="accent5">
                    <a:lumMod val="50000"/>
                  </a:schemeClr>
                </a:solidFill>
              </a:rPr>
              <a:t>yoktur?</a:t>
            </a:r>
          </a:p>
          <a:p>
            <a:pPr marL="578358" indent="-514350" fontAlgn="auto">
              <a:spcAft>
                <a:spcPts val="0"/>
              </a:spcAft>
              <a:buFont typeface="+mj-lt"/>
              <a:buAutoNum type="alphaUcPeriod"/>
              <a:defRPr/>
            </a:pPr>
            <a:r>
              <a:rPr lang="tr-TR" b="1" dirty="0" smtClean="0">
                <a:solidFill>
                  <a:schemeClr val="accent5"/>
                </a:solidFill>
              </a:rPr>
              <a:t>Abartmaya başvurma</a:t>
            </a:r>
          </a:p>
          <a:p>
            <a:pPr marL="578358" indent="-514350" fontAlgn="auto">
              <a:spcAft>
                <a:spcPts val="0"/>
              </a:spcAft>
              <a:buFont typeface="+mj-lt"/>
              <a:buAutoNum type="alphaUcPeriod"/>
              <a:defRPr/>
            </a:pPr>
            <a:r>
              <a:rPr lang="tr-TR" b="1" dirty="0" smtClean="0">
                <a:solidFill>
                  <a:schemeClr val="accent5"/>
                </a:solidFill>
              </a:rPr>
              <a:t>Yinelemelere yer verme</a:t>
            </a:r>
          </a:p>
          <a:p>
            <a:pPr marL="578358" indent="-514350" fontAlgn="auto">
              <a:spcAft>
                <a:spcPts val="0"/>
              </a:spcAft>
              <a:buFont typeface="+mj-lt"/>
              <a:buAutoNum type="alphaUcPeriod"/>
              <a:defRPr/>
            </a:pPr>
            <a:r>
              <a:rPr lang="tr-TR" b="1" dirty="0" smtClean="0">
                <a:solidFill>
                  <a:schemeClr val="accent5"/>
                </a:solidFill>
              </a:rPr>
              <a:t>Koşul öne sürme</a:t>
            </a:r>
          </a:p>
          <a:p>
            <a:pPr marL="578358" indent="-514350" fontAlgn="auto">
              <a:spcAft>
                <a:spcPts val="0"/>
              </a:spcAft>
              <a:buFont typeface="+mj-lt"/>
              <a:buAutoNum type="alphaUcPeriod"/>
              <a:defRPr/>
            </a:pPr>
            <a:r>
              <a:rPr lang="tr-TR" b="1" dirty="0" smtClean="0">
                <a:solidFill>
                  <a:schemeClr val="accent5"/>
                </a:solidFill>
              </a:rPr>
              <a:t>Yansız bir söyleme dayanma</a:t>
            </a:r>
          </a:p>
          <a:p>
            <a:pPr marL="578358" indent="-514350" fontAlgn="auto">
              <a:spcAft>
                <a:spcPts val="0"/>
              </a:spcAft>
              <a:buFont typeface="+mj-lt"/>
              <a:buAutoNum type="alphaUcPeriod"/>
              <a:defRPr/>
            </a:pPr>
            <a:r>
              <a:rPr lang="tr-TR" b="1" dirty="0" smtClean="0">
                <a:solidFill>
                  <a:schemeClr val="accent5"/>
                </a:solidFill>
              </a:rPr>
              <a:t>Tanık göstermeden yararlanma</a:t>
            </a:r>
            <a:endParaRPr lang="tr-TR" b="1" dirty="0">
              <a:solidFill>
                <a:schemeClr val="accent5"/>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b="1" dirty="0" smtClean="0">
                <a:solidFill>
                  <a:srgbClr val="FFFF00"/>
                </a:solidFill>
              </a:rPr>
              <a:t>            Yazmaya yeni başlayanların ilk ürünlerini, kuşların kanat alıştırmasına benzetirim. İlk uçuşlarla, kanat alıştırmalarıyla ilgili ne güzel belgeseller yapılmıştır. Bu belgesellerde yavru kuşlar uçma aşamasına gelince ilkin başlarını yuvalarından dışarı çıkarır, şöyle bir bakarlar mavi boşluğa; uçma güdüleri uyanmıştır, cıvıldayıp dururlar. Ama göze alamazlar uçmayı. Sonra annelerinin kılavuzluğu başlar; birlikte birkaç metreyi geçmeyen kısa uçuşlar yapar, yuvaya dönerler. Bu belgesellerde ilk uçuşlardan duyulan heyecandan, sevinçten de söz edilir. Cıvıldaşmalar, cıvıldaşmaların tınısındaki değişmeler örnek gösterilir buna. Yazar, şair adayları için de gerçekten böyledir bu. İlk ürününü basılı görmekten duyulan sevince sınır çizilemez. Sıradan bir benzetme olacak ama tay tay duran, ardından ilk adımını atan çocukların duydukları bir sevinç vardır ya tıpkı ona benzer.</a:t>
            </a:r>
          </a:p>
          <a:p>
            <a:pPr marL="448056" indent="-384048" fontAlgn="auto">
              <a:spcAft>
                <a:spcPts val="0"/>
              </a:spcAft>
              <a:buFont typeface="Wingdings 2"/>
              <a:buNone/>
              <a:defRPr/>
            </a:pPr>
            <a:r>
              <a:rPr lang="tr-TR" b="1" dirty="0" smtClean="0"/>
              <a:t>21-Bu parçanın anlatımında aşağıdakilerden hangisi </a:t>
            </a:r>
            <a:r>
              <a:rPr lang="tr-TR" b="1" u="sng" dirty="0" smtClean="0">
                <a:solidFill>
                  <a:schemeClr val="accent5">
                    <a:lumMod val="40000"/>
                    <a:lumOff val="60000"/>
                  </a:schemeClr>
                </a:solidFill>
              </a:rPr>
              <a:t>yoktur?</a:t>
            </a:r>
          </a:p>
          <a:p>
            <a:pPr marL="578358" indent="-514350" fontAlgn="auto">
              <a:spcAft>
                <a:spcPts val="0"/>
              </a:spcAft>
              <a:buFont typeface="+mj-lt"/>
              <a:buAutoNum type="alphaUcPeriod"/>
              <a:defRPr/>
            </a:pPr>
            <a:r>
              <a:rPr lang="tr-TR" b="1" dirty="0" smtClean="0">
                <a:solidFill>
                  <a:schemeClr val="accent5">
                    <a:lumMod val="50000"/>
                  </a:schemeClr>
                </a:solidFill>
              </a:rPr>
              <a:t>Olayları oluş sırasına göre verme</a:t>
            </a:r>
          </a:p>
          <a:p>
            <a:pPr marL="578358" indent="-514350" fontAlgn="auto">
              <a:spcAft>
                <a:spcPts val="0"/>
              </a:spcAft>
              <a:buFont typeface="+mj-lt"/>
              <a:buAutoNum type="alphaUcPeriod"/>
              <a:defRPr/>
            </a:pPr>
            <a:r>
              <a:rPr lang="tr-TR" b="1" dirty="0" smtClean="0">
                <a:solidFill>
                  <a:schemeClr val="accent5">
                    <a:lumMod val="50000"/>
                  </a:schemeClr>
                </a:solidFill>
              </a:rPr>
              <a:t>Örnekten hareketle asıl düşünceye ulaşma</a:t>
            </a:r>
          </a:p>
          <a:p>
            <a:pPr marL="578358" indent="-514350" fontAlgn="auto">
              <a:spcAft>
                <a:spcPts val="0"/>
              </a:spcAft>
              <a:buFont typeface="+mj-lt"/>
              <a:buAutoNum type="alphaUcPeriod"/>
              <a:defRPr/>
            </a:pPr>
            <a:r>
              <a:rPr lang="tr-TR" b="1" dirty="0" smtClean="0">
                <a:solidFill>
                  <a:schemeClr val="accent5">
                    <a:lumMod val="50000"/>
                  </a:schemeClr>
                </a:solidFill>
              </a:rPr>
              <a:t>Görsel ve işitsel </a:t>
            </a:r>
            <a:r>
              <a:rPr lang="tr-TR" b="1" dirty="0" err="1" smtClean="0">
                <a:solidFill>
                  <a:schemeClr val="accent5">
                    <a:lumMod val="50000"/>
                  </a:schemeClr>
                </a:solidFill>
              </a:rPr>
              <a:t>ögelerden</a:t>
            </a:r>
            <a:r>
              <a:rPr lang="tr-TR" b="1" dirty="0" smtClean="0">
                <a:solidFill>
                  <a:schemeClr val="accent5">
                    <a:lumMod val="50000"/>
                  </a:schemeClr>
                </a:solidFill>
              </a:rPr>
              <a:t> yararlanma</a:t>
            </a:r>
          </a:p>
          <a:p>
            <a:pPr marL="578358" indent="-514350" fontAlgn="auto">
              <a:spcAft>
                <a:spcPts val="0"/>
              </a:spcAft>
              <a:buFont typeface="+mj-lt"/>
              <a:buAutoNum type="alphaUcPeriod"/>
              <a:defRPr/>
            </a:pPr>
            <a:r>
              <a:rPr lang="tr-TR" b="1" dirty="0" smtClean="0">
                <a:solidFill>
                  <a:schemeClr val="accent5">
                    <a:lumMod val="50000"/>
                  </a:schemeClr>
                </a:solidFill>
              </a:rPr>
              <a:t>Nitelendirmelere başvurma</a:t>
            </a:r>
          </a:p>
          <a:p>
            <a:pPr marL="578358" indent="-514350" fontAlgn="auto">
              <a:spcAft>
                <a:spcPts val="0"/>
              </a:spcAft>
              <a:buFont typeface="+mj-lt"/>
              <a:buAutoNum type="alphaUcPeriod"/>
              <a:defRPr/>
            </a:pPr>
            <a:r>
              <a:rPr lang="tr-TR" b="1" dirty="0" smtClean="0">
                <a:solidFill>
                  <a:schemeClr val="accent5">
                    <a:lumMod val="50000"/>
                  </a:schemeClr>
                </a:solidFill>
              </a:rPr>
              <a:t>Karşıtlıklardan yararlanma</a:t>
            </a:r>
            <a:endParaRPr lang="tr-TR" b="1" dirty="0">
              <a:solidFill>
                <a:schemeClr val="accent5">
                  <a:lumMod val="5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0000" lnSpcReduction="20000"/>
          </a:bodyPr>
          <a:lstStyle/>
          <a:p>
            <a:pPr marL="448056" indent="-384048" fontAlgn="auto">
              <a:spcAft>
                <a:spcPts val="0"/>
              </a:spcAft>
              <a:buFont typeface="Wingdings 2"/>
              <a:buNone/>
              <a:defRPr/>
            </a:pPr>
            <a:r>
              <a:rPr lang="tr-TR" b="1" dirty="0" smtClean="0">
                <a:solidFill>
                  <a:schemeClr val="tx1">
                    <a:lumMod val="95000"/>
                  </a:schemeClr>
                </a:solidFill>
              </a:rPr>
              <a:t>             ----. Örneğin </a:t>
            </a:r>
            <a:r>
              <a:rPr lang="tr-TR" b="1" dirty="0" err="1" smtClean="0">
                <a:solidFill>
                  <a:schemeClr val="tx1">
                    <a:lumMod val="95000"/>
                  </a:schemeClr>
                </a:solidFill>
              </a:rPr>
              <a:t>Rubens</a:t>
            </a:r>
            <a:r>
              <a:rPr lang="tr-TR" b="1" dirty="0" smtClean="0">
                <a:solidFill>
                  <a:schemeClr val="tx1">
                    <a:lumMod val="95000"/>
                  </a:schemeClr>
                </a:solidFill>
              </a:rPr>
              <a:t>, yüzünün güzelliğiyle övünç duyduğu küçük oğlunun resmini yaparken ona bizim de hayran kalmamızı bekliyordu. Elbette bu çok doğal bir istekti. Ancak, bu türden konulara duyulan ilgi, ilk bakışta daha az çekici gelen konuları dışlamamıza yol açarak beğenimizi sınırlayabilir. Bunu aşmak için, </a:t>
            </a:r>
            <a:r>
              <a:rPr lang="tr-TR" b="1" dirty="0" err="1" smtClean="0">
                <a:solidFill>
                  <a:schemeClr val="tx1">
                    <a:lumMod val="95000"/>
                  </a:schemeClr>
                </a:solidFill>
              </a:rPr>
              <a:t>Albrecht</a:t>
            </a:r>
            <a:r>
              <a:rPr lang="tr-TR" b="1" dirty="0" smtClean="0">
                <a:solidFill>
                  <a:schemeClr val="tx1">
                    <a:lumMod val="95000"/>
                  </a:schemeClr>
                </a:solidFill>
              </a:rPr>
              <a:t> </a:t>
            </a:r>
            <a:r>
              <a:rPr lang="tr-TR" b="1" dirty="0" err="1" smtClean="0">
                <a:solidFill>
                  <a:schemeClr val="tx1">
                    <a:lumMod val="95000"/>
                  </a:schemeClr>
                </a:solidFill>
              </a:rPr>
              <a:t>Dürer’in</a:t>
            </a:r>
            <a:r>
              <a:rPr lang="tr-TR" b="1" dirty="0" smtClean="0">
                <a:solidFill>
                  <a:schemeClr val="tx1">
                    <a:lumMod val="95000"/>
                  </a:schemeClr>
                </a:solidFill>
              </a:rPr>
              <a:t> annesinin yaşlı yüzünü resimlediği tabloda, gençlikten kaynaklanan güzellikten başka şeyler arama sabrını göstermemiz gerekli. Çünkü bu tablonun başarısı, konu aldığı figürün yüzündeki güzellikten gelmez. Nitekim tabloyu sevdiren, yüzdeki güzelliğin önüne geçecek kadar etkili olmuş ifadedir.</a:t>
            </a:r>
          </a:p>
          <a:p>
            <a:pPr marL="448056" indent="-384048" fontAlgn="auto">
              <a:spcAft>
                <a:spcPts val="0"/>
              </a:spcAft>
              <a:buFont typeface="Wingdings 2"/>
              <a:buNone/>
              <a:defRPr/>
            </a:pPr>
            <a:r>
              <a:rPr lang="tr-TR" b="1" dirty="0" smtClean="0">
                <a:solidFill>
                  <a:srgbClr val="00B0F0"/>
                </a:solidFill>
              </a:rPr>
              <a:t>22-Bu parçanın başına düşüncenin akışına göre aşağıdakilerden</a:t>
            </a:r>
          </a:p>
          <a:p>
            <a:pPr marL="448056" indent="-384048" fontAlgn="auto">
              <a:spcAft>
                <a:spcPts val="0"/>
              </a:spcAft>
              <a:buFont typeface="Wingdings 2"/>
              <a:buNone/>
              <a:defRPr/>
            </a:pPr>
            <a:r>
              <a:rPr lang="tr-TR" b="1" dirty="0" smtClean="0">
                <a:solidFill>
                  <a:srgbClr val="00B0F0"/>
                </a:solidFill>
              </a:rPr>
              <a:t>hangisi getirilebilir?</a:t>
            </a:r>
          </a:p>
          <a:p>
            <a:pPr marL="578358" indent="-514350" fontAlgn="auto">
              <a:spcAft>
                <a:spcPts val="0"/>
              </a:spcAft>
              <a:buFont typeface="+mj-lt"/>
              <a:buAutoNum type="alphaUcPeriod"/>
              <a:defRPr/>
            </a:pPr>
            <a:r>
              <a:rPr lang="tr-TR" b="1" dirty="0" smtClean="0">
                <a:solidFill>
                  <a:schemeClr val="accent6">
                    <a:lumMod val="50000"/>
                  </a:schemeClr>
                </a:solidFill>
              </a:rPr>
              <a:t>Sanatçı, genellikle yarattığı tablolarda insanların gerçek hayatta görmekten hoşlandıkları şeyleri yansıtmak ister</a:t>
            </a:r>
          </a:p>
          <a:p>
            <a:pPr marL="578358" indent="-514350" fontAlgn="auto">
              <a:spcAft>
                <a:spcPts val="0"/>
              </a:spcAft>
              <a:buFont typeface="+mj-lt"/>
              <a:buAutoNum type="alphaUcPeriod"/>
              <a:defRPr/>
            </a:pPr>
            <a:r>
              <a:rPr lang="tr-TR" b="1" dirty="0" smtClean="0">
                <a:solidFill>
                  <a:schemeClr val="accent6">
                    <a:lumMod val="50000"/>
                  </a:schemeClr>
                </a:solidFill>
              </a:rPr>
              <a:t>Gördüğümüz bir tablonun, geçmişte yaşadığımız güzellikleri çağrıştırması onun olumlu bir özelliğidir</a:t>
            </a:r>
          </a:p>
          <a:p>
            <a:pPr marL="578358" indent="-514350" fontAlgn="auto">
              <a:spcAft>
                <a:spcPts val="0"/>
              </a:spcAft>
              <a:buFont typeface="+mj-lt"/>
              <a:buAutoNum type="alphaUcPeriod"/>
              <a:defRPr/>
            </a:pPr>
            <a:r>
              <a:rPr lang="tr-TR" b="1" dirty="0" smtClean="0">
                <a:solidFill>
                  <a:schemeClr val="accent6">
                    <a:lumMod val="50000"/>
                  </a:schemeClr>
                </a:solidFill>
              </a:rPr>
              <a:t>Gerçek bir sanatçı, tablolarının sanattan anlamayan kişilerce değerlendirilmesini önemsemez</a:t>
            </a:r>
          </a:p>
          <a:p>
            <a:pPr marL="578358" indent="-514350" fontAlgn="auto">
              <a:spcAft>
                <a:spcPts val="0"/>
              </a:spcAft>
              <a:buFont typeface="+mj-lt"/>
              <a:buAutoNum type="alphaUcPeriod"/>
              <a:defRPr/>
            </a:pPr>
            <a:r>
              <a:rPr lang="tr-TR" b="1" dirty="0" smtClean="0">
                <a:solidFill>
                  <a:schemeClr val="accent6">
                    <a:lumMod val="50000"/>
                  </a:schemeClr>
                </a:solidFill>
              </a:rPr>
              <a:t>Duyguları anlatan her çalışmanın, sanatsal bir yön içermesi gerekmediğini baştan kabul etmek gerekir</a:t>
            </a:r>
          </a:p>
          <a:p>
            <a:pPr marL="578358" indent="-514350" fontAlgn="auto">
              <a:spcAft>
                <a:spcPts val="0"/>
              </a:spcAft>
              <a:buFont typeface="+mj-lt"/>
              <a:buAutoNum type="alphaUcPeriod"/>
              <a:defRPr/>
            </a:pPr>
            <a:r>
              <a:rPr lang="tr-TR" b="1" dirty="0" smtClean="0">
                <a:solidFill>
                  <a:schemeClr val="accent6">
                    <a:lumMod val="50000"/>
                  </a:schemeClr>
                </a:solidFill>
              </a:rPr>
              <a:t>Sanat tarihinde dış gerçekliği kendi algılama yetisine göre değiştirip yansıtan ressamlar da vardır</a:t>
            </a:r>
            <a:endParaRPr lang="tr-TR" b="1" dirty="0">
              <a:solidFill>
                <a:schemeClr val="accent6">
                  <a:lumMod val="5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b="1" dirty="0" smtClean="0"/>
              <a:t>              İnsanın sanatsal çalışmalarının tümüne, bir arama ve bulma çabası olarak bakılabilir. Ya da bunlar, hayatı ve bu hayatın içinde insanın kendi yerini anlama ve anlamlandırma uğraşı olarak görülebilir. Bu çaba, ilk insandan bugüne değin farklı amaçlar ardında, farklı açılımlar, biçimler ve yöntemlerle serpilip gelişmiştir. Yüzlerce yıllık serüveni boyunca, hem tarihsel dönemler, toplumsal ve siyasal koşullarca biçimlendirilmiş hem de onları biçimlendirmiştir. Buradan bakıldığında ----.</a:t>
            </a:r>
          </a:p>
          <a:p>
            <a:pPr marL="448056" indent="-384048" fontAlgn="auto">
              <a:spcAft>
                <a:spcPts val="0"/>
              </a:spcAft>
              <a:buFont typeface="Wingdings 2"/>
              <a:buNone/>
              <a:defRPr/>
            </a:pPr>
            <a:r>
              <a:rPr lang="tr-TR" b="1" dirty="0" smtClean="0">
                <a:solidFill>
                  <a:srgbClr val="FFFF00"/>
                </a:solidFill>
              </a:rPr>
              <a:t>23-Bu parçanın sonuna düşüncenin akışına göre aşağıdakilerden hangisi getirilebilir?</a:t>
            </a:r>
          </a:p>
          <a:p>
            <a:pPr marL="578358" indent="-514350" fontAlgn="auto">
              <a:spcAft>
                <a:spcPts val="0"/>
              </a:spcAft>
              <a:buFont typeface="+mj-lt"/>
              <a:buAutoNum type="alphaUcPeriod"/>
              <a:defRPr/>
            </a:pPr>
            <a:r>
              <a:rPr lang="tr-TR" b="1" dirty="0" smtClean="0">
                <a:solidFill>
                  <a:schemeClr val="accent6">
                    <a:lumMod val="50000"/>
                  </a:schemeClr>
                </a:solidFill>
              </a:rPr>
              <a:t>sanatın, insanı doğa ve toplumla olan çatışmalarıyla yansıtma işlevini yerine getirmesinin gerekliliği ortaya çıkar</a:t>
            </a:r>
          </a:p>
          <a:p>
            <a:pPr marL="578358" indent="-514350" fontAlgn="auto">
              <a:spcAft>
                <a:spcPts val="0"/>
              </a:spcAft>
              <a:buFont typeface="+mj-lt"/>
              <a:buAutoNum type="alphaUcPeriod"/>
              <a:defRPr/>
            </a:pPr>
            <a:r>
              <a:rPr lang="tr-TR" b="1" dirty="0" smtClean="0">
                <a:solidFill>
                  <a:schemeClr val="accent6">
                    <a:lumMod val="50000"/>
                  </a:schemeClr>
                </a:solidFill>
              </a:rPr>
              <a:t>sanat yapıtlarında işlenen toplumsal özlemlerin gerçekleşip gerçekleşmeyeceği de açıklık kazanır</a:t>
            </a:r>
          </a:p>
          <a:p>
            <a:pPr marL="578358" indent="-514350" fontAlgn="auto">
              <a:spcAft>
                <a:spcPts val="0"/>
              </a:spcAft>
              <a:buFont typeface="+mj-lt"/>
              <a:buAutoNum type="alphaUcPeriod"/>
              <a:defRPr/>
            </a:pPr>
            <a:r>
              <a:rPr lang="tr-TR" b="1" dirty="0" smtClean="0">
                <a:solidFill>
                  <a:schemeClr val="accent6">
                    <a:lumMod val="50000"/>
                  </a:schemeClr>
                </a:solidFill>
              </a:rPr>
              <a:t>sanatla toplumsal fayda arasında bir seçim yapmanın zorluğu daha iyi anlaşılabilir</a:t>
            </a:r>
          </a:p>
          <a:p>
            <a:pPr marL="578358" indent="-514350" fontAlgn="auto">
              <a:spcAft>
                <a:spcPts val="0"/>
              </a:spcAft>
              <a:buFont typeface="+mj-lt"/>
              <a:buAutoNum type="alphaUcPeriod"/>
              <a:defRPr/>
            </a:pPr>
            <a:r>
              <a:rPr lang="tr-TR" b="1" dirty="0" smtClean="0">
                <a:solidFill>
                  <a:schemeClr val="accent6">
                    <a:lumMod val="50000"/>
                  </a:schemeClr>
                </a:solidFill>
              </a:rPr>
              <a:t>sanatın, insanın kişilik özelliklerini boyutlandırıp geliştirdiği söylenebilir</a:t>
            </a:r>
          </a:p>
          <a:p>
            <a:pPr marL="578358" indent="-514350" fontAlgn="auto">
              <a:spcAft>
                <a:spcPts val="0"/>
              </a:spcAft>
              <a:buFont typeface="+mj-lt"/>
              <a:buAutoNum type="alphaUcPeriod"/>
              <a:defRPr/>
            </a:pPr>
            <a:r>
              <a:rPr lang="tr-TR" b="1" dirty="0" smtClean="0">
                <a:solidFill>
                  <a:schemeClr val="accent6">
                    <a:lumMod val="50000"/>
                  </a:schemeClr>
                </a:solidFill>
              </a:rPr>
              <a:t>bir toplumun sanatıyla o toplumun yaşamının birbiriyle etkileşim içinde olduğu yargısına ulaşılabilir</a:t>
            </a:r>
            <a:endParaRPr lang="tr-TR" b="1" dirty="0">
              <a:solidFill>
                <a:schemeClr val="accent6">
                  <a:lumMod val="50000"/>
                </a:schemeClr>
              </a:solidFill>
            </a:endParaRPr>
          </a:p>
        </p:txBody>
      </p:sp>
    </p:spTree>
  </p:cSld>
  <p:clrMapOvr>
    <a:masterClrMapping/>
  </p:clrMapOvr>
  <p:transition spd="med">
    <p:dissolve/>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dirty="0" smtClean="0"/>
              <a:t>             </a:t>
            </a:r>
            <a:r>
              <a:rPr lang="tr-TR" b="1" dirty="0" smtClean="0">
                <a:solidFill>
                  <a:schemeClr val="accent5">
                    <a:lumMod val="20000"/>
                    <a:lumOff val="80000"/>
                  </a:schemeClr>
                </a:solidFill>
              </a:rPr>
              <a:t>Yazar, kitaptaki resimler ve ilginç bilgilerle okuyucuyu,Eski Yunan ve Roma Uygarlıklarına uzanan bir zaman yolculuğuna çıkarıyor. Rengârenk, parlak sayfalar arasında gidip geldikçe ve biraz da hayal gücünüzü kullandığınızda kendinizi Eski Mısır’da “papirüs” terliklerle gezerken ya da Roma’da “</a:t>
            </a:r>
            <a:r>
              <a:rPr lang="tr-TR" b="1" dirty="0" err="1" smtClean="0">
                <a:solidFill>
                  <a:schemeClr val="accent5">
                    <a:lumMod val="20000"/>
                    <a:lumOff val="80000"/>
                  </a:schemeClr>
                </a:solidFill>
              </a:rPr>
              <a:t>toga</a:t>
            </a:r>
            <a:r>
              <a:rPr lang="tr-TR" b="1" dirty="0" smtClean="0">
                <a:solidFill>
                  <a:schemeClr val="accent5">
                    <a:lumMod val="20000"/>
                    <a:lumOff val="80000"/>
                  </a:schemeClr>
                </a:solidFill>
              </a:rPr>
              <a:t>” giymiş olarak bulmanız mümkün. </a:t>
            </a:r>
            <a:r>
              <a:rPr lang="tr-TR" b="1" dirty="0" err="1" smtClean="0">
                <a:solidFill>
                  <a:schemeClr val="accent5">
                    <a:lumMod val="20000"/>
                    <a:lumOff val="80000"/>
                  </a:schemeClr>
                </a:solidFill>
              </a:rPr>
              <a:t>Toga</a:t>
            </a:r>
            <a:r>
              <a:rPr lang="tr-TR" b="1" dirty="0" smtClean="0">
                <a:solidFill>
                  <a:schemeClr val="accent5">
                    <a:lumMod val="20000"/>
                    <a:lumOff val="80000"/>
                  </a:schemeClr>
                </a:solidFill>
              </a:rPr>
              <a:t> nasıl giyiliyor diye endişeleniyorsanız merak etmeyin kitapta o da yazıyor. Kitabı okuduğunuzda Antik Çağ ile şimdiki yaşantınız arasında öyle bir köprü kuracaksınız ki hem kendi yaşantınızdaki </a:t>
            </a:r>
            <a:r>
              <a:rPr lang="tr-TR" b="1" dirty="0" err="1" smtClean="0">
                <a:solidFill>
                  <a:schemeClr val="accent5">
                    <a:lumMod val="20000"/>
                    <a:lumOff val="80000"/>
                  </a:schemeClr>
                </a:solidFill>
              </a:rPr>
              <a:t>ögeleri</a:t>
            </a:r>
            <a:r>
              <a:rPr lang="tr-TR" b="1" dirty="0" smtClean="0">
                <a:solidFill>
                  <a:schemeClr val="accent5">
                    <a:lumMod val="20000"/>
                    <a:lumOff val="80000"/>
                  </a:schemeClr>
                </a:solidFill>
              </a:rPr>
              <a:t> Antik Çağlarda hem de Antik Çağlardaki yaşantılarda kendinizi bulacaksınız.</a:t>
            </a:r>
          </a:p>
          <a:p>
            <a:pPr marL="448056" indent="-384048" fontAlgn="auto">
              <a:spcAft>
                <a:spcPts val="0"/>
              </a:spcAft>
              <a:buFont typeface="Wingdings 2"/>
              <a:buNone/>
              <a:defRPr/>
            </a:pPr>
            <a:r>
              <a:rPr lang="tr-TR" b="1" dirty="0" smtClean="0">
                <a:solidFill>
                  <a:srgbClr val="92D050"/>
                </a:solidFill>
              </a:rPr>
              <a:t>24-Bu parçada sözü edilen </a:t>
            </a:r>
            <a:r>
              <a:rPr lang="tr-TR" b="1" dirty="0" smtClean="0">
                <a:solidFill>
                  <a:schemeClr val="accent5">
                    <a:lumMod val="40000"/>
                    <a:lumOff val="60000"/>
                  </a:schemeClr>
                </a:solidFill>
              </a:rPr>
              <a:t>kitabın asıl özelliği </a:t>
            </a:r>
            <a:r>
              <a:rPr lang="tr-TR" b="1" dirty="0" smtClean="0">
                <a:solidFill>
                  <a:srgbClr val="92D050"/>
                </a:solidFill>
              </a:rPr>
              <a:t>aşağıdakilerden</a:t>
            </a:r>
          </a:p>
          <a:p>
            <a:pPr marL="448056" indent="-384048" fontAlgn="auto">
              <a:spcAft>
                <a:spcPts val="0"/>
              </a:spcAft>
              <a:buFont typeface="Wingdings 2"/>
              <a:buNone/>
              <a:defRPr/>
            </a:pPr>
            <a:r>
              <a:rPr lang="tr-TR" b="1" dirty="0" smtClean="0">
                <a:solidFill>
                  <a:srgbClr val="92D050"/>
                </a:solidFill>
              </a:rPr>
              <a:t>hangisidir?</a:t>
            </a:r>
          </a:p>
          <a:p>
            <a:pPr marL="578358" indent="-514350" fontAlgn="auto">
              <a:spcAft>
                <a:spcPts val="0"/>
              </a:spcAft>
              <a:buFont typeface="+mj-lt"/>
              <a:buAutoNum type="alphaUcPeriod"/>
              <a:defRPr/>
            </a:pPr>
            <a:r>
              <a:rPr lang="tr-TR" b="1" dirty="0" smtClean="0">
                <a:solidFill>
                  <a:schemeClr val="accent6">
                    <a:lumMod val="50000"/>
                  </a:schemeClr>
                </a:solidFill>
              </a:rPr>
              <a:t>Görsellik yönünden etkileyici bir nitelik taşıma</a:t>
            </a:r>
          </a:p>
          <a:p>
            <a:pPr marL="578358" indent="-514350" fontAlgn="auto">
              <a:spcAft>
                <a:spcPts val="0"/>
              </a:spcAft>
              <a:buFont typeface="+mj-lt"/>
              <a:buAutoNum type="alphaUcPeriod"/>
              <a:defRPr/>
            </a:pPr>
            <a:r>
              <a:rPr lang="tr-TR" b="1" dirty="0" smtClean="0">
                <a:solidFill>
                  <a:schemeClr val="accent6">
                    <a:lumMod val="50000"/>
                  </a:schemeClr>
                </a:solidFill>
              </a:rPr>
              <a:t>Tarihsel bilgileri, ortaya çıktığı dönem içinde yargılama</a:t>
            </a:r>
          </a:p>
          <a:p>
            <a:pPr marL="578358" indent="-514350" fontAlgn="auto">
              <a:spcAft>
                <a:spcPts val="0"/>
              </a:spcAft>
              <a:buFont typeface="+mj-lt"/>
              <a:buAutoNum type="alphaUcPeriod"/>
              <a:defRPr/>
            </a:pPr>
            <a:r>
              <a:rPr lang="tr-TR" b="1" dirty="0" smtClean="0">
                <a:solidFill>
                  <a:schemeClr val="accent6">
                    <a:lumMod val="50000"/>
                  </a:schemeClr>
                </a:solidFill>
              </a:rPr>
              <a:t>Okuyucuda, anlatılanları yaşıyormuş duygusu uyandırma</a:t>
            </a:r>
          </a:p>
          <a:p>
            <a:pPr marL="578358" indent="-514350" fontAlgn="auto">
              <a:spcAft>
                <a:spcPts val="0"/>
              </a:spcAft>
              <a:buFont typeface="+mj-lt"/>
              <a:buAutoNum type="alphaUcPeriod"/>
              <a:defRPr/>
            </a:pPr>
            <a:r>
              <a:rPr lang="tr-TR" b="1" dirty="0" smtClean="0">
                <a:solidFill>
                  <a:schemeClr val="accent6">
                    <a:lumMod val="50000"/>
                  </a:schemeClr>
                </a:solidFill>
              </a:rPr>
              <a:t>Çok eski yaşam biçimlerini karşılaştırarak anlatma</a:t>
            </a:r>
          </a:p>
          <a:p>
            <a:pPr marL="578358" indent="-514350" fontAlgn="auto">
              <a:spcAft>
                <a:spcPts val="0"/>
              </a:spcAft>
              <a:buFont typeface="+mj-lt"/>
              <a:buAutoNum type="alphaUcPeriod"/>
              <a:defRPr/>
            </a:pPr>
            <a:r>
              <a:rPr lang="tr-TR" b="1" dirty="0" smtClean="0">
                <a:solidFill>
                  <a:schemeClr val="accent6">
                    <a:lumMod val="50000"/>
                  </a:schemeClr>
                </a:solidFill>
              </a:rPr>
              <a:t>Okuyanların belirli bir düşüncede yoğunlaşmasını sağlama</a:t>
            </a:r>
            <a:endParaRPr lang="tr-TR" b="1" dirty="0">
              <a:solidFill>
                <a:schemeClr val="accent6">
                  <a:lumMod val="5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b="1" dirty="0" smtClean="0"/>
              <a:t>           1861 yılında bir eleştirmen şöyle demiş: “Bugüne kadar fotoğraf, kural olarak ‘gerçeği yansıtmayı’ amaçladı. Peki ama güzelliği belirgin kılma gibi bir amacı da üstlenemez mi?” Burada, o zamana değin yalnızca belgeleme yöntemi sayılmış bir iletişim aracının alanına estetik ölçülerin de dâhil edildiği görülüyor. Bu da, fotoğrafçının, gördüğünü yorumlayarak yansıtma bilincine varmasının bir sonucudur. Sanatsal yorumun ortaya çıkışı, sanatsal ölçütlerin uygulanmasına kendiliğinden yol açacaktır.</a:t>
            </a:r>
          </a:p>
          <a:p>
            <a:pPr marL="448056" indent="-384048" fontAlgn="auto">
              <a:spcAft>
                <a:spcPts val="0"/>
              </a:spcAft>
              <a:buFont typeface="Wingdings 2"/>
              <a:buNone/>
              <a:defRPr/>
            </a:pPr>
            <a:endParaRPr lang="tr-TR" b="1" dirty="0" smtClean="0"/>
          </a:p>
          <a:p>
            <a:pPr marL="448056" indent="-384048" fontAlgn="auto">
              <a:spcAft>
                <a:spcPts val="0"/>
              </a:spcAft>
              <a:buFont typeface="Wingdings 2"/>
              <a:buNone/>
              <a:defRPr/>
            </a:pPr>
            <a:r>
              <a:rPr lang="tr-TR" b="1" i="1" dirty="0" smtClean="0">
                <a:solidFill>
                  <a:srgbClr val="92D050"/>
                </a:solidFill>
              </a:rPr>
              <a:t>25-Bu parçaya göre </a:t>
            </a:r>
            <a:r>
              <a:rPr lang="tr-TR" b="1" i="1" dirty="0" smtClean="0">
                <a:solidFill>
                  <a:schemeClr val="accent5">
                    <a:lumMod val="40000"/>
                    <a:lumOff val="60000"/>
                  </a:schemeClr>
                </a:solidFill>
              </a:rPr>
              <a:t>fotoğrafçılığın bir sanat olarak kabul edilmesi </a:t>
            </a:r>
            <a:r>
              <a:rPr lang="tr-TR" b="1" i="1" dirty="0" smtClean="0">
                <a:solidFill>
                  <a:srgbClr val="92D050"/>
                </a:solidFill>
              </a:rPr>
              <a:t>aşağıdakilerden hangisiyle ilişkilidir?</a:t>
            </a:r>
          </a:p>
          <a:p>
            <a:pPr marL="578358" indent="-514350" fontAlgn="auto">
              <a:spcAft>
                <a:spcPts val="0"/>
              </a:spcAft>
              <a:buFont typeface="+mj-lt"/>
              <a:buAutoNum type="alphaUcPeriod"/>
              <a:defRPr/>
            </a:pPr>
            <a:r>
              <a:rPr lang="tr-TR" b="1" dirty="0" smtClean="0">
                <a:solidFill>
                  <a:schemeClr val="accent6">
                    <a:lumMod val="75000"/>
                  </a:schemeClr>
                </a:solidFill>
              </a:rPr>
              <a:t>Değişmez ve belirli kurallar içermesiyle</a:t>
            </a:r>
          </a:p>
          <a:p>
            <a:pPr marL="578358" indent="-514350" fontAlgn="auto">
              <a:spcAft>
                <a:spcPts val="0"/>
              </a:spcAft>
              <a:buFont typeface="+mj-lt"/>
              <a:buAutoNum type="alphaUcPeriod"/>
              <a:defRPr/>
            </a:pPr>
            <a:r>
              <a:rPr lang="tr-TR" b="1" dirty="0" smtClean="0">
                <a:solidFill>
                  <a:schemeClr val="accent6">
                    <a:lumMod val="75000"/>
                  </a:schemeClr>
                </a:solidFill>
              </a:rPr>
              <a:t>İlgi duyanların sayısının her geçen gün artmasıyla</a:t>
            </a:r>
          </a:p>
          <a:p>
            <a:pPr marL="578358" indent="-514350" fontAlgn="auto">
              <a:spcAft>
                <a:spcPts val="0"/>
              </a:spcAft>
              <a:buFont typeface="+mj-lt"/>
              <a:buAutoNum type="alphaUcPeriod"/>
              <a:defRPr/>
            </a:pPr>
            <a:r>
              <a:rPr lang="tr-TR" b="1" dirty="0" smtClean="0">
                <a:solidFill>
                  <a:schemeClr val="accent6">
                    <a:lumMod val="75000"/>
                  </a:schemeClr>
                </a:solidFill>
              </a:rPr>
              <a:t>Yaratıcılık yönünden başka sanat dallarıyla da ilişkili olmasıyla</a:t>
            </a:r>
          </a:p>
          <a:p>
            <a:pPr marL="578358" indent="-514350" fontAlgn="auto">
              <a:spcAft>
                <a:spcPts val="0"/>
              </a:spcAft>
              <a:buFont typeface="+mj-lt"/>
              <a:buAutoNum type="alphaUcPeriod"/>
              <a:defRPr/>
            </a:pPr>
            <a:r>
              <a:rPr lang="tr-TR" b="1" dirty="0" smtClean="0">
                <a:solidFill>
                  <a:schemeClr val="accent6">
                    <a:lumMod val="75000"/>
                  </a:schemeClr>
                </a:solidFill>
              </a:rPr>
              <a:t>Çekenin bakış açısına göre anlamsal zenginlikler kazanmasıyla</a:t>
            </a:r>
          </a:p>
          <a:p>
            <a:pPr marL="578358" indent="-514350" fontAlgn="auto">
              <a:spcAft>
                <a:spcPts val="0"/>
              </a:spcAft>
              <a:buFont typeface="+mj-lt"/>
              <a:buAutoNum type="alphaUcPeriod"/>
              <a:defRPr/>
            </a:pPr>
            <a:r>
              <a:rPr lang="tr-TR" b="1" dirty="0" smtClean="0">
                <a:solidFill>
                  <a:schemeClr val="accent6">
                    <a:lumMod val="75000"/>
                  </a:schemeClr>
                </a:solidFill>
              </a:rPr>
              <a:t>Belirli bir eğitimden geçmeyi gerektirmesiyle</a:t>
            </a:r>
            <a:endParaRPr lang="tr-TR" b="1" dirty="0">
              <a:solidFill>
                <a:schemeClr val="accent6">
                  <a:lumMod val="75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a:ln>
            <a:solidFill>
              <a:srgbClr val="FFFF00"/>
            </a:solidFill>
          </a:ln>
          <a:effectLst>
            <a:glow rad="228600">
              <a:schemeClr val="accent5">
                <a:satMod val="175000"/>
                <a:alpha val="40000"/>
              </a:schemeClr>
            </a:glow>
          </a:effectLst>
        </p:spPr>
        <p:txBody>
          <a:bodyPr>
            <a:normAutofit fontScale="70000" lnSpcReduction="20000"/>
          </a:bodyPr>
          <a:lstStyle/>
          <a:p>
            <a:pPr marL="448056" indent="-384048" fontAlgn="auto">
              <a:spcAft>
                <a:spcPts val="0"/>
              </a:spcAft>
              <a:buFont typeface="Wingdings 2"/>
              <a:buNone/>
              <a:defRPr/>
            </a:pPr>
            <a:r>
              <a:rPr lang="tr-TR" dirty="0" smtClean="0"/>
              <a:t>       </a:t>
            </a:r>
            <a:r>
              <a:rPr lang="tr-TR" b="1" dirty="0" smtClean="0">
                <a:solidFill>
                  <a:schemeClr val="bg1"/>
                </a:solidFill>
              </a:rPr>
              <a:t>Sanatçı, yaşama ilişkin bilgi edinme yükümlülüğü altındadır. Bu demektir ki yaşadığı zaman diliminde olup bitenlere kaç numaralı camlar gerekiyorsa o camların takılı olduğu gözlüklerle bakmalıdır. Bu zorunluluğun bilincine varamayan bir sanatçı, gerçek dünyayı ya bulanık </a:t>
            </a:r>
            <a:r>
              <a:rPr lang="es-ES" b="1" dirty="0" smtClean="0">
                <a:solidFill>
                  <a:schemeClr val="bg1"/>
                </a:solidFill>
              </a:rPr>
              <a:t>görecek ya da hiç göremeyecektir.</a:t>
            </a:r>
          </a:p>
          <a:p>
            <a:pPr marL="448056" indent="-384048" fontAlgn="auto">
              <a:spcAft>
                <a:spcPts val="0"/>
              </a:spcAft>
              <a:buFont typeface="Wingdings 2"/>
              <a:buNone/>
              <a:defRPr/>
            </a:pPr>
            <a:r>
              <a:rPr lang="tr-TR" b="1" dirty="0" smtClean="0">
                <a:solidFill>
                  <a:schemeClr val="accent2">
                    <a:lumMod val="75000"/>
                  </a:schemeClr>
                </a:solidFill>
              </a:rPr>
              <a:t>26-Aşağıdakilerden hangisi bu parçada belirtilenleri destekler niteliktedir?</a:t>
            </a:r>
          </a:p>
          <a:p>
            <a:pPr marL="578358" indent="-514350" fontAlgn="auto">
              <a:spcAft>
                <a:spcPts val="0"/>
              </a:spcAft>
              <a:buFont typeface="+mj-lt"/>
              <a:buAutoNum type="alphaUcPeriod"/>
              <a:defRPr/>
            </a:pPr>
            <a:r>
              <a:rPr lang="tr-TR" dirty="0" smtClean="0"/>
              <a:t> </a:t>
            </a:r>
            <a:r>
              <a:rPr lang="tr-TR" b="1" dirty="0" smtClean="0">
                <a:solidFill>
                  <a:schemeClr val="accent6">
                    <a:lumMod val="75000"/>
                  </a:schemeClr>
                </a:solidFill>
              </a:rPr>
              <a:t>Avrupa tiyatrosunda natüralizm öncesi dönemde, yeni biçim ve üslupların denenmesine karşın artık çok değişen dünya, eski ölçütlere göre algılandığı için bir büyük bunalımın içine düşülmüştü.</a:t>
            </a:r>
          </a:p>
          <a:p>
            <a:pPr marL="578358" indent="-514350" fontAlgn="auto">
              <a:spcAft>
                <a:spcPts val="0"/>
              </a:spcAft>
              <a:buFont typeface="+mj-lt"/>
              <a:buAutoNum type="alphaUcPeriod"/>
              <a:defRPr/>
            </a:pPr>
            <a:r>
              <a:rPr lang="tr-TR" b="1" dirty="0" smtClean="0">
                <a:solidFill>
                  <a:schemeClr val="accent6">
                    <a:lumMod val="75000"/>
                  </a:schemeClr>
                </a:solidFill>
              </a:rPr>
              <a:t>James </a:t>
            </a:r>
            <a:r>
              <a:rPr lang="tr-TR" b="1" dirty="0" err="1" smtClean="0">
                <a:solidFill>
                  <a:schemeClr val="accent6">
                    <a:lumMod val="75000"/>
                  </a:schemeClr>
                </a:solidFill>
              </a:rPr>
              <a:t>Joyce’un</a:t>
            </a:r>
            <a:r>
              <a:rPr lang="tr-TR" b="1" dirty="0" smtClean="0">
                <a:solidFill>
                  <a:schemeClr val="accent6">
                    <a:lumMod val="75000"/>
                  </a:schemeClr>
                </a:solidFill>
              </a:rPr>
              <a:t> </a:t>
            </a:r>
            <a:r>
              <a:rPr lang="tr-TR" b="1" dirty="0" err="1" smtClean="0">
                <a:solidFill>
                  <a:schemeClr val="accent6">
                    <a:lumMod val="75000"/>
                  </a:schemeClr>
                </a:solidFill>
              </a:rPr>
              <a:t>Ulysses</a:t>
            </a:r>
            <a:r>
              <a:rPr lang="tr-TR" b="1" dirty="0" smtClean="0">
                <a:solidFill>
                  <a:schemeClr val="accent6">
                    <a:lumMod val="75000"/>
                  </a:schemeClr>
                </a:solidFill>
              </a:rPr>
              <a:t> örneğinde olduğu gibi pek çok yazar okunmak için değil, ünlü olmak ve incelenmek için yazıyor.</a:t>
            </a:r>
          </a:p>
          <a:p>
            <a:pPr marL="578358" indent="-514350" fontAlgn="auto">
              <a:spcAft>
                <a:spcPts val="0"/>
              </a:spcAft>
              <a:buFont typeface="+mj-lt"/>
              <a:buAutoNum type="alphaUcPeriod"/>
              <a:defRPr/>
            </a:pPr>
            <a:r>
              <a:rPr lang="nn-NO" b="1" dirty="0" smtClean="0">
                <a:solidFill>
                  <a:schemeClr val="accent6">
                    <a:lumMod val="75000"/>
                  </a:schemeClr>
                </a:solidFill>
              </a:rPr>
              <a:t>Sanatın tarihi, geleneksel biçimlere ve üsluplara</a:t>
            </a:r>
            <a:r>
              <a:rPr lang="tr-TR" b="1" dirty="0" smtClean="0">
                <a:solidFill>
                  <a:schemeClr val="accent6">
                    <a:lumMod val="75000"/>
                  </a:schemeClr>
                </a:solidFill>
              </a:rPr>
              <a:t> neredeyse bütünüyle bağlı kalarak yeni olabilmiş sanatçıların öyküleriyle doludur.</a:t>
            </a:r>
          </a:p>
          <a:p>
            <a:pPr marL="578358" indent="-514350" fontAlgn="auto">
              <a:spcAft>
                <a:spcPts val="0"/>
              </a:spcAft>
              <a:buFont typeface="+mj-lt"/>
              <a:buAutoNum type="alphaUcPeriod"/>
              <a:defRPr/>
            </a:pPr>
            <a:r>
              <a:rPr lang="tr-TR" b="1" dirty="0" smtClean="0">
                <a:solidFill>
                  <a:schemeClr val="accent6">
                    <a:lumMod val="75000"/>
                  </a:schemeClr>
                </a:solidFill>
              </a:rPr>
              <a:t>Franz Kafka’nın yüz yıl sonra da ününü koruyup geleceğe kalacağını öngörmek için onun yaşadığı zamanın şartlarını göz önünde bulundurmaya gerek yoktur.</a:t>
            </a:r>
          </a:p>
          <a:p>
            <a:pPr marL="578358" indent="-514350" fontAlgn="auto">
              <a:spcAft>
                <a:spcPts val="0"/>
              </a:spcAft>
              <a:buFont typeface="+mj-lt"/>
              <a:buAutoNum type="alphaUcPeriod"/>
              <a:defRPr/>
            </a:pPr>
            <a:r>
              <a:rPr lang="tr-TR" b="1" dirty="0" smtClean="0">
                <a:solidFill>
                  <a:schemeClr val="accent6">
                    <a:lumMod val="75000"/>
                  </a:schemeClr>
                </a:solidFill>
              </a:rPr>
              <a:t>Bir yazar, anlatacaklarını değiştirmeden olduğu gibi dile getirirse yazar değil, gazeteci ya da politikacı olur.</a:t>
            </a:r>
            <a:endParaRPr lang="tr-TR" b="1" dirty="0">
              <a:solidFill>
                <a:schemeClr val="accent6">
                  <a:lumMod val="75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a:ln>
            <a:solidFill>
              <a:srgbClr val="FF0000"/>
            </a:solidFill>
          </a:ln>
          <a:effectLst>
            <a:glow rad="228600">
              <a:schemeClr val="accent5">
                <a:satMod val="175000"/>
                <a:alpha val="40000"/>
              </a:schemeClr>
            </a:glow>
          </a:effectLst>
        </p:spPr>
        <p:txBody>
          <a:bodyPr>
            <a:normAutofit fontScale="70000" lnSpcReduction="20000"/>
          </a:bodyPr>
          <a:lstStyle/>
          <a:p>
            <a:pPr marL="448056" indent="-384048" fontAlgn="auto">
              <a:spcAft>
                <a:spcPts val="0"/>
              </a:spcAft>
              <a:buFont typeface="Wingdings 2"/>
              <a:buNone/>
              <a:defRPr/>
            </a:pPr>
            <a:r>
              <a:rPr lang="tr-TR" dirty="0" smtClean="0"/>
              <a:t>    </a:t>
            </a:r>
            <a:r>
              <a:rPr lang="tr-TR" b="1" dirty="0" smtClean="0"/>
              <a:t> </a:t>
            </a:r>
            <a:r>
              <a:rPr lang="tr-TR" b="1" dirty="0" smtClean="0">
                <a:solidFill>
                  <a:schemeClr val="accent2"/>
                </a:solidFill>
              </a:rPr>
              <a:t>27- </a:t>
            </a:r>
          </a:p>
          <a:p>
            <a:pPr marL="448056" indent="-384048" fontAlgn="auto">
              <a:spcAft>
                <a:spcPts val="0"/>
              </a:spcAft>
              <a:buFont typeface="Wingdings 2"/>
              <a:buNone/>
              <a:defRPr/>
            </a:pPr>
            <a:r>
              <a:rPr lang="tr-TR" b="1" dirty="0" smtClean="0">
                <a:solidFill>
                  <a:schemeClr val="accent2"/>
                </a:solidFill>
              </a:rPr>
              <a:t>                 </a:t>
            </a:r>
            <a:r>
              <a:rPr lang="tr-TR" b="1" dirty="0" smtClean="0">
                <a:solidFill>
                  <a:schemeClr val="accent6">
                    <a:lumMod val="75000"/>
                  </a:schemeClr>
                </a:solidFill>
              </a:rPr>
              <a:t>10 ciltlik Seyahatname, Evliya Çelebi’nin 40 yıllık seyahatlerinde aldığı notlardan oluşuyor. Doğudan batıya, kuzeyden güneye 17. yy. Osmanlı ülkesini anlatıyor. Yazarın son derece renkli ve sıra dışı kişiliği nedeniyle yapıt, hem tarih hem filoloji dalları hem de edebiyat açısından taşıdığı önem dolayısıyla bir dünya klasiği sayılıyor. Ne var ki yine aynı nedenle yapıtın “</a:t>
            </a:r>
            <a:r>
              <a:rPr lang="tr-TR" b="1" dirty="0" err="1" smtClean="0">
                <a:solidFill>
                  <a:schemeClr val="accent6">
                    <a:lumMod val="75000"/>
                  </a:schemeClr>
                </a:solidFill>
              </a:rPr>
              <a:t>yazma”dan</a:t>
            </a:r>
            <a:r>
              <a:rPr lang="tr-TR" b="1" dirty="0" smtClean="0">
                <a:solidFill>
                  <a:schemeClr val="accent6">
                    <a:lumMod val="75000"/>
                  </a:schemeClr>
                </a:solidFill>
              </a:rPr>
              <a:t> basıma geçiş evresi de zorluklar içeriyor. Çünkü günümüzde onu “doğru okumak” da doğru anlamak da başlı başına bir uzmanlık işi. Evliya Çelebi gerek gördüğü fakat </a:t>
            </a:r>
            <a:r>
              <a:rPr lang="tr-TR" b="1" dirty="0" smtClean="0"/>
              <a:t>dilde bulunmayan, okuyanın kolayca kavrayamayacağı sözcükleri yaratan, tanık olduklarını kendi algılayışına göre değiştirip büyüterek yansıtan </a:t>
            </a:r>
            <a:r>
              <a:rPr lang="tr-TR" b="1" dirty="0" smtClean="0">
                <a:solidFill>
                  <a:schemeClr val="accent6">
                    <a:lumMod val="75000"/>
                  </a:schemeClr>
                </a:solidFill>
              </a:rPr>
              <a:t>bir kişi. Bu yüzden önce onun dilinin şifrelerini çözmek, kişilik özellikleriyle tanışmak ve düşünce yapısını öğrenmek gerekiyor.</a:t>
            </a:r>
          </a:p>
          <a:p>
            <a:pPr marL="448056" indent="-384048" fontAlgn="auto">
              <a:spcAft>
                <a:spcPts val="0"/>
              </a:spcAft>
              <a:buFont typeface="Wingdings 2"/>
              <a:buNone/>
              <a:defRPr/>
            </a:pPr>
            <a:r>
              <a:rPr lang="tr-TR" b="1" dirty="0" smtClean="0">
                <a:solidFill>
                  <a:schemeClr val="bg1"/>
                </a:solidFill>
              </a:rPr>
              <a:t>Evliya Çelebi’yi anlayabilmek için onun</a:t>
            </a:r>
          </a:p>
          <a:p>
            <a:pPr marL="448056" indent="-384048" fontAlgn="auto">
              <a:spcAft>
                <a:spcPts val="0"/>
              </a:spcAft>
              <a:buFont typeface="Wingdings 2"/>
              <a:buNone/>
              <a:defRPr/>
            </a:pPr>
            <a:r>
              <a:rPr lang="tr-TR" b="1" dirty="0" smtClean="0">
                <a:solidFill>
                  <a:schemeClr val="accent2">
                    <a:lumMod val="50000"/>
                  </a:schemeClr>
                </a:solidFill>
              </a:rPr>
              <a:t>     I. yeni sözcükler oluşturması,</a:t>
            </a:r>
          </a:p>
          <a:p>
            <a:pPr marL="448056" indent="-384048" fontAlgn="auto">
              <a:spcAft>
                <a:spcPts val="0"/>
              </a:spcAft>
              <a:buFont typeface="Wingdings 2"/>
              <a:buNone/>
              <a:defRPr/>
            </a:pPr>
            <a:r>
              <a:rPr lang="tr-TR" b="1" dirty="0" smtClean="0">
                <a:solidFill>
                  <a:schemeClr val="accent2">
                    <a:lumMod val="50000"/>
                  </a:schemeClr>
                </a:solidFill>
              </a:rPr>
              <a:t>     II. yapıtının dünyada kabul görmesi,</a:t>
            </a:r>
          </a:p>
          <a:p>
            <a:pPr marL="448056" indent="-384048" fontAlgn="auto">
              <a:spcAft>
                <a:spcPts val="0"/>
              </a:spcAft>
              <a:buFont typeface="Wingdings 2"/>
              <a:buNone/>
              <a:defRPr/>
            </a:pPr>
            <a:r>
              <a:rPr lang="tr-TR" b="1" dirty="0" smtClean="0">
                <a:solidFill>
                  <a:schemeClr val="accent2">
                    <a:lumMod val="50000"/>
                  </a:schemeClr>
                </a:solidFill>
              </a:rPr>
              <a:t>     III. gördüklerini düş gücüyle abartarak yansıtması,</a:t>
            </a:r>
          </a:p>
          <a:p>
            <a:pPr marL="448056" indent="-384048" fontAlgn="auto">
              <a:spcAft>
                <a:spcPts val="0"/>
              </a:spcAft>
              <a:buFont typeface="Wingdings 2"/>
              <a:buNone/>
              <a:defRPr/>
            </a:pPr>
            <a:r>
              <a:rPr lang="tr-TR" b="1" dirty="0" smtClean="0">
                <a:solidFill>
                  <a:schemeClr val="accent2">
                    <a:lumMod val="50000"/>
                  </a:schemeClr>
                </a:solidFill>
              </a:rPr>
              <a:t>     IV. karşılaştığı olayları anlatması</a:t>
            </a:r>
          </a:p>
          <a:p>
            <a:pPr marL="448056" indent="-384048" fontAlgn="auto">
              <a:spcAft>
                <a:spcPts val="0"/>
              </a:spcAft>
              <a:buFont typeface="Wingdings 2"/>
              <a:buNone/>
              <a:defRPr/>
            </a:pPr>
            <a:r>
              <a:rPr lang="tr-TR" b="1" dirty="0" smtClean="0">
                <a:solidFill>
                  <a:schemeClr val="bg1"/>
                </a:solidFill>
              </a:rPr>
              <a:t>özelliklerinden hangileri nedeniyle </a:t>
            </a:r>
            <a:r>
              <a:rPr lang="tr-TR" b="1" dirty="0" smtClean="0">
                <a:solidFill>
                  <a:schemeClr val="accent2"/>
                </a:solidFill>
              </a:rPr>
              <a:t>özel bir donanım </a:t>
            </a:r>
            <a:r>
              <a:rPr lang="tr-TR" b="1" dirty="0" smtClean="0">
                <a:solidFill>
                  <a:schemeClr val="bg1"/>
                </a:solidFill>
              </a:rPr>
              <a:t>gereklidir?</a:t>
            </a:r>
          </a:p>
          <a:p>
            <a:pPr marL="448056" indent="-384048" fontAlgn="auto">
              <a:spcAft>
                <a:spcPts val="0"/>
              </a:spcAft>
              <a:buFont typeface="Wingdings 2"/>
              <a:buNone/>
              <a:defRPr/>
            </a:pPr>
            <a:r>
              <a:rPr lang="tr-TR" b="1" dirty="0" smtClean="0">
                <a:solidFill>
                  <a:schemeClr val="accent3"/>
                </a:solidFill>
              </a:rPr>
              <a:t>        A- </a:t>
            </a:r>
            <a:r>
              <a:rPr lang="es-ES" b="1" dirty="0" smtClean="0">
                <a:solidFill>
                  <a:schemeClr val="accent3"/>
                </a:solidFill>
              </a:rPr>
              <a:t>I. ve II.</a:t>
            </a:r>
            <a:r>
              <a:rPr lang="tr-TR" b="1" dirty="0" smtClean="0">
                <a:solidFill>
                  <a:schemeClr val="accent3"/>
                </a:solidFill>
              </a:rPr>
              <a:t>                       B- </a:t>
            </a:r>
            <a:r>
              <a:rPr lang="es-ES" b="1" dirty="0" smtClean="0">
                <a:solidFill>
                  <a:schemeClr val="accent3"/>
                </a:solidFill>
              </a:rPr>
              <a:t> I. ve III. </a:t>
            </a:r>
            <a:r>
              <a:rPr lang="tr-TR" b="1" dirty="0" smtClean="0">
                <a:solidFill>
                  <a:schemeClr val="accent3"/>
                </a:solidFill>
              </a:rPr>
              <a:t>                            C-  </a:t>
            </a:r>
            <a:r>
              <a:rPr lang="es-ES" b="1" dirty="0" smtClean="0">
                <a:solidFill>
                  <a:schemeClr val="accent3"/>
                </a:solidFill>
              </a:rPr>
              <a:t>I. ve IV.</a:t>
            </a:r>
          </a:p>
          <a:p>
            <a:pPr marL="448056" indent="-384048" fontAlgn="auto">
              <a:spcAft>
                <a:spcPts val="0"/>
              </a:spcAft>
              <a:buFont typeface="Wingdings 2"/>
              <a:buNone/>
              <a:defRPr/>
            </a:pPr>
            <a:r>
              <a:rPr lang="tr-TR" b="1" dirty="0" smtClean="0">
                <a:solidFill>
                  <a:schemeClr val="accent3"/>
                </a:solidFill>
              </a:rPr>
              <a:t>                       D-  </a:t>
            </a:r>
            <a:r>
              <a:rPr lang="es-ES" b="1" dirty="0" smtClean="0">
                <a:solidFill>
                  <a:schemeClr val="accent3"/>
                </a:solidFill>
              </a:rPr>
              <a:t>II. ve IV. </a:t>
            </a:r>
            <a:r>
              <a:rPr lang="tr-TR" b="1" dirty="0" smtClean="0">
                <a:solidFill>
                  <a:schemeClr val="accent3"/>
                </a:solidFill>
              </a:rPr>
              <a:t>                            E- </a:t>
            </a:r>
            <a:r>
              <a:rPr lang="es-ES" b="1" dirty="0" smtClean="0">
                <a:solidFill>
                  <a:schemeClr val="accent3"/>
                </a:solidFill>
              </a:rPr>
              <a:t>III. ve IV.</a:t>
            </a:r>
            <a:endParaRPr lang="tr-TR" b="1" dirty="0">
              <a:solidFill>
                <a:schemeClr val="accent3"/>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85000" lnSpcReduction="20000"/>
          </a:bodyPr>
          <a:lstStyle/>
          <a:p>
            <a:pPr marL="448056" indent="-384048" fontAlgn="auto">
              <a:spcAft>
                <a:spcPts val="0"/>
              </a:spcAft>
              <a:buFont typeface="Wingdings 2"/>
              <a:buNone/>
              <a:defRPr/>
            </a:pPr>
            <a:r>
              <a:rPr lang="tr-TR" b="1" dirty="0" smtClean="0">
                <a:solidFill>
                  <a:schemeClr val="accent6">
                    <a:lumMod val="50000"/>
                  </a:schemeClr>
                </a:solidFill>
              </a:rPr>
              <a:t>          Bir dizi röportajdan oluşan bu kitapta, yazarlara yöneltilen sorular yalnızca girişte veriliyor. Daha sonra röportaj yapılan yazarın cevaplarına geçiliyor. Bu, belki okuyucuyla aracısız bir sohbet duygusu yaratma açısından güzel bir yol ama kimi yerlerde boşluklar oluşuyor. Konunun nereden, nasıl başladığı noktası havada kalabiliyor. İki paragraf arasında karşınıza çıkan bu boşluklar, okurken irkilmenize neden olabiliyor. Bazen de elinizde olmadan aradaki eksik soruyu içinizden tekrarlarken buluyorsunuz kendinizi.</a:t>
            </a:r>
          </a:p>
          <a:p>
            <a:pPr marL="448056" indent="-384048" fontAlgn="auto">
              <a:spcAft>
                <a:spcPts val="0"/>
              </a:spcAft>
              <a:buFont typeface="Wingdings 2"/>
              <a:buNone/>
              <a:defRPr/>
            </a:pPr>
            <a:r>
              <a:rPr lang="tr-TR" b="1" dirty="0" smtClean="0">
                <a:solidFill>
                  <a:schemeClr val="accent3"/>
                </a:solidFill>
              </a:rPr>
              <a:t>28-Bu parçada sözü edilen röportajlarda soruların başta toplu olarak verilmesi, okurlar açısından aşağıdakilerden hangisini ortaya </a:t>
            </a:r>
            <a:r>
              <a:rPr lang="tr-TR" b="1" u="sng" dirty="0" smtClean="0">
                <a:solidFill>
                  <a:schemeClr val="accent3"/>
                </a:solidFill>
              </a:rPr>
              <a:t>çıkarmamıştır?</a:t>
            </a:r>
          </a:p>
          <a:p>
            <a:pPr marL="578358" indent="-514350" fontAlgn="auto">
              <a:spcAft>
                <a:spcPts val="0"/>
              </a:spcAft>
              <a:buFont typeface="+mj-lt"/>
              <a:buAutoNum type="alphaUcPeriod"/>
              <a:defRPr/>
            </a:pPr>
            <a:r>
              <a:rPr lang="tr-TR" b="1" dirty="0" smtClean="0">
                <a:solidFill>
                  <a:schemeClr val="bg1"/>
                </a:solidFill>
              </a:rPr>
              <a:t>Sanatçıyla yüz yüze gelmişlik duygusu vermeyi</a:t>
            </a:r>
          </a:p>
          <a:p>
            <a:pPr marL="578358" indent="-514350" fontAlgn="auto">
              <a:spcAft>
                <a:spcPts val="0"/>
              </a:spcAft>
              <a:buFont typeface="+mj-lt"/>
              <a:buAutoNum type="alphaUcPeriod"/>
              <a:defRPr/>
            </a:pPr>
            <a:r>
              <a:rPr lang="tr-TR" b="1" dirty="0" smtClean="0">
                <a:solidFill>
                  <a:schemeClr val="bg1"/>
                </a:solidFill>
              </a:rPr>
              <a:t>Duraksamalarına yol açmayı</a:t>
            </a:r>
          </a:p>
          <a:p>
            <a:pPr marL="578358" indent="-514350" fontAlgn="auto">
              <a:spcAft>
                <a:spcPts val="0"/>
              </a:spcAft>
              <a:buFont typeface="+mj-lt"/>
              <a:buAutoNum type="alphaUcPeriod"/>
              <a:defRPr/>
            </a:pPr>
            <a:r>
              <a:rPr lang="tr-TR" b="1" dirty="0" smtClean="0">
                <a:solidFill>
                  <a:schemeClr val="bg1"/>
                </a:solidFill>
              </a:rPr>
              <a:t>Metnin bütünselliğini kavramalarını engellemeyi</a:t>
            </a:r>
          </a:p>
          <a:p>
            <a:pPr marL="578358" indent="-514350" fontAlgn="auto">
              <a:spcAft>
                <a:spcPts val="0"/>
              </a:spcAft>
              <a:buFont typeface="+mj-lt"/>
              <a:buAutoNum type="alphaUcPeriod"/>
              <a:defRPr/>
            </a:pPr>
            <a:r>
              <a:rPr lang="tr-TR" b="1" dirty="0" smtClean="0">
                <a:solidFill>
                  <a:schemeClr val="bg1"/>
                </a:solidFill>
              </a:rPr>
              <a:t>Kopuklukları gidermeye zorlamayı</a:t>
            </a:r>
          </a:p>
          <a:p>
            <a:pPr marL="578358" indent="-514350" fontAlgn="auto">
              <a:spcAft>
                <a:spcPts val="0"/>
              </a:spcAft>
              <a:buFont typeface="+mj-lt"/>
              <a:buAutoNum type="alphaUcPeriod"/>
              <a:defRPr/>
            </a:pPr>
            <a:r>
              <a:rPr lang="tr-TR" b="1" dirty="0" smtClean="0">
                <a:solidFill>
                  <a:schemeClr val="bg1"/>
                </a:solidFill>
              </a:rPr>
              <a:t>Bu türe karşı ilgi uyandırmayı</a:t>
            </a:r>
            <a:endParaRPr lang="tr-TR" b="1" dirty="0">
              <a:solidFill>
                <a:schemeClr val="bg1"/>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0000" lnSpcReduction="20000"/>
          </a:bodyPr>
          <a:lstStyle/>
          <a:p>
            <a:pPr marL="448056" indent="-384048" algn="just" fontAlgn="auto">
              <a:spcAft>
                <a:spcPts val="0"/>
              </a:spcAft>
              <a:buFont typeface="Wingdings 2"/>
              <a:buNone/>
              <a:defRPr/>
            </a:pPr>
            <a:r>
              <a:rPr lang="tr-TR" dirty="0" smtClean="0"/>
              <a:t>            </a:t>
            </a:r>
            <a:r>
              <a:rPr lang="tr-TR" b="1" dirty="0" smtClean="0"/>
              <a:t>Bir yazara göre çocuk beyinleri </a:t>
            </a:r>
            <a:r>
              <a:rPr lang="tr-TR" b="1" u="sng" dirty="0" smtClean="0">
                <a:solidFill>
                  <a:srgbClr val="00B0F0"/>
                </a:solidFill>
              </a:rPr>
              <a:t>aynı tornadan çıkmış </a:t>
            </a:r>
            <a:r>
              <a:rPr lang="tr-TR" b="1" dirty="0" smtClean="0"/>
              <a:t>küçük kaplara benzer, bunların ancak algılarla doldurulması gerekir. İşte bu yüzden onlara </a:t>
            </a:r>
            <a:r>
              <a:rPr lang="tr-TR" b="1" u="sng" dirty="0" smtClean="0">
                <a:solidFill>
                  <a:srgbClr val="00B0F0"/>
                </a:solidFill>
              </a:rPr>
              <a:t>masal anlatılmayacaktır. </a:t>
            </a:r>
            <a:r>
              <a:rPr lang="tr-TR" b="1" dirty="0" smtClean="0"/>
              <a:t>Hatta çiçek desenli halılar ya da kuşlu kelebekli tabaklarla fincanlar görmeleri de engellenecektir. Çünkü onlara göre çiçekler halılarda yetişmez; kuşlarla kelebekler, tabaklara ve fincanlara yapışıp kalmaz. Çocukların her şeyi dört işlem yoluyla değerlendirebilmeleri, yaşamları boyunca </a:t>
            </a:r>
            <a:r>
              <a:rPr lang="tr-TR" b="1" u="sng" dirty="0" smtClean="0">
                <a:solidFill>
                  <a:srgbClr val="00B0F0"/>
                </a:solidFill>
              </a:rPr>
              <a:t>salt akıllarının buyruğuna uyarak davranmaları</a:t>
            </a:r>
            <a:r>
              <a:rPr lang="tr-TR" b="1" dirty="0" smtClean="0"/>
              <a:t> sağlanacaktır böylece.Birer insan değil de ileride </a:t>
            </a:r>
            <a:r>
              <a:rPr lang="tr-TR" b="1" u="sng" dirty="0" smtClean="0">
                <a:solidFill>
                  <a:srgbClr val="00B0F0"/>
                </a:solidFill>
              </a:rPr>
              <a:t>yararlı olmaları beklenen robotlar sayılan çocuklara</a:t>
            </a:r>
            <a:r>
              <a:rPr lang="tr-TR" b="1" dirty="0" smtClean="0"/>
              <a:t> ancak gözle görülen, akılla kavranan olgular öğretilecektir. Yazar, bu yönteme göre yetiştirdiği çocukları bir tahta perdenin deliğinden sirk gösterilerini izlerken yakalayınca neredeyse fenalık geçirmiştir. Çünkü bu, akılla ve çarpım tablosuyla hiçbir ilişkisi olmayan, </a:t>
            </a:r>
            <a:r>
              <a:rPr lang="tr-TR" b="1" u="sng" dirty="0" smtClean="0">
                <a:solidFill>
                  <a:srgbClr val="00B0F0"/>
                </a:solidFill>
              </a:rPr>
              <a:t>şiir okumak kadar ayıp bir eğlencedir.</a:t>
            </a:r>
          </a:p>
          <a:p>
            <a:pPr marL="448056" indent="-384048" fontAlgn="auto">
              <a:spcAft>
                <a:spcPts val="0"/>
              </a:spcAft>
              <a:buFont typeface="Wingdings 2"/>
              <a:buNone/>
              <a:defRPr/>
            </a:pPr>
            <a:r>
              <a:rPr lang="tr-TR" b="1" dirty="0" smtClean="0">
                <a:solidFill>
                  <a:srgbClr val="FFFF00"/>
                </a:solidFill>
              </a:rPr>
              <a:t>2-Bu parçadaki altı çizili sözlerle anlatılmak istenenler arasında aşağıdakilerden hangisi yoktur?</a:t>
            </a:r>
          </a:p>
          <a:p>
            <a:pPr marL="578358" indent="-514350" fontAlgn="auto">
              <a:spcAft>
                <a:spcPts val="0"/>
              </a:spcAft>
              <a:buFont typeface="+mj-lt"/>
              <a:buAutoNum type="alphaUcPeriod"/>
              <a:defRPr/>
            </a:pPr>
            <a:r>
              <a:rPr lang="tr-TR" b="1" dirty="0" smtClean="0">
                <a:solidFill>
                  <a:schemeClr val="accent5">
                    <a:lumMod val="20000"/>
                    <a:lumOff val="80000"/>
                  </a:schemeClr>
                </a:solidFill>
              </a:rPr>
              <a:t>Kişisel farklılığı yok sayma</a:t>
            </a:r>
          </a:p>
          <a:p>
            <a:pPr marL="578358" indent="-514350" fontAlgn="auto">
              <a:spcAft>
                <a:spcPts val="0"/>
              </a:spcAft>
              <a:buFont typeface="+mj-lt"/>
              <a:buAutoNum type="alphaUcPeriod"/>
              <a:defRPr/>
            </a:pPr>
            <a:r>
              <a:rPr lang="tr-TR" b="1" dirty="0" smtClean="0">
                <a:solidFill>
                  <a:schemeClr val="accent5">
                    <a:lumMod val="20000"/>
                    <a:lumOff val="80000"/>
                  </a:schemeClr>
                </a:solidFill>
              </a:rPr>
              <a:t>Gerçekler dünyasıyla sınırlı kalma</a:t>
            </a:r>
          </a:p>
          <a:p>
            <a:pPr marL="578358" indent="-514350" fontAlgn="auto">
              <a:spcAft>
                <a:spcPts val="0"/>
              </a:spcAft>
              <a:buFont typeface="+mj-lt"/>
              <a:buAutoNum type="alphaUcPeriod"/>
              <a:defRPr/>
            </a:pPr>
            <a:r>
              <a:rPr lang="tr-TR" b="1" dirty="0" smtClean="0">
                <a:solidFill>
                  <a:schemeClr val="accent5">
                    <a:lumMod val="20000"/>
                    <a:lumOff val="80000"/>
                  </a:schemeClr>
                </a:solidFill>
              </a:rPr>
              <a:t>Duyguları önemsemeyip dışlama</a:t>
            </a:r>
          </a:p>
          <a:p>
            <a:pPr marL="578358" indent="-514350" fontAlgn="auto">
              <a:spcAft>
                <a:spcPts val="0"/>
              </a:spcAft>
              <a:buFont typeface="+mj-lt"/>
              <a:buAutoNum type="alphaUcPeriod"/>
              <a:defRPr/>
            </a:pPr>
            <a:r>
              <a:rPr lang="tr-TR" b="1" dirty="0" smtClean="0">
                <a:solidFill>
                  <a:schemeClr val="accent5">
                    <a:lumMod val="20000"/>
                    <a:lumOff val="80000"/>
                  </a:schemeClr>
                </a:solidFill>
              </a:rPr>
              <a:t>Başkalarının isteklerine göre yaşama</a:t>
            </a:r>
          </a:p>
          <a:p>
            <a:pPr marL="578358" indent="-514350" fontAlgn="auto">
              <a:spcAft>
                <a:spcPts val="0"/>
              </a:spcAft>
              <a:buFont typeface="+mj-lt"/>
              <a:buAutoNum type="alphaUcPeriod"/>
              <a:defRPr/>
            </a:pPr>
            <a:r>
              <a:rPr lang="tr-TR" b="1" dirty="0" smtClean="0">
                <a:solidFill>
                  <a:schemeClr val="accent5">
                    <a:lumMod val="20000"/>
                    <a:lumOff val="80000"/>
                  </a:schemeClr>
                </a:solidFill>
              </a:rPr>
              <a:t>Her şeyi olumsuz yönleriyle değerlendirme</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b="1" dirty="0" smtClean="0">
                <a:solidFill>
                  <a:srgbClr val="FFFF00"/>
                </a:solidFill>
              </a:rPr>
              <a:t>            Bu romanınızdaki karakterler neden öldü? Bu soru bana sık sık soruluyor. Doğrusu, bunu ben de pek bilmiyorum. Yapıtlarımı böyle aniden bitirme merakım buna yol açtı sanırım. O an, kurgu ve çatışma gereği böyle bir trajedi ortaya çıktı. Aslında bu karakterlerin ölmesi en çok beni üzmüştü. Başından beri ellerinizde büyüttüğünüz kişilerin aniden yok oluşları çok üzücü oluyor ancak bazen zorunlu olarak böyle sonlar ortaya çıkıyor. Belki de ölmeleri gerekmiyordu ama romancı bendim ve öyle istedim. Nitekim yaşasalardı ve roman bitseydi sürekli onları düşünecektim. Beni meşgul edeceklerdi. Bu nedenle ben de kurtuldum onlar da, diyebilirim.</a:t>
            </a:r>
          </a:p>
          <a:p>
            <a:pPr marL="448056" indent="-384048" fontAlgn="auto">
              <a:spcAft>
                <a:spcPts val="0"/>
              </a:spcAft>
              <a:buFont typeface="Wingdings 2"/>
              <a:buNone/>
              <a:defRPr/>
            </a:pPr>
            <a:r>
              <a:rPr lang="tr-TR" b="1" dirty="0" smtClean="0">
                <a:solidFill>
                  <a:srgbClr val="00B0F0"/>
                </a:solidFill>
              </a:rPr>
              <a:t>29-Aşağıdakilerin hangisi tutumunu böyle belirten bir yazarın romancılara ilişkin düşüncelerinden biri </a:t>
            </a:r>
            <a:r>
              <a:rPr lang="tr-TR" b="1" u="sng" dirty="0" smtClean="0">
                <a:solidFill>
                  <a:srgbClr val="00B0F0"/>
                </a:solidFill>
              </a:rPr>
              <a:t>olamaz?</a:t>
            </a:r>
          </a:p>
          <a:p>
            <a:pPr marL="578358" indent="-514350" fontAlgn="auto">
              <a:spcAft>
                <a:spcPts val="0"/>
              </a:spcAft>
              <a:buFont typeface="+mj-lt"/>
              <a:buAutoNum type="alphaUcPeriod"/>
              <a:defRPr/>
            </a:pPr>
            <a:r>
              <a:rPr lang="tr-TR" b="1" dirty="0" smtClean="0"/>
              <a:t>Yapıtlarını istedikleri zaman sonuçlandırabilirler.</a:t>
            </a:r>
          </a:p>
          <a:p>
            <a:pPr marL="578358" indent="-514350" fontAlgn="auto">
              <a:spcAft>
                <a:spcPts val="0"/>
              </a:spcAft>
              <a:buFont typeface="+mj-lt"/>
              <a:buAutoNum type="alphaUcPeriod"/>
              <a:defRPr/>
            </a:pPr>
            <a:r>
              <a:rPr lang="tr-TR" b="1" dirty="0" smtClean="0"/>
              <a:t>Kahramanlarına kendi kişiliklerinin damgasını vururlar.</a:t>
            </a:r>
          </a:p>
          <a:p>
            <a:pPr marL="578358" indent="-514350" fontAlgn="auto">
              <a:spcAft>
                <a:spcPts val="0"/>
              </a:spcAft>
              <a:buFont typeface="+mj-lt"/>
              <a:buAutoNum type="alphaUcPeriod"/>
              <a:defRPr/>
            </a:pPr>
            <a:r>
              <a:rPr lang="tr-TR" b="1" dirty="0" smtClean="0"/>
              <a:t>Belleklerinde, yarattığı kişilerden izler kalır.</a:t>
            </a:r>
          </a:p>
          <a:p>
            <a:pPr marL="578358" indent="-514350" fontAlgn="auto">
              <a:spcAft>
                <a:spcPts val="0"/>
              </a:spcAft>
              <a:buFont typeface="+mj-lt"/>
              <a:buAutoNum type="alphaUcPeriod"/>
              <a:defRPr/>
            </a:pPr>
            <a:r>
              <a:rPr lang="tr-TR" b="1" dirty="0" smtClean="0"/>
              <a:t>Yazdıklarını biçimlendirirken belirli </a:t>
            </a:r>
            <a:r>
              <a:rPr lang="tr-TR" b="1" dirty="0" err="1" smtClean="0"/>
              <a:t>ögeleri</a:t>
            </a:r>
            <a:r>
              <a:rPr lang="tr-TR" b="1" dirty="0" smtClean="0"/>
              <a:t> göz önünde tutarlar.</a:t>
            </a:r>
          </a:p>
          <a:p>
            <a:pPr marL="578358" indent="-514350" fontAlgn="auto">
              <a:spcAft>
                <a:spcPts val="0"/>
              </a:spcAft>
              <a:buFont typeface="+mj-lt"/>
              <a:buAutoNum type="alphaUcPeriod"/>
              <a:defRPr/>
            </a:pPr>
            <a:r>
              <a:rPr lang="tr-TR" b="1" dirty="0" smtClean="0"/>
              <a:t>Kahramanların yazgısını ellerinde bulundururlar.</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77500" lnSpcReduction="20000"/>
          </a:bodyPr>
          <a:lstStyle/>
          <a:p>
            <a:pPr marL="448056" indent="-384048" fontAlgn="auto">
              <a:spcAft>
                <a:spcPts val="0"/>
              </a:spcAft>
              <a:buFont typeface="Wingdings 2"/>
              <a:buNone/>
              <a:defRPr/>
            </a:pPr>
            <a:r>
              <a:rPr lang="tr-TR" b="1" dirty="0" smtClean="0">
                <a:solidFill>
                  <a:schemeClr val="bg1"/>
                </a:solidFill>
              </a:rPr>
              <a:t>              Bir yazar, kendisiyle söyleştiği bir yazısında şöyle diyor: “Her yaş döneminin insanı ayrıdır. Yirmili yaşların insanıyla ellinin, altmışın, yetmişin hele seksenin, doksanın insanı aynı insan mıdır?” Aynı olur mu hiç? Değişim salt fiziksel özelliklerimizi değil, asıl iç dünyamızı kuşatıyor. Bakıyorum bir zamanlar hiç umursamadığım olaylar, haberler şimdi derinlemesine etkiliyor beni. Yargılayıcı, eleştirel bir açıdan bakıyorum her şeye. İster istemez sorunların sarmalında buluyorum kendimi. Öfkeleniyor, üzülüyorum. Dinginliğimi yitirdiğim, içimin allak bullak olduğu böyle anlarda çevremdekiler de yatıştıramıyor beni; tutunacak bir dal, sığınacak bir yer arıyorum. Çözüm aradıkça, şiire ya da romana sığınmanın daha iyi geldiğini düşünüyorum.</a:t>
            </a:r>
          </a:p>
          <a:p>
            <a:pPr marL="448056" indent="-384048" fontAlgn="auto">
              <a:spcAft>
                <a:spcPts val="0"/>
              </a:spcAft>
              <a:buFont typeface="Wingdings 2"/>
              <a:buNone/>
              <a:defRPr/>
            </a:pPr>
            <a:r>
              <a:rPr lang="tr-TR" b="1" dirty="0" smtClean="0">
                <a:solidFill>
                  <a:srgbClr val="FF0000"/>
                </a:solidFill>
              </a:rPr>
              <a:t>30-Bu parçadan yaşlılarla ilgili olarak aşağıdakilerin hangisine </a:t>
            </a:r>
            <a:r>
              <a:rPr lang="tr-TR" b="1" u="sng" dirty="0" smtClean="0">
                <a:solidFill>
                  <a:srgbClr val="FF0000"/>
                </a:solidFill>
              </a:rPr>
              <a:t>varılamaz?</a:t>
            </a:r>
          </a:p>
          <a:p>
            <a:pPr marL="578358" indent="-514350" fontAlgn="auto">
              <a:spcAft>
                <a:spcPts val="0"/>
              </a:spcAft>
              <a:buFont typeface="+mj-lt"/>
              <a:buAutoNum type="alphaUcPeriod"/>
              <a:defRPr/>
            </a:pPr>
            <a:r>
              <a:rPr lang="tr-TR" b="1" dirty="0" smtClean="0">
                <a:solidFill>
                  <a:srgbClr val="002060"/>
                </a:solidFill>
              </a:rPr>
              <a:t>Mutsuzlukları bir başına kalışlarından kaynaklanır.</a:t>
            </a:r>
          </a:p>
          <a:p>
            <a:pPr marL="578358" indent="-514350" fontAlgn="auto">
              <a:spcAft>
                <a:spcPts val="0"/>
              </a:spcAft>
              <a:buFont typeface="+mj-lt"/>
              <a:buAutoNum type="alphaUcPeriod"/>
              <a:defRPr/>
            </a:pPr>
            <a:r>
              <a:rPr lang="tr-TR" b="1" dirty="0" smtClean="0">
                <a:solidFill>
                  <a:srgbClr val="002060"/>
                </a:solidFill>
              </a:rPr>
              <a:t>Farklılaştıklarının bilincinde olurlar.</a:t>
            </a:r>
          </a:p>
          <a:p>
            <a:pPr marL="578358" indent="-514350" fontAlgn="auto">
              <a:spcAft>
                <a:spcPts val="0"/>
              </a:spcAft>
              <a:buFont typeface="+mj-lt"/>
              <a:buAutoNum type="alphaUcPeriod"/>
              <a:defRPr/>
            </a:pPr>
            <a:r>
              <a:rPr lang="tr-TR" b="1" dirty="0" smtClean="0">
                <a:solidFill>
                  <a:srgbClr val="002060"/>
                </a:solidFill>
              </a:rPr>
              <a:t>Karşılaştıkları günlük gerçeklere tepki gösterirler.</a:t>
            </a:r>
          </a:p>
          <a:p>
            <a:pPr marL="578358" indent="-514350" fontAlgn="auto">
              <a:spcAft>
                <a:spcPts val="0"/>
              </a:spcAft>
              <a:buFont typeface="+mj-lt"/>
              <a:buAutoNum type="alphaUcPeriod"/>
              <a:defRPr/>
            </a:pPr>
            <a:r>
              <a:rPr lang="tr-TR" b="1" dirty="0" smtClean="0">
                <a:solidFill>
                  <a:srgbClr val="002060"/>
                </a:solidFill>
              </a:rPr>
              <a:t>Tanık oldukları durumlara yeni anlamlar yüklerler.</a:t>
            </a:r>
          </a:p>
          <a:p>
            <a:pPr marL="578358" indent="-514350" fontAlgn="auto">
              <a:spcAft>
                <a:spcPts val="0"/>
              </a:spcAft>
              <a:buFont typeface="+mj-lt"/>
              <a:buAutoNum type="alphaUcPeriod"/>
              <a:defRPr/>
            </a:pPr>
            <a:r>
              <a:rPr lang="tr-TR" b="1" dirty="0" smtClean="0">
                <a:solidFill>
                  <a:srgbClr val="002060"/>
                </a:solidFill>
              </a:rPr>
              <a:t>Kaçış ve arayış duyguları içindedirler.</a:t>
            </a:r>
            <a:endParaRPr lang="tr-TR" b="1" dirty="0">
              <a:solidFill>
                <a:srgbClr val="00206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5">
              <a:lumMod val="40000"/>
              <a:lumOff val="60000"/>
            </a:schemeClr>
          </a:solidFill>
        </p:spPr>
        <p:txBody>
          <a:bodyPr>
            <a:normAutofit fontScale="77500" lnSpcReduction="20000"/>
          </a:bodyPr>
          <a:lstStyle/>
          <a:p>
            <a:pPr marL="448056" indent="-384048" fontAlgn="auto">
              <a:spcAft>
                <a:spcPts val="0"/>
              </a:spcAft>
              <a:buFont typeface="Wingdings 2"/>
              <a:buNone/>
              <a:defRPr/>
            </a:pPr>
            <a:r>
              <a:rPr lang="tr-TR" b="1" dirty="0" smtClean="0"/>
              <a:t>              </a:t>
            </a:r>
            <a:r>
              <a:rPr lang="tr-TR" b="1" dirty="0" smtClean="0">
                <a:solidFill>
                  <a:srgbClr val="002060"/>
                </a:solidFill>
              </a:rPr>
              <a:t>Umberto </a:t>
            </a:r>
            <a:r>
              <a:rPr lang="tr-TR" b="1" dirty="0" err="1" smtClean="0">
                <a:solidFill>
                  <a:srgbClr val="002060"/>
                </a:solidFill>
              </a:rPr>
              <a:t>Eco’nun</a:t>
            </a:r>
            <a:r>
              <a:rPr lang="tr-TR" b="1" dirty="0" smtClean="0">
                <a:solidFill>
                  <a:srgbClr val="002060"/>
                </a:solidFill>
              </a:rPr>
              <a:t> Genç Bir Romancının İtirafları adlı deneme kitabı yayımlandı. “Genç romancı” nitelemesini kendisi için kullanıyordu </a:t>
            </a:r>
            <a:r>
              <a:rPr lang="tr-TR" b="1" dirty="0" err="1" smtClean="0">
                <a:solidFill>
                  <a:srgbClr val="002060"/>
                </a:solidFill>
              </a:rPr>
              <a:t>Eco</a:t>
            </a:r>
            <a:r>
              <a:rPr lang="tr-TR" b="1" dirty="0" smtClean="0">
                <a:solidFill>
                  <a:srgbClr val="002060"/>
                </a:solidFill>
              </a:rPr>
              <a:t>. İlk romanı Gülün Adı yayımlandığında 50’sine bastığı düşünülürse edebiyat ölçeğinden bakıldığında yaşı 30’larda olmalıydı. </a:t>
            </a:r>
            <a:r>
              <a:rPr lang="tr-TR" b="1" dirty="0" err="1" smtClean="0">
                <a:solidFill>
                  <a:srgbClr val="002060"/>
                </a:solidFill>
              </a:rPr>
              <a:t>José</a:t>
            </a:r>
            <a:r>
              <a:rPr lang="tr-TR" b="1" dirty="0" smtClean="0">
                <a:solidFill>
                  <a:srgbClr val="002060"/>
                </a:solidFill>
              </a:rPr>
              <a:t> Saramago’nun yeni yayımlanan Kabil’i üzerine yazarken </a:t>
            </a:r>
            <a:r>
              <a:rPr lang="tr-TR" b="1" dirty="0" err="1" smtClean="0">
                <a:solidFill>
                  <a:srgbClr val="002060"/>
                </a:solidFill>
              </a:rPr>
              <a:t>Eco’nun</a:t>
            </a:r>
            <a:r>
              <a:rPr lang="tr-TR" b="1" dirty="0" smtClean="0">
                <a:solidFill>
                  <a:srgbClr val="002060"/>
                </a:solidFill>
              </a:rPr>
              <a:t> bu muzip kitabı geldi aklıma. </a:t>
            </a:r>
            <a:r>
              <a:rPr lang="tr-TR" b="1" dirty="0" err="1" smtClean="0">
                <a:solidFill>
                  <a:srgbClr val="002060"/>
                </a:solidFill>
              </a:rPr>
              <a:t>Eco’nun</a:t>
            </a:r>
            <a:r>
              <a:rPr lang="tr-TR" b="1" dirty="0" smtClean="0">
                <a:solidFill>
                  <a:srgbClr val="002060"/>
                </a:solidFill>
              </a:rPr>
              <a:t> ironisinden hareketle, yazar olarak tanınmasını 1988’de 66 yaşındayken </a:t>
            </a:r>
            <a:r>
              <a:rPr lang="es-ES" b="1" dirty="0" smtClean="0">
                <a:solidFill>
                  <a:srgbClr val="002060"/>
                </a:solidFill>
              </a:rPr>
              <a:t>yayımlanan Baltasar ve Blimunda’ya borçlu</a:t>
            </a:r>
            <a:r>
              <a:rPr lang="tr-TR" b="1" dirty="0" smtClean="0">
                <a:solidFill>
                  <a:srgbClr val="002060"/>
                </a:solidFill>
              </a:rPr>
              <a:t> olan </a:t>
            </a:r>
            <a:r>
              <a:rPr lang="tr-TR" b="1" dirty="0" err="1" smtClean="0">
                <a:solidFill>
                  <a:srgbClr val="002060"/>
                </a:solidFill>
              </a:rPr>
              <a:t>Saramago</a:t>
            </a:r>
            <a:r>
              <a:rPr lang="tr-TR" b="1" dirty="0" smtClean="0">
                <a:solidFill>
                  <a:srgbClr val="002060"/>
                </a:solidFill>
              </a:rPr>
              <a:t> da genç sayılabilirdi. 20. yy. edebiyatının bu iki büyük yazarı arasındaki benzerlik yalnızca “gençliklerinden” kaynaklanmıyor; resmî gerçekleri sorgulayan yapıtlarındaki düş gücü, derinlik ve ironi de birleştiriyor onları.</a:t>
            </a:r>
          </a:p>
          <a:p>
            <a:pPr marL="448056" indent="-384048" fontAlgn="auto">
              <a:spcAft>
                <a:spcPts val="0"/>
              </a:spcAft>
              <a:buFont typeface="Wingdings 2"/>
              <a:buNone/>
              <a:defRPr/>
            </a:pPr>
            <a:r>
              <a:rPr lang="tr-TR" b="1" dirty="0" smtClean="0">
                <a:solidFill>
                  <a:srgbClr val="FF0000"/>
                </a:solidFill>
              </a:rPr>
              <a:t>31-Bu parçada sözü edilen iki yazarla ilgili olarak aşağıdakilerden hangisi </a:t>
            </a:r>
            <a:r>
              <a:rPr lang="tr-TR" b="1" u="sng" dirty="0" smtClean="0"/>
              <a:t>söylenemez?</a:t>
            </a:r>
          </a:p>
          <a:p>
            <a:pPr marL="578358" indent="-514350" fontAlgn="auto">
              <a:spcAft>
                <a:spcPts val="0"/>
              </a:spcAft>
              <a:buFont typeface="+mj-lt"/>
              <a:buAutoNum type="alphaUcPeriod"/>
              <a:defRPr/>
            </a:pPr>
            <a:r>
              <a:rPr lang="tr-TR" b="1" dirty="0" smtClean="0">
                <a:solidFill>
                  <a:schemeClr val="bg1"/>
                </a:solidFill>
              </a:rPr>
              <a:t>Alaycı ve yergiye dayanan bir tutum izlemişlerdir.</a:t>
            </a:r>
          </a:p>
          <a:p>
            <a:pPr marL="578358" indent="-514350" fontAlgn="auto">
              <a:spcAft>
                <a:spcPts val="0"/>
              </a:spcAft>
              <a:buFont typeface="+mj-lt"/>
              <a:buAutoNum type="alphaUcPeriod"/>
              <a:defRPr/>
            </a:pPr>
            <a:r>
              <a:rPr lang="tr-TR" b="1" dirty="0" smtClean="0">
                <a:solidFill>
                  <a:schemeClr val="bg1"/>
                </a:solidFill>
              </a:rPr>
              <a:t>Yüzeysel anlatımdan kaçınmışlardır.</a:t>
            </a:r>
          </a:p>
          <a:p>
            <a:pPr marL="578358" indent="-514350" fontAlgn="auto">
              <a:spcAft>
                <a:spcPts val="0"/>
              </a:spcAft>
              <a:buFont typeface="+mj-lt"/>
              <a:buAutoNum type="alphaUcPeriod"/>
              <a:defRPr/>
            </a:pPr>
            <a:r>
              <a:rPr lang="tr-TR" b="1" dirty="0" smtClean="0">
                <a:solidFill>
                  <a:schemeClr val="bg1"/>
                </a:solidFill>
              </a:rPr>
              <a:t>Yaşananları eleştirel bir yaklaşımla ele almışlardır.</a:t>
            </a:r>
          </a:p>
          <a:p>
            <a:pPr marL="578358" indent="-514350" fontAlgn="auto">
              <a:spcAft>
                <a:spcPts val="0"/>
              </a:spcAft>
              <a:buFont typeface="+mj-lt"/>
              <a:buAutoNum type="alphaUcPeriod"/>
              <a:defRPr/>
            </a:pPr>
            <a:r>
              <a:rPr lang="tr-TR" b="1" dirty="0" smtClean="0">
                <a:solidFill>
                  <a:schemeClr val="bg1"/>
                </a:solidFill>
              </a:rPr>
              <a:t>Yazarlığa başlayışları yönünden birbirini andıran yanları vardır.</a:t>
            </a:r>
          </a:p>
          <a:p>
            <a:pPr marL="578358" indent="-514350" fontAlgn="auto">
              <a:spcAft>
                <a:spcPts val="0"/>
              </a:spcAft>
              <a:buFont typeface="+mj-lt"/>
              <a:buAutoNum type="alphaUcPeriod"/>
              <a:defRPr/>
            </a:pPr>
            <a:r>
              <a:rPr lang="tr-TR" b="1" dirty="0" smtClean="0">
                <a:solidFill>
                  <a:schemeClr val="bg1"/>
                </a:solidFill>
              </a:rPr>
              <a:t>Kendilerinden öncekilerin izlerini sürmüşlerdir.</a:t>
            </a:r>
            <a:endParaRPr lang="tr-TR" b="1" dirty="0">
              <a:solidFill>
                <a:schemeClr val="bg1"/>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62500" lnSpcReduction="20000"/>
          </a:bodyPr>
          <a:lstStyle/>
          <a:p>
            <a:pPr marL="448056" indent="-384048" fontAlgn="auto">
              <a:spcAft>
                <a:spcPts val="0"/>
              </a:spcAft>
              <a:buFont typeface="Wingdings 2"/>
              <a:buNone/>
              <a:defRPr/>
            </a:pPr>
            <a:r>
              <a:rPr lang="tr-TR" b="1" dirty="0" smtClean="0">
                <a:solidFill>
                  <a:schemeClr val="accent6">
                    <a:lumMod val="20000"/>
                    <a:lumOff val="80000"/>
                  </a:schemeClr>
                </a:solidFill>
              </a:rPr>
              <a:t>         </a:t>
            </a:r>
            <a:r>
              <a:rPr lang="tr-TR" sz="3400" b="1" dirty="0" smtClean="0">
                <a:solidFill>
                  <a:schemeClr val="accent6">
                    <a:lumMod val="20000"/>
                    <a:lumOff val="80000"/>
                  </a:schemeClr>
                </a:solidFill>
              </a:rPr>
              <a:t>Günümüzde “paranın ve hızlı şöhret hırsının” tutsağı olan kimi yazarlar, yazmaya başlamadan önce kendilerince bir tür piyasa araştırması yapıyorlar. İlkin yayımcılara uğruyor, onların nabzını tutuyorlar. Hangi türden yapıtlar istendiğini doğrudan ya da dolaylı bir biçimde öğrenmeye çalışıyorlar. Kafalarındaki anahtar soru şu: “Ne yazarsam yayımcılar hemen basar, daha çok para, daha çok ün kazandırır bana?” Bu soru konusal bir arayışa yönlendiriyor onları. Yığınların ilgisini kamçılayacak moda konularda yoğunlaşıyorlar. Daha sonra da yazmayı tasarladıkları yapıtlar beyinlerinin kovuğunda çimlenmeden duyuru çalışmaları başlıyor. Yapıtları kitapçı sergenlerinde göründükten sonra sıra “tanıtım seferberliğine” geliyor. Bu yazar, koltuğunun altında yeni kitabı, bir kanaldan ötekine dolaşıp duruyor. Övgücüleri de önceden saptanmış köpüklü sorularla, yapıtı değerlendirmeye kalkıyorlar.</a:t>
            </a:r>
          </a:p>
          <a:p>
            <a:pPr marL="448056" indent="-384048" fontAlgn="auto">
              <a:spcAft>
                <a:spcPts val="0"/>
              </a:spcAft>
              <a:buFont typeface="Wingdings 2"/>
              <a:buNone/>
              <a:defRPr/>
            </a:pPr>
            <a:r>
              <a:rPr lang="tr-TR" b="1" dirty="0" smtClean="0">
                <a:solidFill>
                  <a:srgbClr val="FFFF00"/>
                </a:solidFill>
              </a:rPr>
              <a:t>    32-Bu parçada tanıtılan yazar tipinden yola çıkıldığında nitelikli bir yazarla ilgili olarak aşağıdakilerin hangisine </a:t>
            </a:r>
            <a:r>
              <a:rPr lang="tr-TR" b="1" u="sng" dirty="0" smtClean="0">
                <a:solidFill>
                  <a:srgbClr val="FFFF00"/>
                </a:solidFill>
              </a:rPr>
              <a:t>ulaşılamaz?</a:t>
            </a:r>
          </a:p>
          <a:p>
            <a:pPr marL="578358" indent="-514350" fontAlgn="auto">
              <a:spcAft>
                <a:spcPts val="0"/>
              </a:spcAft>
              <a:buFont typeface="+mj-lt"/>
              <a:buAutoNum type="alphaUcPeriod"/>
              <a:defRPr/>
            </a:pPr>
            <a:r>
              <a:rPr lang="tr-TR" sz="3400" b="1" dirty="0" smtClean="0"/>
              <a:t>Kendi yaratma gücüne inandığına</a:t>
            </a:r>
          </a:p>
          <a:p>
            <a:pPr marL="578358" indent="-514350" fontAlgn="auto">
              <a:spcAft>
                <a:spcPts val="0"/>
              </a:spcAft>
              <a:buFont typeface="+mj-lt"/>
              <a:buAutoNum type="alphaUcPeriod"/>
              <a:defRPr/>
            </a:pPr>
            <a:r>
              <a:rPr lang="tr-TR" sz="3400" b="1" dirty="0" smtClean="0"/>
              <a:t>Estetik kaygıları ön planda tuttuğuna</a:t>
            </a:r>
          </a:p>
          <a:p>
            <a:pPr marL="578358" indent="-514350" fontAlgn="auto">
              <a:spcAft>
                <a:spcPts val="0"/>
              </a:spcAft>
              <a:buFont typeface="+mj-lt"/>
              <a:buAutoNum type="alphaUcPeriod"/>
              <a:defRPr/>
            </a:pPr>
            <a:r>
              <a:rPr lang="tr-TR" sz="3400" b="1" dirty="0" smtClean="0"/>
              <a:t>Düzeyli okurlar için yazdığına</a:t>
            </a:r>
          </a:p>
          <a:p>
            <a:pPr marL="578358" indent="-514350" fontAlgn="auto">
              <a:spcAft>
                <a:spcPts val="0"/>
              </a:spcAft>
              <a:buFont typeface="+mj-lt"/>
              <a:buAutoNum type="alphaUcPeriod"/>
              <a:defRPr/>
            </a:pPr>
            <a:r>
              <a:rPr lang="tr-TR" sz="3400" b="1" dirty="0" smtClean="0"/>
              <a:t>Geleneksel anlatım biçimlerinden kaçındığına</a:t>
            </a:r>
          </a:p>
          <a:p>
            <a:pPr marL="578358" indent="-514350" fontAlgn="auto">
              <a:spcAft>
                <a:spcPts val="0"/>
              </a:spcAft>
              <a:buFont typeface="+mj-lt"/>
              <a:buAutoNum type="alphaUcPeriod"/>
              <a:defRPr/>
            </a:pPr>
            <a:r>
              <a:rPr lang="tr-TR" sz="3400" b="1" dirty="0" smtClean="0"/>
              <a:t>Yazma sürecinde sabırlı olduğuna</a:t>
            </a:r>
            <a:endParaRPr lang="tr-TR" sz="3400"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85000" lnSpcReduction="20000"/>
          </a:bodyPr>
          <a:lstStyle/>
          <a:p>
            <a:pPr marL="448056" indent="-384048" fontAlgn="auto">
              <a:spcAft>
                <a:spcPts val="0"/>
              </a:spcAft>
              <a:buFont typeface="Wingdings 2"/>
              <a:buNone/>
              <a:defRPr/>
            </a:pPr>
            <a:r>
              <a:rPr lang="tr-TR" b="1" dirty="0" smtClean="0"/>
              <a:t>      </a:t>
            </a:r>
            <a:r>
              <a:rPr lang="tr-TR" b="1" dirty="0" smtClean="0">
                <a:solidFill>
                  <a:srgbClr val="00B0F0"/>
                </a:solidFill>
              </a:rPr>
              <a:t>Yaşamdan yola çıkmayan, sığ, okuma tembelliğine yol açan, yaratma cesaretinden yoksun ve ders veren anlatılar, romansal düşüncenin askıya alındığı ucuz bir bildiricilik durumundan öteye geçemez. Bu anlatılar; insanı, onun acılarını, çelişkilerini derinlik ve incelikle yansıtıp dile getirmeyi kesinlikle başaramaz. Bu yüzden her nitelikli gerçek yazınsal yapıt, </a:t>
            </a:r>
            <a:r>
              <a:rPr lang="tr-TR" b="1" dirty="0" smtClean="0"/>
              <a:t>özellikle kişinin varoluşsal hâllerini </a:t>
            </a:r>
            <a:r>
              <a:rPr lang="tr-TR" b="1" dirty="0" smtClean="0">
                <a:solidFill>
                  <a:srgbClr val="00B0F0"/>
                </a:solidFill>
              </a:rPr>
              <a:t>anlatmalı. Böyle bir anlatımdan yoksunsa o, gerçek bir yapıt sayılamaz.</a:t>
            </a:r>
          </a:p>
          <a:p>
            <a:pPr marL="448056" indent="-384048" fontAlgn="auto">
              <a:spcAft>
                <a:spcPts val="0"/>
              </a:spcAft>
              <a:buFont typeface="Wingdings 2"/>
              <a:buNone/>
              <a:defRPr/>
            </a:pPr>
            <a:r>
              <a:rPr lang="tr-TR" b="1" dirty="0" smtClean="0">
                <a:solidFill>
                  <a:srgbClr val="FFFF00"/>
                </a:solidFill>
              </a:rPr>
              <a:t>33-Bu parçadan kimi yazınsal yapıtlarla ilgili olarak aşağıdakilerin hangisine </a:t>
            </a:r>
            <a:r>
              <a:rPr lang="tr-TR" b="1" u="sng" dirty="0" smtClean="0">
                <a:solidFill>
                  <a:srgbClr val="FFFF00"/>
                </a:solidFill>
              </a:rPr>
              <a:t>varılamaz?</a:t>
            </a:r>
          </a:p>
          <a:p>
            <a:pPr marL="578358" indent="-514350" fontAlgn="auto">
              <a:spcAft>
                <a:spcPts val="0"/>
              </a:spcAft>
              <a:buFont typeface="+mj-lt"/>
              <a:buAutoNum type="alphaUcPeriod"/>
              <a:defRPr/>
            </a:pPr>
            <a:r>
              <a:rPr lang="tr-TR" b="1" dirty="0" smtClean="0">
                <a:solidFill>
                  <a:schemeClr val="accent6">
                    <a:lumMod val="20000"/>
                    <a:lumOff val="80000"/>
                  </a:schemeClr>
                </a:solidFill>
              </a:rPr>
              <a:t>Öğreticilikten uzak olmalıdır.</a:t>
            </a:r>
          </a:p>
          <a:p>
            <a:pPr marL="578358" indent="-514350" fontAlgn="auto">
              <a:spcAft>
                <a:spcPts val="0"/>
              </a:spcAft>
              <a:buFont typeface="+mj-lt"/>
              <a:buAutoNum type="alphaUcPeriod"/>
              <a:defRPr/>
            </a:pPr>
            <a:r>
              <a:rPr lang="tr-TR" b="1" dirty="0" smtClean="0">
                <a:solidFill>
                  <a:schemeClr val="accent6">
                    <a:lumMod val="20000"/>
                    <a:lumOff val="80000"/>
                  </a:schemeClr>
                </a:solidFill>
              </a:rPr>
              <a:t>İnsan yaşamını değişik boyutlarıyla kuşatmalıdır.</a:t>
            </a:r>
          </a:p>
          <a:p>
            <a:pPr marL="578358" indent="-514350" fontAlgn="auto">
              <a:spcAft>
                <a:spcPts val="0"/>
              </a:spcAft>
              <a:buFont typeface="+mj-lt"/>
              <a:buAutoNum type="alphaUcPeriod"/>
              <a:defRPr/>
            </a:pPr>
            <a:r>
              <a:rPr lang="tr-TR" b="1" dirty="0" smtClean="0">
                <a:solidFill>
                  <a:schemeClr val="accent6">
                    <a:lumMod val="20000"/>
                    <a:lumOff val="80000"/>
                  </a:schemeClr>
                </a:solidFill>
              </a:rPr>
              <a:t>Anlatıcı kendini gizlemelidir.</a:t>
            </a:r>
          </a:p>
          <a:p>
            <a:pPr marL="578358" indent="-514350" fontAlgn="auto">
              <a:spcAft>
                <a:spcPts val="0"/>
              </a:spcAft>
              <a:buFont typeface="+mj-lt"/>
              <a:buAutoNum type="alphaUcPeriod"/>
              <a:defRPr/>
            </a:pPr>
            <a:r>
              <a:rPr lang="tr-TR" b="1" dirty="0" smtClean="0">
                <a:solidFill>
                  <a:schemeClr val="accent6">
                    <a:lumMod val="20000"/>
                    <a:lumOff val="80000"/>
                  </a:schemeClr>
                </a:solidFill>
              </a:rPr>
              <a:t>Yaşananlara yeni biçimler kazandıran sanatsal bir doku taşımalıdır.</a:t>
            </a:r>
          </a:p>
          <a:p>
            <a:pPr marL="578358" indent="-514350" fontAlgn="auto">
              <a:spcAft>
                <a:spcPts val="0"/>
              </a:spcAft>
              <a:buFont typeface="+mj-lt"/>
              <a:buAutoNum type="alphaUcPeriod"/>
              <a:defRPr/>
            </a:pPr>
            <a:r>
              <a:rPr lang="tr-TR" b="1" dirty="0" smtClean="0">
                <a:solidFill>
                  <a:schemeClr val="accent6">
                    <a:lumMod val="20000"/>
                    <a:lumOff val="80000"/>
                  </a:schemeClr>
                </a:solidFill>
              </a:rPr>
              <a:t>Okuyanı düşündüren, etkileyici bir söylemle biçimlendirilmelidir.</a:t>
            </a:r>
            <a:endParaRPr lang="tr-TR" b="1" dirty="0">
              <a:solidFill>
                <a:schemeClr val="accent6">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dirty="0" smtClean="0"/>
              <a:t>        </a:t>
            </a:r>
            <a:r>
              <a:rPr lang="tr-TR" b="1" dirty="0" smtClean="0">
                <a:solidFill>
                  <a:schemeClr val="accent5">
                    <a:lumMod val="20000"/>
                    <a:lumOff val="80000"/>
                  </a:schemeClr>
                </a:solidFill>
              </a:rPr>
              <a:t>Sözcükler asi, uysal, renkli, soluk, yaramaz, çığırtkan ve sevecen olabilirler ama her zaman çok değişkendirler. Taşıdıkları yalın anlamın ötesine geçip bambaşka şeyler söyleyebiliyorlar; diziliş sıralarına göre farklı çağrışımlar yaratıyor, oturdukları yeri beğenmiyorlar bazen, dikkat etmezsem susmaları gereken yerde sızlanıyorlar. Onları kullanırken ince eleyip sık dokuyorum. Eğip büküyor, kesip biçiyorum. Güldüklerini, ağladıklarını duyuyorum ama onlarla uğraşmaktan yılmıyorum. En başına buyruk sözcükler elimin altında, dilimin ucunda, beynimin içinde ama büsbütün ele geçiremiyorum onları. Onların sahibi olabilmek için yıllardır uğraşıyorum.</a:t>
            </a:r>
          </a:p>
          <a:p>
            <a:pPr marL="448056" indent="-384048" fontAlgn="auto">
              <a:spcAft>
                <a:spcPts val="0"/>
              </a:spcAft>
              <a:buFont typeface="Wingdings 2"/>
              <a:buNone/>
              <a:defRPr/>
            </a:pPr>
            <a:r>
              <a:rPr lang="tr-TR" b="1" i="1" dirty="0" smtClean="0">
                <a:solidFill>
                  <a:srgbClr val="FFFF00"/>
                </a:solidFill>
              </a:rPr>
              <a:t>34-Bu parçadan sözcüklerle ilgili olarak aşağıdakilerin hangisi </a:t>
            </a:r>
            <a:r>
              <a:rPr lang="tr-TR" b="1" i="1" u="sng" dirty="0" smtClean="0">
                <a:solidFill>
                  <a:srgbClr val="FFFF00"/>
                </a:solidFill>
              </a:rPr>
              <a:t>çıkarılamaz?</a:t>
            </a:r>
          </a:p>
          <a:p>
            <a:pPr marL="578358" indent="-514350" fontAlgn="auto">
              <a:spcAft>
                <a:spcPts val="0"/>
              </a:spcAft>
              <a:buFont typeface="+mj-lt"/>
              <a:buAutoNum type="alphaUcPeriod"/>
              <a:defRPr/>
            </a:pPr>
            <a:r>
              <a:rPr lang="tr-TR" b="1" dirty="0" smtClean="0">
                <a:solidFill>
                  <a:schemeClr val="tx1">
                    <a:lumMod val="95000"/>
                  </a:schemeClr>
                </a:solidFill>
              </a:rPr>
              <a:t>Belli bir yönteme göre cümleye dönüşürler.</a:t>
            </a:r>
          </a:p>
          <a:p>
            <a:pPr marL="578358" indent="-514350" fontAlgn="auto">
              <a:spcAft>
                <a:spcPts val="0"/>
              </a:spcAft>
              <a:buFont typeface="+mj-lt"/>
              <a:buAutoNum type="alphaUcPeriod"/>
              <a:defRPr/>
            </a:pPr>
            <a:r>
              <a:rPr lang="tr-TR" b="1" dirty="0" smtClean="0">
                <a:solidFill>
                  <a:schemeClr val="tx1">
                    <a:lumMod val="95000"/>
                  </a:schemeClr>
                </a:solidFill>
              </a:rPr>
              <a:t>Doğaları yeni anlamlar yüklenmeye yatkındır.</a:t>
            </a:r>
          </a:p>
          <a:p>
            <a:pPr marL="578358" indent="-514350" fontAlgn="auto">
              <a:spcAft>
                <a:spcPts val="0"/>
              </a:spcAft>
              <a:buFont typeface="+mj-lt"/>
              <a:buAutoNum type="alphaUcPeriod"/>
              <a:defRPr/>
            </a:pPr>
            <a:r>
              <a:rPr lang="tr-TR" b="1" dirty="0" smtClean="0">
                <a:solidFill>
                  <a:schemeClr val="tx1">
                    <a:lumMod val="95000"/>
                  </a:schemeClr>
                </a:solidFill>
              </a:rPr>
              <a:t>Kullanımlarını yadırgadıklarında bunu sezdirirler.</a:t>
            </a:r>
          </a:p>
          <a:p>
            <a:pPr marL="578358" indent="-514350" fontAlgn="auto">
              <a:spcAft>
                <a:spcPts val="0"/>
              </a:spcAft>
              <a:buFont typeface="+mj-lt"/>
              <a:buAutoNum type="alphaUcPeriod"/>
              <a:defRPr/>
            </a:pPr>
            <a:r>
              <a:rPr lang="tr-TR" b="1" dirty="0" smtClean="0">
                <a:solidFill>
                  <a:schemeClr val="tx1">
                    <a:lumMod val="95000"/>
                  </a:schemeClr>
                </a:solidFill>
              </a:rPr>
              <a:t>Farklı nitelikler içerirler.</a:t>
            </a:r>
          </a:p>
          <a:p>
            <a:pPr marL="578358" indent="-514350" fontAlgn="auto">
              <a:spcAft>
                <a:spcPts val="0"/>
              </a:spcAft>
              <a:buFont typeface="+mj-lt"/>
              <a:buAutoNum type="alphaUcPeriod"/>
              <a:defRPr/>
            </a:pPr>
            <a:r>
              <a:rPr lang="tr-TR" b="1" dirty="0" smtClean="0">
                <a:solidFill>
                  <a:schemeClr val="tx1">
                    <a:lumMod val="95000"/>
                  </a:schemeClr>
                </a:solidFill>
              </a:rPr>
              <a:t>Seçilişleri titiz davranmayı gerektirir.</a:t>
            </a:r>
            <a:endParaRPr lang="tr-TR" b="1" dirty="0">
              <a:solidFill>
                <a:schemeClr val="tx1">
                  <a:lumMod val="95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77500" lnSpcReduction="20000"/>
          </a:bodyPr>
          <a:lstStyle/>
          <a:p>
            <a:pPr marL="448056" indent="-384048" fontAlgn="auto">
              <a:spcAft>
                <a:spcPts val="0"/>
              </a:spcAft>
              <a:buFont typeface="Wingdings 2"/>
              <a:buNone/>
              <a:defRPr/>
            </a:pPr>
            <a:r>
              <a:rPr lang="tr-TR" dirty="0" smtClean="0">
                <a:solidFill>
                  <a:srgbClr val="FFFF00"/>
                </a:solidFill>
              </a:rPr>
              <a:t>          </a:t>
            </a:r>
            <a:r>
              <a:rPr lang="tr-TR" b="1" dirty="0" smtClean="0">
                <a:solidFill>
                  <a:schemeClr val="accent2">
                    <a:lumMod val="20000"/>
                    <a:lumOff val="80000"/>
                  </a:schemeClr>
                </a:solidFill>
              </a:rPr>
              <a:t>Yazınsal metinlerle beslenmek, iyi bir gazete metni yazmanın olmazsa olmazlarındandır. Bu, cinayet haberi yazan polis muhabiri için de geçerlidir, köşe yazarı için de. Gazetecilerin iyi bir şiir, roman, öykü okuru olmaları bana göre, zorunludan da öte. Ben gazete yazılarımda önce anlaşılır olmaya çalışırım. Sonra, işlediğim konuda öncelikle belli bir noktayı vurgularım ki okuyanlar onda yeni bir bakış açısı bulabilsin. Ne yazık ki bunu, lafa boğmadan yapabilmek sanıldığından çok daha zor. Bazen altı satırlık bir yazı için günlerce araştırma yaptığımı, onlarca insanla konuştuğumu bilirim. Yine benim gazete yazılarımın olmazsa olmazlarından biri de saydamlıktır. Kötüye kötü, iyiye iyi diyemediğim tek bir yazım bile yok. Çünkü gazete yazıları gerek biçemiyle gerek içeriğiyle mutlaka “gerçek” olmak zorunda.</a:t>
            </a:r>
          </a:p>
          <a:p>
            <a:pPr marL="448056" indent="-384048" fontAlgn="auto">
              <a:spcAft>
                <a:spcPts val="0"/>
              </a:spcAft>
              <a:buFont typeface="Wingdings 2"/>
              <a:buNone/>
              <a:defRPr/>
            </a:pPr>
            <a:r>
              <a:rPr lang="tr-TR" b="1" dirty="0" smtClean="0">
                <a:solidFill>
                  <a:srgbClr val="00B0F0"/>
                </a:solidFill>
              </a:rPr>
              <a:t>35-Böyle diyen bir gazeteciyle ilgili olarak aşağıdakilerin hangisine </a:t>
            </a:r>
            <a:r>
              <a:rPr lang="tr-TR" b="1" u="sng" dirty="0" smtClean="0">
                <a:solidFill>
                  <a:srgbClr val="00B0F0"/>
                </a:solidFill>
              </a:rPr>
              <a:t>varılamaz?</a:t>
            </a:r>
          </a:p>
          <a:p>
            <a:pPr marL="578358" indent="-514350" fontAlgn="auto">
              <a:spcAft>
                <a:spcPts val="0"/>
              </a:spcAft>
              <a:buFont typeface="+mj-lt"/>
              <a:buAutoNum type="alphaUcPeriod"/>
              <a:defRPr/>
            </a:pPr>
            <a:r>
              <a:rPr lang="tr-TR" b="1" dirty="0" smtClean="0"/>
              <a:t>Sanatsal yapıtları okumanın gerekliliğine inandığına</a:t>
            </a:r>
          </a:p>
          <a:p>
            <a:pPr marL="578358" indent="-514350" fontAlgn="auto">
              <a:spcAft>
                <a:spcPts val="0"/>
              </a:spcAft>
              <a:buFont typeface="+mj-lt"/>
              <a:buAutoNum type="alphaUcPeriod"/>
              <a:defRPr/>
            </a:pPr>
            <a:r>
              <a:rPr lang="tr-TR" b="1" dirty="0" smtClean="0"/>
              <a:t>Yazdıklarının kısa ve açık olduğuna</a:t>
            </a:r>
          </a:p>
          <a:p>
            <a:pPr marL="578358" indent="-514350" fontAlgn="auto">
              <a:spcAft>
                <a:spcPts val="0"/>
              </a:spcAft>
              <a:buFont typeface="+mj-lt"/>
              <a:buAutoNum type="alphaUcPeriod"/>
              <a:defRPr/>
            </a:pPr>
            <a:r>
              <a:rPr lang="tr-TR" b="1" dirty="0" smtClean="0"/>
              <a:t>Söylemek istediğini kendine özgü bir yaklaşımla işlediğine</a:t>
            </a:r>
          </a:p>
          <a:p>
            <a:pPr marL="578358" indent="-514350" fontAlgn="auto">
              <a:spcAft>
                <a:spcPts val="0"/>
              </a:spcAft>
              <a:buFont typeface="+mj-lt"/>
              <a:buAutoNum type="alphaUcPeriod"/>
              <a:defRPr/>
            </a:pPr>
            <a:r>
              <a:rPr lang="tr-TR" b="1" dirty="0" smtClean="0"/>
              <a:t>Yazacaklarını bir ön değerlendirmeden geçirdiğine</a:t>
            </a:r>
          </a:p>
          <a:p>
            <a:pPr marL="578358" indent="-514350" fontAlgn="auto">
              <a:spcAft>
                <a:spcPts val="0"/>
              </a:spcAft>
              <a:buFont typeface="+mj-lt"/>
              <a:buAutoNum type="alphaUcPeriod"/>
              <a:defRPr/>
            </a:pPr>
            <a:r>
              <a:rPr lang="tr-TR" b="1" dirty="0" smtClean="0"/>
              <a:t>Okuyucularını kendisiyle özdeşleştirmek istediğine</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92D050"/>
          </a:solidFill>
        </p:spPr>
        <p:txBody>
          <a:bodyPr>
            <a:normAutofit fontScale="77500" lnSpcReduction="20000"/>
          </a:bodyPr>
          <a:lstStyle/>
          <a:p>
            <a:pPr marL="448056" indent="-384048" fontAlgn="auto">
              <a:spcAft>
                <a:spcPts val="0"/>
              </a:spcAft>
              <a:buFont typeface="Wingdings 2"/>
              <a:buNone/>
              <a:defRPr/>
            </a:pPr>
            <a:r>
              <a:rPr lang="tr-TR" dirty="0" smtClean="0"/>
              <a:t>           </a:t>
            </a:r>
            <a:r>
              <a:rPr lang="tr-TR" b="1" dirty="0" smtClean="0">
                <a:solidFill>
                  <a:schemeClr val="bg1"/>
                </a:solidFill>
              </a:rPr>
              <a:t>Yaşam, gittikçe yoruyor hepimizi. Bu da zamanın gerektiği gibi kullanılmamasından kaynaklanıyor. Öyle ki zamanında söylenmeyen her söz ve alınmayan her tavır, saatinde kalkmayan her otobüs gittikçe yoruyor insanı. Her şey zamanında yapılsa, her söz zamanında söylense, her tavır zamanında alınsa, otobüsler tam zamanında kalksa yine de yorulur muyduk yaşamaktan? Zaman ilerledikçe mi aklımız eriyor? Aklımız erdikçe mi yoruluyoruz yoksa? Yoruldukça durağanlaşıyor, heyecanımızı mı yitiriyoruz? Şurası bir gerçek ki direnme gücünü yitiren insan yaşamda gözlemlediği çirkinliklere karşı koyamaz. </a:t>
            </a:r>
          </a:p>
          <a:p>
            <a:pPr marL="448056" indent="-384048" fontAlgn="auto">
              <a:spcAft>
                <a:spcPts val="0"/>
              </a:spcAft>
              <a:buFont typeface="Wingdings 2"/>
              <a:buNone/>
              <a:defRPr/>
            </a:pPr>
            <a:r>
              <a:rPr lang="tr-TR" b="1" dirty="0" smtClean="0">
                <a:solidFill>
                  <a:srgbClr val="0070C0"/>
                </a:solidFill>
              </a:rPr>
              <a:t>36-Bu sözleri söyleyen kişiden aşağıdakilerin hangisi </a:t>
            </a:r>
            <a:r>
              <a:rPr lang="tr-TR" b="1" u="sng" dirty="0" smtClean="0">
                <a:solidFill>
                  <a:srgbClr val="0070C0"/>
                </a:solidFill>
              </a:rPr>
              <a:t>beklenemez?</a:t>
            </a:r>
          </a:p>
          <a:p>
            <a:pPr marL="578358" indent="-514350" fontAlgn="auto">
              <a:spcAft>
                <a:spcPts val="0"/>
              </a:spcAft>
              <a:buFont typeface="+mj-lt"/>
              <a:buAutoNum type="alphaUcPeriod"/>
              <a:defRPr/>
            </a:pPr>
            <a:r>
              <a:rPr lang="tr-TR" b="1" dirty="0" smtClean="0">
                <a:solidFill>
                  <a:srgbClr val="C00000"/>
                </a:solidFill>
              </a:rPr>
              <a:t>Çevresine eleştirel bir gözle bakma</a:t>
            </a:r>
          </a:p>
          <a:p>
            <a:pPr marL="578358" indent="-514350" fontAlgn="auto">
              <a:spcAft>
                <a:spcPts val="0"/>
              </a:spcAft>
              <a:buFont typeface="+mj-lt"/>
              <a:buAutoNum type="alphaUcPeriod"/>
              <a:defRPr/>
            </a:pPr>
            <a:r>
              <a:rPr lang="tr-TR" b="1" dirty="0" smtClean="0">
                <a:solidFill>
                  <a:srgbClr val="C00000"/>
                </a:solidFill>
              </a:rPr>
              <a:t>Koşulların değiştirilemeyeceğine inanma</a:t>
            </a:r>
          </a:p>
          <a:p>
            <a:pPr marL="578358" indent="-514350" fontAlgn="auto">
              <a:spcAft>
                <a:spcPts val="0"/>
              </a:spcAft>
              <a:buFont typeface="+mj-lt"/>
              <a:buAutoNum type="alphaUcPeriod"/>
              <a:defRPr/>
            </a:pPr>
            <a:r>
              <a:rPr lang="tr-TR" b="1" dirty="0" smtClean="0">
                <a:solidFill>
                  <a:srgbClr val="C00000"/>
                </a:solidFill>
              </a:rPr>
              <a:t>Mutluluk arayışı içinde olma</a:t>
            </a:r>
          </a:p>
          <a:p>
            <a:pPr marL="578358" indent="-514350" fontAlgn="auto">
              <a:spcAft>
                <a:spcPts val="0"/>
              </a:spcAft>
              <a:buFont typeface="+mj-lt"/>
              <a:buAutoNum type="alphaUcPeriod"/>
              <a:defRPr/>
            </a:pPr>
            <a:r>
              <a:rPr lang="tr-TR" b="1" dirty="0" smtClean="0">
                <a:solidFill>
                  <a:srgbClr val="C00000"/>
                </a:solidFill>
              </a:rPr>
              <a:t>Düzensizlikten yakınma</a:t>
            </a:r>
          </a:p>
          <a:p>
            <a:pPr marL="578358" indent="-514350" fontAlgn="auto">
              <a:spcAft>
                <a:spcPts val="0"/>
              </a:spcAft>
              <a:buFont typeface="+mj-lt"/>
              <a:buAutoNum type="alphaUcPeriod"/>
              <a:defRPr/>
            </a:pPr>
            <a:r>
              <a:rPr lang="tr-TR" b="1" dirty="0" smtClean="0">
                <a:solidFill>
                  <a:srgbClr val="C00000"/>
                </a:solidFill>
              </a:rPr>
              <a:t>İçinde bulunduğu durumları yorumlama</a:t>
            </a:r>
            <a:endParaRPr lang="tr-TR" b="1" dirty="0">
              <a:solidFill>
                <a:srgbClr val="C0000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002060"/>
          </a:solidFill>
          <a:ln>
            <a:solidFill>
              <a:srgbClr val="FFFF00"/>
            </a:solidFill>
          </a:ln>
        </p:spPr>
        <p:txBody>
          <a:bodyPr>
            <a:normAutofit fontScale="77500" lnSpcReduction="20000"/>
          </a:bodyPr>
          <a:lstStyle/>
          <a:p>
            <a:pPr marL="448056" indent="-384048" fontAlgn="auto">
              <a:spcAft>
                <a:spcPts val="0"/>
              </a:spcAft>
              <a:buFont typeface="Wingdings 2"/>
              <a:buNone/>
              <a:defRPr/>
            </a:pPr>
            <a:r>
              <a:rPr lang="tr-TR" b="1" dirty="0" smtClean="0"/>
              <a:t>              Neyi, neden yazacağımız sorusu ilk adımdır. Konu bulmada işaretleri değerlendirmek, koku alabilmek ve iz sürebilmek önemlidir. Merak, </a:t>
            </a:r>
            <a:r>
              <a:rPr lang="tr-TR" b="1" dirty="0" err="1" smtClean="0"/>
              <a:t>içgörü</a:t>
            </a:r>
            <a:r>
              <a:rPr lang="tr-TR" b="1" dirty="0" smtClean="0"/>
              <a:t>, zengin bir düş gücü de temel </a:t>
            </a:r>
            <a:r>
              <a:rPr lang="tr-TR" b="1" dirty="0" err="1" smtClean="0"/>
              <a:t>ögelerdir</a:t>
            </a:r>
            <a:r>
              <a:rPr lang="tr-TR" b="1" dirty="0" smtClean="0"/>
              <a:t>. Yazar uyanıkken düş gören insandır. Yazacağımız romanı nasıl, hangi dil ve yapı içinde anlatacağımıza karar vermeli, uzun süre kafamızda taşımalı ve olgunlaştırmalıyız. Bunun için de ben bir romanın kapısını çalarken kendime şu soruyu sorarım: Ne anlatmak istiyorum? Soruyu bir cümleyle yanıtlayamıyorsam kafam henüz karışık demektir. Beklerim. Bu arada neyi anlatmak istediğim netleşirken nasıl anlatacağım üzerinde düşünürüm. Yine de niyetlerimin nesnellik kazanarak bir biçim alması için hemen her zaman sayısız giriş denemesi yapmışımdır.</a:t>
            </a:r>
          </a:p>
          <a:p>
            <a:pPr marL="448056" indent="-384048" fontAlgn="auto">
              <a:spcAft>
                <a:spcPts val="0"/>
              </a:spcAft>
              <a:buFont typeface="Wingdings 2"/>
              <a:buNone/>
              <a:defRPr/>
            </a:pPr>
            <a:r>
              <a:rPr lang="tr-TR" b="1" dirty="0" smtClean="0">
                <a:solidFill>
                  <a:srgbClr val="FFFF00"/>
                </a:solidFill>
              </a:rPr>
              <a:t>37-Bu parçada aşağıdaki sorulardan hangisinin cevabı </a:t>
            </a:r>
            <a:r>
              <a:rPr lang="tr-TR" b="1" u="sng" dirty="0" smtClean="0">
                <a:solidFill>
                  <a:srgbClr val="FFFF00"/>
                </a:solidFill>
              </a:rPr>
              <a:t>yoktur?</a:t>
            </a:r>
          </a:p>
          <a:p>
            <a:pPr marL="578358" indent="-514350" fontAlgn="auto">
              <a:spcAft>
                <a:spcPts val="0"/>
              </a:spcAft>
              <a:buFont typeface="+mj-lt"/>
              <a:buAutoNum type="alphaUcPeriod"/>
              <a:defRPr/>
            </a:pPr>
            <a:r>
              <a:rPr lang="tr-TR" b="1" dirty="0" smtClean="0">
                <a:solidFill>
                  <a:schemeClr val="accent5">
                    <a:lumMod val="40000"/>
                    <a:lumOff val="60000"/>
                  </a:schemeClr>
                </a:solidFill>
              </a:rPr>
              <a:t>Bir yazıda bulunmasını zorunlu saydıklarınız nelerdir?</a:t>
            </a:r>
          </a:p>
          <a:p>
            <a:pPr marL="578358" indent="-514350" fontAlgn="auto">
              <a:spcAft>
                <a:spcPts val="0"/>
              </a:spcAft>
              <a:buFont typeface="+mj-lt"/>
              <a:buAutoNum type="alphaUcPeriod"/>
              <a:defRPr/>
            </a:pPr>
            <a:r>
              <a:rPr lang="tr-TR" b="1" dirty="0" smtClean="0">
                <a:solidFill>
                  <a:schemeClr val="accent5">
                    <a:lumMod val="40000"/>
                    <a:lumOff val="60000"/>
                  </a:schemeClr>
                </a:solidFill>
              </a:rPr>
              <a:t>Yapıtlarınız genellikle nasıl bir çalışmadan sonra ortaya çıkar?</a:t>
            </a:r>
          </a:p>
          <a:p>
            <a:pPr marL="578358" indent="-514350" fontAlgn="auto">
              <a:spcAft>
                <a:spcPts val="0"/>
              </a:spcAft>
              <a:buFont typeface="+mj-lt"/>
              <a:buAutoNum type="alphaUcPeriod"/>
              <a:defRPr/>
            </a:pPr>
            <a:r>
              <a:rPr lang="tr-TR" b="1" dirty="0" smtClean="0">
                <a:solidFill>
                  <a:schemeClr val="accent5">
                    <a:lumMod val="40000"/>
                    <a:lumOff val="60000"/>
                  </a:schemeClr>
                </a:solidFill>
              </a:rPr>
              <a:t>Yapıtlarınızda hangi türden sonuçları yeğlersiniz?</a:t>
            </a:r>
          </a:p>
          <a:p>
            <a:pPr marL="578358" indent="-514350" fontAlgn="auto">
              <a:spcAft>
                <a:spcPts val="0"/>
              </a:spcAft>
              <a:buFont typeface="+mj-lt"/>
              <a:buAutoNum type="alphaUcPeriod"/>
              <a:defRPr/>
            </a:pPr>
            <a:r>
              <a:rPr lang="tr-TR" b="1" dirty="0" smtClean="0">
                <a:solidFill>
                  <a:schemeClr val="accent5">
                    <a:lumMod val="40000"/>
                    <a:lumOff val="60000"/>
                  </a:schemeClr>
                </a:solidFill>
              </a:rPr>
              <a:t>Roman yazanlara neleri önerirsiniz?</a:t>
            </a:r>
          </a:p>
          <a:p>
            <a:pPr marL="578358" indent="-514350" fontAlgn="auto">
              <a:spcAft>
                <a:spcPts val="0"/>
              </a:spcAft>
              <a:buFont typeface="+mj-lt"/>
              <a:buAutoNum type="alphaUcPeriod"/>
              <a:defRPr/>
            </a:pPr>
            <a:r>
              <a:rPr lang="tr-TR" b="1" dirty="0" smtClean="0">
                <a:solidFill>
                  <a:schemeClr val="accent5">
                    <a:lumMod val="40000"/>
                    <a:lumOff val="60000"/>
                  </a:schemeClr>
                </a:solidFill>
              </a:rPr>
              <a:t>Yazmaya başlarken çıkış noktanız nedir?</a:t>
            </a:r>
            <a:endParaRPr lang="tr-TR" b="1" dirty="0">
              <a:solidFill>
                <a:schemeClr val="accent5">
                  <a:lumMod val="40000"/>
                  <a:lumOff val="6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2">
              <a:lumMod val="20000"/>
              <a:lumOff val="80000"/>
            </a:schemeClr>
          </a:solidFill>
          <a:ln/>
          <a:scene3d>
            <a:camera prst="orthographicFront">
              <a:rot lat="0" lon="0" rev="0"/>
            </a:camera>
            <a:lightRig rig="glow" dir="t">
              <a:rot lat="0" lon="0" rev="14100000"/>
            </a:lightRig>
          </a:scene3d>
          <a:sp3d prstMaterial="softEdge">
            <a:bevelT w="127000" prst="artDeco"/>
          </a:sp3d>
        </p:spPr>
        <p:txBody>
          <a:bodyPr>
            <a:normAutofit fontScale="92500" lnSpcReduction="20000"/>
          </a:bodyPr>
          <a:lstStyle/>
          <a:p>
            <a:pPr marL="448056" indent="-384048" fontAlgn="auto">
              <a:spcAft>
                <a:spcPts val="0"/>
              </a:spcAft>
              <a:buFont typeface="Wingdings 2"/>
              <a:buNone/>
              <a:defRPr/>
            </a:pPr>
            <a:r>
              <a:rPr lang="tr-TR" b="1" dirty="0" smtClean="0">
                <a:solidFill>
                  <a:srgbClr val="FF0000"/>
                </a:solidFill>
              </a:rPr>
              <a:t>             Neden şiir yazar ki insan? Havasızlıktan boğulmak üzere olan evrende nefes alabilmek, var olabilmek, elinde iyi-kötü ne varsa dökebilmek için mi eteklerine? İç dünyasının dışarıyla olan kavgasında anlaşılabilir olma derdi midir kendini kanıtlamak ya da kanatmak? Şairler, görünenin ardındaki gizemleri ortaya çıkararak bize rehberlik mi ederler?</a:t>
            </a:r>
          </a:p>
          <a:p>
            <a:pPr marL="448056" indent="-384048" fontAlgn="auto">
              <a:spcAft>
                <a:spcPts val="0"/>
              </a:spcAft>
              <a:buFont typeface="Wingdings 2"/>
              <a:buNone/>
              <a:defRPr/>
            </a:pPr>
            <a:r>
              <a:rPr lang="tr-TR" b="1" dirty="0" smtClean="0">
                <a:solidFill>
                  <a:srgbClr val="002060"/>
                </a:solidFill>
              </a:rPr>
              <a:t>38-Bu sözleri söyleyen kişiye göre şairlerin yazma nedenleri arasında aşağıdakilerden hangisi </a:t>
            </a:r>
            <a:r>
              <a:rPr lang="tr-TR" b="1" u="sng" dirty="0" smtClean="0">
                <a:solidFill>
                  <a:srgbClr val="002060"/>
                </a:solidFill>
              </a:rPr>
              <a:t>yoktur?</a:t>
            </a:r>
          </a:p>
          <a:p>
            <a:pPr marL="578358" indent="-514350" fontAlgn="auto">
              <a:spcAft>
                <a:spcPts val="0"/>
              </a:spcAft>
              <a:buFont typeface="+mj-lt"/>
              <a:buAutoNum type="alphaUcPeriod"/>
              <a:defRPr/>
            </a:pPr>
            <a:r>
              <a:rPr lang="tr-TR" b="1" dirty="0" smtClean="0">
                <a:solidFill>
                  <a:srgbClr val="7030A0"/>
                </a:solidFill>
              </a:rPr>
              <a:t>Yaşamın bunaltıcılığından sıyrılma</a:t>
            </a:r>
          </a:p>
          <a:p>
            <a:pPr marL="578358" indent="-514350" fontAlgn="auto">
              <a:spcAft>
                <a:spcPts val="0"/>
              </a:spcAft>
              <a:buFont typeface="+mj-lt"/>
              <a:buAutoNum type="alphaUcPeriod"/>
              <a:defRPr/>
            </a:pPr>
            <a:r>
              <a:rPr lang="tr-TR" b="1" dirty="0" smtClean="0">
                <a:solidFill>
                  <a:srgbClr val="7030A0"/>
                </a:solidFill>
              </a:rPr>
              <a:t>Kendini, anlatarak ortaya koyma</a:t>
            </a:r>
          </a:p>
          <a:p>
            <a:pPr marL="578358" indent="-514350" fontAlgn="auto">
              <a:spcAft>
                <a:spcPts val="0"/>
              </a:spcAft>
              <a:buFont typeface="+mj-lt"/>
              <a:buAutoNum type="alphaUcPeriod"/>
              <a:defRPr/>
            </a:pPr>
            <a:r>
              <a:rPr lang="tr-TR" b="1" dirty="0" smtClean="0">
                <a:solidFill>
                  <a:srgbClr val="7030A0"/>
                </a:solidFill>
              </a:rPr>
              <a:t>Ruhsal durumuyla yaşam arasındaki çatışmayı yansıtma</a:t>
            </a:r>
          </a:p>
          <a:p>
            <a:pPr marL="578358" indent="-514350" fontAlgn="auto">
              <a:spcAft>
                <a:spcPts val="0"/>
              </a:spcAft>
              <a:buFont typeface="+mj-lt"/>
              <a:buAutoNum type="alphaUcPeriod"/>
              <a:defRPr/>
            </a:pPr>
            <a:r>
              <a:rPr lang="tr-TR" b="1" dirty="0" smtClean="0">
                <a:solidFill>
                  <a:srgbClr val="7030A0"/>
                </a:solidFill>
              </a:rPr>
              <a:t>Yalnızlaşmaktan kurtulma</a:t>
            </a:r>
          </a:p>
          <a:p>
            <a:pPr marL="578358" indent="-514350" fontAlgn="auto">
              <a:spcAft>
                <a:spcPts val="0"/>
              </a:spcAft>
              <a:buFont typeface="+mj-lt"/>
              <a:buAutoNum type="alphaUcPeriod"/>
              <a:defRPr/>
            </a:pPr>
            <a:r>
              <a:rPr lang="tr-TR" b="1" dirty="0" smtClean="0">
                <a:solidFill>
                  <a:srgbClr val="7030A0"/>
                </a:solidFill>
              </a:rPr>
              <a:t>Yaşamın, ayrımına varılmayan yönlerini duyumsatma</a:t>
            </a:r>
            <a:endParaRPr lang="tr-TR" b="1" dirty="0">
              <a:solidFill>
                <a:srgbClr val="7030A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92500" lnSpcReduction="10000"/>
          </a:bodyPr>
          <a:lstStyle/>
          <a:p>
            <a:pPr marL="448056" indent="-384048" algn="just" fontAlgn="auto">
              <a:spcAft>
                <a:spcPts val="0"/>
              </a:spcAft>
              <a:buFont typeface="Wingdings 2"/>
              <a:buNone/>
              <a:defRPr/>
            </a:pPr>
            <a:r>
              <a:rPr lang="tr-TR" dirty="0" smtClean="0"/>
              <a:t>         </a:t>
            </a:r>
            <a:r>
              <a:rPr lang="tr-TR" dirty="0" smtClean="0">
                <a:solidFill>
                  <a:srgbClr val="FFFF00"/>
                </a:solidFill>
              </a:rPr>
              <a:t>Bir gün </a:t>
            </a:r>
            <a:r>
              <a:rPr lang="tr-TR" dirty="0" err="1" smtClean="0">
                <a:solidFill>
                  <a:srgbClr val="FFFF00"/>
                </a:solidFill>
              </a:rPr>
              <a:t>Nuruosmaniye’de</a:t>
            </a:r>
            <a:r>
              <a:rPr lang="tr-TR" dirty="0" smtClean="0">
                <a:solidFill>
                  <a:srgbClr val="FFFF00"/>
                </a:solidFill>
              </a:rPr>
              <a:t> bir yazar arkadaşımla karşılaştım.“Ne o beyim, romancılığa mı başladın?” dedi. Şaka etmediğini sesinden, bakışından anlamıştım. Demek benim takma adla yazmama bir şey demiyordu da kendi adımı kullanarak yazmamı ---- sayıyordu. Roman, romancıların alanıydı. Bir ozan buraya burnunu sokamazdı.</a:t>
            </a:r>
          </a:p>
          <a:p>
            <a:pPr marL="448056" indent="-384048" fontAlgn="auto">
              <a:spcAft>
                <a:spcPts val="0"/>
              </a:spcAft>
              <a:buFont typeface="Wingdings 2"/>
              <a:buNone/>
              <a:defRPr/>
            </a:pPr>
            <a:r>
              <a:rPr lang="tr-TR" b="1" dirty="0" smtClean="0">
                <a:solidFill>
                  <a:srgbClr val="00B0F0"/>
                </a:solidFill>
              </a:rPr>
              <a:t>3-Bu parçada boş bırakılan yere aşağıdaki deyimlerden hangisi getirilmelidir?</a:t>
            </a:r>
          </a:p>
          <a:p>
            <a:pPr marL="578358" indent="-514350" fontAlgn="auto">
              <a:spcAft>
                <a:spcPts val="0"/>
              </a:spcAft>
              <a:buClr>
                <a:srgbClr val="00B0F0"/>
              </a:buClr>
              <a:buFont typeface="+mj-lt"/>
              <a:buAutoNum type="alphaUcPeriod"/>
              <a:defRPr/>
            </a:pPr>
            <a:r>
              <a:rPr lang="tr-TR" b="1" dirty="0" smtClean="0"/>
              <a:t>kendi borusunu çalmak</a:t>
            </a:r>
          </a:p>
          <a:p>
            <a:pPr marL="578358" indent="-514350" fontAlgn="auto">
              <a:spcAft>
                <a:spcPts val="0"/>
              </a:spcAft>
              <a:buClr>
                <a:srgbClr val="00B0F0"/>
              </a:buClr>
              <a:buFont typeface="+mj-lt"/>
              <a:buAutoNum type="alphaUcPeriod"/>
              <a:defRPr/>
            </a:pPr>
            <a:r>
              <a:rPr lang="tr-TR" b="1" dirty="0" smtClean="0"/>
              <a:t>başına dert açmak</a:t>
            </a:r>
          </a:p>
          <a:p>
            <a:pPr marL="578358" indent="-514350" fontAlgn="auto">
              <a:spcAft>
                <a:spcPts val="0"/>
              </a:spcAft>
              <a:buClr>
                <a:srgbClr val="00B0F0"/>
              </a:buClr>
              <a:buFont typeface="+mj-lt"/>
              <a:buAutoNum type="alphaUcPeriod"/>
              <a:defRPr/>
            </a:pPr>
            <a:r>
              <a:rPr lang="tr-TR" b="1" dirty="0" smtClean="0"/>
              <a:t>iş çıkarmak</a:t>
            </a:r>
          </a:p>
          <a:p>
            <a:pPr marL="578358" indent="-514350" fontAlgn="auto">
              <a:spcAft>
                <a:spcPts val="0"/>
              </a:spcAft>
              <a:buClr>
                <a:srgbClr val="00B0F0"/>
              </a:buClr>
              <a:buFont typeface="+mj-lt"/>
              <a:buAutoNum type="alphaUcPeriod"/>
              <a:defRPr/>
            </a:pPr>
            <a:r>
              <a:rPr lang="tr-TR" b="1" dirty="0" smtClean="0"/>
              <a:t>çizmeden yukarı çıkmak</a:t>
            </a:r>
          </a:p>
          <a:p>
            <a:pPr marL="578358" indent="-514350" fontAlgn="auto">
              <a:spcAft>
                <a:spcPts val="0"/>
              </a:spcAft>
              <a:buClr>
                <a:srgbClr val="00B0F0"/>
              </a:buClr>
              <a:buFont typeface="+mj-lt"/>
              <a:buAutoNum type="alphaUcPeriod"/>
              <a:defRPr/>
            </a:pPr>
            <a:r>
              <a:rPr lang="tr-TR" b="1" dirty="0" smtClean="0"/>
              <a:t>kendi göbeğini kendi kesmek</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00B050"/>
          </a:solidFill>
        </p:spPr>
        <p:txBody>
          <a:bodyPr>
            <a:normAutofit fontScale="77500" lnSpcReduction="20000"/>
          </a:bodyPr>
          <a:lstStyle/>
          <a:p>
            <a:pPr marL="448056" indent="-384048" fontAlgn="auto">
              <a:spcAft>
                <a:spcPts val="0"/>
              </a:spcAft>
              <a:buFont typeface="Wingdings 2"/>
              <a:buNone/>
              <a:defRPr/>
            </a:pPr>
            <a:r>
              <a:rPr lang="tr-TR" b="1" dirty="0" smtClean="0"/>
              <a:t>          </a:t>
            </a:r>
            <a:r>
              <a:rPr lang="tr-TR" b="1" dirty="0" smtClean="0">
                <a:solidFill>
                  <a:schemeClr val="bg1"/>
                </a:solidFill>
              </a:rPr>
              <a:t>Düşünen gençlerden umutluyum. Başarılı ürünler ortaya koyuyorlar, koyacaklar da. Bir yandan Batı’daki birikimi özümseyecek, yorumlayacak; diğer yandan da kendi dilimize, kendi kültürümüze ilişkin arayışları sürdürecekler. Bu arayışları, </a:t>
            </a:r>
            <a:r>
              <a:rPr lang="tr-TR" b="1" dirty="0" smtClean="0"/>
              <a:t>bizi biz yapan </a:t>
            </a:r>
            <a:r>
              <a:rPr lang="tr-TR" b="1" dirty="0" err="1" smtClean="0"/>
              <a:t>ögelerden</a:t>
            </a:r>
            <a:r>
              <a:rPr lang="tr-TR" b="1" dirty="0" smtClean="0"/>
              <a:t> </a:t>
            </a:r>
            <a:r>
              <a:rPr lang="tr-TR" b="1" dirty="0" smtClean="0">
                <a:solidFill>
                  <a:schemeClr val="bg1"/>
                </a:solidFill>
              </a:rPr>
              <a:t>ödün vermeden, </a:t>
            </a:r>
            <a:r>
              <a:rPr lang="tr-TR" b="1" dirty="0" smtClean="0"/>
              <a:t>dünyanın her yerinde yaşananlara </a:t>
            </a:r>
            <a:r>
              <a:rPr lang="tr-TR" b="1" dirty="0" smtClean="0">
                <a:solidFill>
                  <a:schemeClr val="bg1"/>
                </a:solidFill>
              </a:rPr>
              <a:t>hem duyarlı olarak hem de onlardan belli bir uzaklıkta durarak sürdürecekler. Eğer bundan vazgeçmez, </a:t>
            </a:r>
            <a:r>
              <a:rPr lang="tr-TR" b="1" dirty="0" smtClean="0"/>
              <a:t>amaçlarına ulaşıncaya değin çaba gösterirlerse </a:t>
            </a:r>
            <a:r>
              <a:rPr lang="tr-TR" b="1" dirty="0" smtClean="0">
                <a:solidFill>
                  <a:schemeClr val="bg1"/>
                </a:solidFill>
              </a:rPr>
              <a:t>yanı başlarında, kendilerinden yıllar önce yaşamış yol arkadaşları bulacaklar. Günümüzde doğrudan bir sonuca ulaşamasalar bile, </a:t>
            </a:r>
            <a:r>
              <a:rPr lang="tr-TR" b="1" dirty="0" smtClean="0"/>
              <a:t>gelecekte bu yolda yürüyeceklere</a:t>
            </a:r>
            <a:r>
              <a:rPr lang="tr-TR" b="1" dirty="0" smtClean="0">
                <a:solidFill>
                  <a:schemeClr val="bg1"/>
                </a:solidFill>
              </a:rPr>
              <a:t> bugünden tutmuş oldukları ışıkla umut verecekler.</a:t>
            </a:r>
          </a:p>
          <a:p>
            <a:pPr marL="448056" indent="-384048" fontAlgn="auto">
              <a:spcAft>
                <a:spcPts val="0"/>
              </a:spcAft>
              <a:buFont typeface="Wingdings 2"/>
              <a:buNone/>
              <a:defRPr/>
            </a:pPr>
            <a:r>
              <a:rPr lang="tr-TR" b="1" dirty="0" smtClean="0"/>
              <a:t>39-Bu parçanın yazarı gençlerde bulunması gereken özellikler arasında aşağıdakilerden hangisine </a:t>
            </a:r>
            <a:r>
              <a:rPr lang="tr-TR" b="1" u="sng" dirty="0" smtClean="0"/>
              <a:t>değinmemiştir?</a:t>
            </a:r>
          </a:p>
          <a:p>
            <a:pPr marL="578358" indent="-514350" fontAlgn="auto">
              <a:spcAft>
                <a:spcPts val="0"/>
              </a:spcAft>
              <a:buFont typeface="+mj-lt"/>
              <a:buAutoNum type="alphaUcPeriod"/>
              <a:defRPr/>
            </a:pPr>
            <a:r>
              <a:rPr lang="tr-TR" b="1" dirty="0" smtClean="0">
                <a:solidFill>
                  <a:schemeClr val="accent6">
                    <a:lumMod val="50000"/>
                  </a:schemeClr>
                </a:solidFill>
              </a:rPr>
              <a:t>Olumsuzluklardan ders çıkarabilmeye</a:t>
            </a:r>
          </a:p>
          <a:p>
            <a:pPr marL="578358" indent="-514350" fontAlgn="auto">
              <a:spcAft>
                <a:spcPts val="0"/>
              </a:spcAft>
              <a:buFont typeface="+mj-lt"/>
              <a:buAutoNum type="alphaUcPeriod"/>
              <a:defRPr/>
            </a:pPr>
            <a:r>
              <a:rPr lang="tr-TR" b="1" dirty="0" smtClean="0">
                <a:solidFill>
                  <a:schemeClr val="accent6">
                    <a:lumMod val="50000"/>
                  </a:schemeClr>
                </a:solidFill>
              </a:rPr>
              <a:t>İşlerinde kararlı bir tutum izlemeye</a:t>
            </a:r>
          </a:p>
          <a:p>
            <a:pPr marL="578358" indent="-514350" fontAlgn="auto">
              <a:spcAft>
                <a:spcPts val="0"/>
              </a:spcAft>
              <a:buFont typeface="+mj-lt"/>
              <a:buAutoNum type="alphaUcPeriod"/>
              <a:defRPr/>
            </a:pPr>
            <a:r>
              <a:rPr lang="tr-TR" b="1" dirty="0" smtClean="0">
                <a:solidFill>
                  <a:schemeClr val="accent6">
                    <a:lumMod val="50000"/>
                  </a:schemeClr>
                </a:solidFill>
              </a:rPr>
              <a:t>Dışsal gelişmelerden yararlanmaya</a:t>
            </a:r>
          </a:p>
          <a:p>
            <a:pPr marL="578358" indent="-514350" fontAlgn="auto">
              <a:spcAft>
                <a:spcPts val="0"/>
              </a:spcAft>
              <a:buFont typeface="+mj-lt"/>
              <a:buAutoNum type="alphaUcPeriod"/>
              <a:defRPr/>
            </a:pPr>
            <a:r>
              <a:rPr lang="tr-TR" b="1" dirty="0" smtClean="0">
                <a:solidFill>
                  <a:schemeClr val="accent6">
                    <a:lumMod val="50000"/>
                  </a:schemeClr>
                </a:solidFill>
              </a:rPr>
              <a:t>Sonraki kuşaklara kılavuzluk etmeye</a:t>
            </a:r>
          </a:p>
          <a:p>
            <a:pPr marL="578358" indent="-514350" fontAlgn="auto">
              <a:spcAft>
                <a:spcPts val="0"/>
              </a:spcAft>
              <a:buFont typeface="+mj-lt"/>
              <a:buAutoNum type="alphaUcPeriod"/>
              <a:defRPr/>
            </a:pPr>
            <a:r>
              <a:rPr lang="tr-TR" b="1" dirty="0" smtClean="0">
                <a:solidFill>
                  <a:schemeClr val="accent6">
                    <a:lumMod val="50000"/>
                  </a:schemeClr>
                </a:solidFill>
              </a:rPr>
              <a:t>Ulusal değerleri önemsemeye</a:t>
            </a:r>
            <a:endParaRPr lang="tr-TR" b="1" dirty="0">
              <a:solidFill>
                <a:schemeClr val="accent6">
                  <a:lumMod val="5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002060"/>
          </a:solidFill>
          <a:ln>
            <a:solidFill>
              <a:srgbClr val="FFFF00"/>
            </a:solidFill>
          </a:ln>
        </p:spPr>
        <p:txBody>
          <a:bodyPr>
            <a:normAutofit fontScale="77500" lnSpcReduction="20000"/>
          </a:bodyPr>
          <a:lstStyle/>
          <a:p>
            <a:pPr marL="448056" indent="-384048" fontAlgn="auto">
              <a:spcAft>
                <a:spcPts val="0"/>
              </a:spcAft>
              <a:buFont typeface="Wingdings 2"/>
              <a:buNone/>
              <a:defRPr/>
            </a:pPr>
            <a:r>
              <a:rPr lang="tr-TR" b="1" dirty="0" smtClean="0"/>
              <a:t>          </a:t>
            </a:r>
            <a:r>
              <a:rPr lang="tr-TR" b="1" dirty="0" smtClean="0">
                <a:solidFill>
                  <a:srgbClr val="FFFF00"/>
                </a:solidFill>
              </a:rPr>
              <a:t>Çehov’un çocukluk ve ilk gençlik yıllarında yaşadığı ağır koşullara, serinkanlı duruşuna rağmen karşılaştığı her trajik durum ve olguyu alaycı bir dille yansıtması, incelenmeye hâlâ muhtaçtır. Tolstoy’un diliyle söylersek Çehov, özellikle izlenimci yanıyla, çağdaşları, öncülleri, ardılları arasında öne çıkar: “Çehov bir sanatçı olarak önceki Rus yazarlarla </a:t>
            </a:r>
            <a:r>
              <a:rPr lang="tr-TR" b="1" dirty="0" err="1" smtClean="0">
                <a:solidFill>
                  <a:srgbClr val="FFFF00"/>
                </a:solidFill>
              </a:rPr>
              <a:t>Turgenyev</a:t>
            </a:r>
            <a:r>
              <a:rPr lang="tr-TR" b="1" dirty="0" smtClean="0">
                <a:solidFill>
                  <a:srgbClr val="FFFF00"/>
                </a:solidFill>
              </a:rPr>
              <a:t>, Dostoyevski veya benimle karşılaştırılamaz. Çehov’un kendi biçemi var. Bakarsınız, adam hiçbir seçim yapmadan eline hangi boya geçerse onu gelişigüzel sürüyor. Bu boyalar arasında hiçbir ilgi yokmuş gibi görünüyor. Ama bir de geri çekilip bakıyorsunuz ki ne göresiniz! Karşınızda parlak, büyüleyici bir tablo duruyor.”</a:t>
            </a:r>
          </a:p>
          <a:p>
            <a:pPr marL="448056" indent="-384048" fontAlgn="auto">
              <a:spcAft>
                <a:spcPts val="0"/>
              </a:spcAft>
              <a:buFont typeface="Wingdings 2"/>
              <a:buNone/>
              <a:defRPr/>
            </a:pPr>
            <a:r>
              <a:rPr lang="tr-TR" b="1" dirty="0" smtClean="0">
                <a:solidFill>
                  <a:srgbClr val="00B0F0"/>
                </a:solidFill>
              </a:rPr>
              <a:t>40-Bu parçada Çehov’la ilgili olarak aşağıdakilerden hangisine </a:t>
            </a:r>
            <a:r>
              <a:rPr lang="tr-TR" b="1" u="sng" dirty="0" smtClean="0">
                <a:solidFill>
                  <a:srgbClr val="00B0F0"/>
                </a:solidFill>
              </a:rPr>
              <a:t>değinilmemiştir?</a:t>
            </a:r>
          </a:p>
          <a:p>
            <a:pPr marL="578358" indent="-514350" fontAlgn="auto">
              <a:spcAft>
                <a:spcPts val="0"/>
              </a:spcAft>
              <a:buFont typeface="+mj-lt"/>
              <a:buAutoNum type="alphaUcPeriod"/>
              <a:defRPr/>
            </a:pPr>
            <a:r>
              <a:rPr lang="tr-TR" b="1" dirty="0" smtClean="0"/>
              <a:t>Özgünlüğünü belirleyen yönlerine</a:t>
            </a:r>
          </a:p>
          <a:p>
            <a:pPr marL="578358" indent="-514350" fontAlgn="auto">
              <a:spcAft>
                <a:spcPts val="0"/>
              </a:spcAft>
              <a:buFont typeface="+mj-lt"/>
              <a:buAutoNum type="alphaUcPeriod"/>
              <a:defRPr/>
            </a:pPr>
            <a:r>
              <a:rPr lang="tr-TR" b="1" dirty="0" smtClean="0"/>
              <a:t>Kahramanlarının iç dünyasına</a:t>
            </a:r>
          </a:p>
          <a:p>
            <a:pPr marL="578358" indent="-514350" fontAlgn="auto">
              <a:spcAft>
                <a:spcPts val="0"/>
              </a:spcAft>
              <a:buFont typeface="+mj-lt"/>
              <a:buAutoNum type="alphaUcPeriod"/>
              <a:defRPr/>
            </a:pPr>
            <a:r>
              <a:rPr lang="tr-TR" b="1" dirty="0" smtClean="0"/>
              <a:t>Anlatım niteliklerine</a:t>
            </a:r>
          </a:p>
          <a:p>
            <a:pPr marL="578358" indent="-514350" fontAlgn="auto">
              <a:spcAft>
                <a:spcPts val="0"/>
              </a:spcAft>
              <a:buFont typeface="+mj-lt"/>
              <a:buAutoNum type="alphaUcPeriod"/>
              <a:defRPr/>
            </a:pPr>
            <a:r>
              <a:rPr lang="tr-TR" b="1" dirty="0" smtClean="0"/>
              <a:t>Kişisel özelliğine</a:t>
            </a:r>
          </a:p>
          <a:p>
            <a:pPr marL="578358" indent="-514350" fontAlgn="auto">
              <a:spcAft>
                <a:spcPts val="0"/>
              </a:spcAft>
              <a:buFont typeface="+mj-lt"/>
              <a:buAutoNum type="alphaUcPeriod"/>
              <a:defRPr/>
            </a:pPr>
            <a:r>
              <a:rPr lang="tr-TR" b="1" dirty="0" smtClean="0"/>
              <a:t>Yaratıcı gücüne</a:t>
            </a:r>
            <a:endParaRPr lang="tr-TR" b="1" dirty="0">
              <a:solidFill>
                <a:schemeClr val="accent5">
                  <a:lumMod val="40000"/>
                  <a:lumOff val="6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002060"/>
          </a:solidFill>
          <a:ln>
            <a:solidFill>
              <a:srgbClr val="FFFF00"/>
            </a:solidFill>
          </a:ln>
        </p:spPr>
        <p:txBody>
          <a:bodyPr numCol="3">
            <a:normAutofit fontScale="92500" lnSpcReduction="20000"/>
          </a:bodyPr>
          <a:lstStyle/>
          <a:p>
            <a:pPr marL="448056" indent="-384048" algn="r" fontAlgn="auto">
              <a:spcAft>
                <a:spcPts val="0"/>
              </a:spcAft>
              <a:buFont typeface="Wingdings 2"/>
              <a:buNone/>
              <a:defRPr/>
            </a:pPr>
            <a:r>
              <a:rPr lang="tr-TR" b="1" dirty="0" smtClean="0"/>
              <a:t>                                 TÜRKÇE TESTİ</a:t>
            </a:r>
          </a:p>
          <a:p>
            <a:pPr marL="448056" indent="-384048" fontAlgn="auto">
              <a:spcAft>
                <a:spcPts val="0"/>
              </a:spcAft>
              <a:buFont typeface="Wingdings 2"/>
              <a:buChar char=""/>
              <a:defRPr/>
            </a:pPr>
            <a:r>
              <a:rPr lang="tr-TR" dirty="0" smtClean="0"/>
              <a:t>1. A</a:t>
            </a:r>
          </a:p>
          <a:p>
            <a:pPr marL="448056" indent="-384048" fontAlgn="auto">
              <a:spcAft>
                <a:spcPts val="0"/>
              </a:spcAft>
              <a:buFont typeface="Wingdings 2"/>
              <a:buChar char=""/>
              <a:defRPr/>
            </a:pPr>
            <a:r>
              <a:rPr lang="tr-TR" dirty="0" smtClean="0"/>
              <a:t>2. E</a:t>
            </a:r>
          </a:p>
          <a:p>
            <a:pPr marL="448056" indent="-384048" fontAlgn="auto">
              <a:spcAft>
                <a:spcPts val="0"/>
              </a:spcAft>
              <a:buFont typeface="Wingdings 2"/>
              <a:buChar char=""/>
              <a:defRPr/>
            </a:pPr>
            <a:r>
              <a:rPr lang="tr-TR" dirty="0" smtClean="0"/>
              <a:t>3. D</a:t>
            </a:r>
          </a:p>
          <a:p>
            <a:pPr marL="448056" indent="-384048" fontAlgn="auto">
              <a:spcAft>
                <a:spcPts val="0"/>
              </a:spcAft>
              <a:buFont typeface="Wingdings 2"/>
              <a:buChar char=""/>
              <a:defRPr/>
            </a:pPr>
            <a:r>
              <a:rPr lang="tr-TR" dirty="0" smtClean="0"/>
              <a:t>4. D</a:t>
            </a:r>
          </a:p>
          <a:p>
            <a:pPr marL="448056" indent="-384048" fontAlgn="auto">
              <a:spcAft>
                <a:spcPts val="0"/>
              </a:spcAft>
              <a:buFont typeface="Wingdings 2"/>
              <a:buChar char=""/>
              <a:defRPr/>
            </a:pPr>
            <a:r>
              <a:rPr lang="tr-TR" dirty="0" smtClean="0"/>
              <a:t>5. B</a:t>
            </a:r>
          </a:p>
          <a:p>
            <a:pPr marL="448056" indent="-384048" fontAlgn="auto">
              <a:spcAft>
                <a:spcPts val="0"/>
              </a:spcAft>
              <a:buFont typeface="Wingdings 2"/>
              <a:buChar char=""/>
              <a:defRPr/>
            </a:pPr>
            <a:r>
              <a:rPr lang="tr-TR" dirty="0" smtClean="0"/>
              <a:t>6. E</a:t>
            </a:r>
          </a:p>
          <a:p>
            <a:pPr marL="448056" indent="-384048" fontAlgn="auto">
              <a:spcAft>
                <a:spcPts val="0"/>
              </a:spcAft>
              <a:buFont typeface="Wingdings 2"/>
              <a:buChar char=""/>
              <a:defRPr/>
            </a:pPr>
            <a:r>
              <a:rPr lang="tr-TR" dirty="0" smtClean="0"/>
              <a:t>7. C</a:t>
            </a:r>
          </a:p>
          <a:p>
            <a:pPr marL="448056" indent="-384048" fontAlgn="auto">
              <a:spcAft>
                <a:spcPts val="0"/>
              </a:spcAft>
              <a:buFont typeface="Wingdings 2"/>
              <a:buChar char=""/>
              <a:defRPr/>
            </a:pPr>
            <a:r>
              <a:rPr lang="tr-TR" dirty="0" smtClean="0"/>
              <a:t>8. A</a:t>
            </a:r>
          </a:p>
          <a:p>
            <a:pPr marL="448056" indent="-384048" fontAlgn="auto">
              <a:spcAft>
                <a:spcPts val="0"/>
              </a:spcAft>
              <a:buFont typeface="Wingdings 2"/>
              <a:buChar char=""/>
              <a:defRPr/>
            </a:pPr>
            <a:r>
              <a:rPr lang="tr-TR" dirty="0" smtClean="0"/>
              <a:t>9. C</a:t>
            </a:r>
          </a:p>
          <a:p>
            <a:pPr marL="448056" indent="-384048" fontAlgn="auto">
              <a:spcAft>
                <a:spcPts val="0"/>
              </a:spcAft>
              <a:buFont typeface="Wingdings 2"/>
              <a:buChar char=""/>
              <a:defRPr/>
            </a:pPr>
            <a:r>
              <a:rPr lang="tr-TR" dirty="0" smtClean="0"/>
              <a:t>10. B</a:t>
            </a:r>
          </a:p>
          <a:p>
            <a:pPr marL="448056" indent="-384048" fontAlgn="auto">
              <a:spcAft>
                <a:spcPts val="0"/>
              </a:spcAft>
              <a:buFont typeface="Wingdings 2"/>
              <a:buChar char=""/>
              <a:defRPr/>
            </a:pPr>
            <a:r>
              <a:rPr lang="tr-TR" dirty="0" smtClean="0"/>
              <a:t>11. D</a:t>
            </a:r>
          </a:p>
          <a:p>
            <a:pPr marL="448056" indent="-384048" fontAlgn="auto">
              <a:spcAft>
                <a:spcPts val="0"/>
              </a:spcAft>
              <a:buFont typeface="Wingdings 2"/>
              <a:buChar char=""/>
              <a:defRPr/>
            </a:pPr>
            <a:r>
              <a:rPr lang="tr-TR" dirty="0" smtClean="0"/>
              <a:t>12. E</a:t>
            </a:r>
          </a:p>
          <a:p>
            <a:pPr marL="448056" indent="-384048" fontAlgn="auto">
              <a:spcAft>
                <a:spcPts val="0"/>
              </a:spcAft>
              <a:buFont typeface="Wingdings 2"/>
              <a:buChar char=""/>
              <a:defRPr/>
            </a:pPr>
            <a:r>
              <a:rPr lang="tr-TR" dirty="0" smtClean="0"/>
              <a:t>13. A</a:t>
            </a:r>
          </a:p>
          <a:p>
            <a:pPr marL="448056" indent="-384048" fontAlgn="auto">
              <a:spcAft>
                <a:spcPts val="0"/>
              </a:spcAft>
              <a:buFont typeface="Wingdings 2"/>
              <a:buChar char=""/>
              <a:defRPr/>
            </a:pPr>
            <a:r>
              <a:rPr lang="tr-TR" dirty="0" smtClean="0"/>
              <a:t>14. E</a:t>
            </a:r>
          </a:p>
          <a:p>
            <a:pPr marL="448056" indent="-384048" fontAlgn="auto">
              <a:spcAft>
                <a:spcPts val="0"/>
              </a:spcAft>
              <a:buFont typeface="Wingdings 2"/>
              <a:buChar char=""/>
              <a:defRPr/>
            </a:pPr>
            <a:endParaRPr lang="tr-TR" dirty="0" smtClean="0"/>
          </a:p>
          <a:p>
            <a:pPr marL="448056" indent="-384048" fontAlgn="auto">
              <a:spcAft>
                <a:spcPts val="0"/>
              </a:spcAft>
              <a:buFont typeface="Wingdings 2"/>
              <a:buChar char=""/>
              <a:defRPr/>
            </a:pPr>
            <a:endParaRPr lang="tr-TR" dirty="0" smtClean="0"/>
          </a:p>
          <a:p>
            <a:pPr marL="448056" indent="-384048" fontAlgn="auto">
              <a:spcAft>
                <a:spcPts val="0"/>
              </a:spcAft>
              <a:buFont typeface="Wingdings 2"/>
              <a:buChar char=""/>
              <a:defRPr/>
            </a:pPr>
            <a:r>
              <a:rPr lang="tr-TR" dirty="0" smtClean="0"/>
              <a:t>15. B</a:t>
            </a:r>
          </a:p>
          <a:p>
            <a:pPr marL="448056" indent="-384048" fontAlgn="auto">
              <a:spcAft>
                <a:spcPts val="0"/>
              </a:spcAft>
              <a:buFont typeface="Wingdings 2"/>
              <a:buChar char=""/>
              <a:defRPr/>
            </a:pPr>
            <a:r>
              <a:rPr lang="tr-TR" dirty="0" smtClean="0"/>
              <a:t>16. C</a:t>
            </a:r>
          </a:p>
          <a:p>
            <a:pPr marL="448056" indent="-384048" fontAlgn="auto">
              <a:spcAft>
                <a:spcPts val="0"/>
              </a:spcAft>
              <a:buFont typeface="Wingdings 2"/>
              <a:buChar char=""/>
              <a:defRPr/>
            </a:pPr>
            <a:r>
              <a:rPr lang="tr-TR" dirty="0" smtClean="0"/>
              <a:t>17. A</a:t>
            </a:r>
          </a:p>
          <a:p>
            <a:pPr marL="448056" indent="-384048" fontAlgn="auto">
              <a:spcAft>
                <a:spcPts val="0"/>
              </a:spcAft>
              <a:buFont typeface="Wingdings 2"/>
              <a:buChar char=""/>
              <a:defRPr/>
            </a:pPr>
            <a:r>
              <a:rPr lang="tr-TR" dirty="0" smtClean="0"/>
              <a:t>18. B</a:t>
            </a:r>
          </a:p>
          <a:p>
            <a:pPr marL="448056" indent="-384048" fontAlgn="auto">
              <a:spcAft>
                <a:spcPts val="0"/>
              </a:spcAft>
              <a:buFont typeface="Wingdings 2"/>
              <a:buChar char=""/>
              <a:defRPr/>
            </a:pPr>
            <a:r>
              <a:rPr lang="tr-TR" dirty="0" smtClean="0"/>
              <a:t>19. E</a:t>
            </a:r>
          </a:p>
          <a:p>
            <a:pPr marL="448056" indent="-384048" fontAlgn="auto">
              <a:spcAft>
                <a:spcPts val="0"/>
              </a:spcAft>
              <a:buFont typeface="Wingdings 2"/>
              <a:buChar char=""/>
              <a:defRPr/>
            </a:pPr>
            <a:r>
              <a:rPr lang="tr-TR" dirty="0" smtClean="0"/>
              <a:t>20. D</a:t>
            </a:r>
          </a:p>
          <a:p>
            <a:pPr marL="448056" indent="-384048" fontAlgn="auto">
              <a:spcAft>
                <a:spcPts val="0"/>
              </a:spcAft>
              <a:buFont typeface="Wingdings 2"/>
              <a:buChar char=""/>
              <a:defRPr/>
            </a:pPr>
            <a:r>
              <a:rPr lang="tr-TR" dirty="0" smtClean="0"/>
              <a:t>21. E</a:t>
            </a:r>
          </a:p>
          <a:p>
            <a:pPr marL="448056" indent="-384048" fontAlgn="auto">
              <a:spcAft>
                <a:spcPts val="0"/>
              </a:spcAft>
              <a:buFont typeface="Wingdings 2"/>
              <a:buChar char=""/>
              <a:defRPr/>
            </a:pPr>
            <a:r>
              <a:rPr lang="tr-TR" dirty="0" smtClean="0"/>
              <a:t>22. A</a:t>
            </a:r>
          </a:p>
          <a:p>
            <a:pPr marL="448056" indent="-384048" fontAlgn="auto">
              <a:spcAft>
                <a:spcPts val="0"/>
              </a:spcAft>
              <a:buFont typeface="Wingdings 2"/>
              <a:buChar char=""/>
              <a:defRPr/>
            </a:pPr>
            <a:r>
              <a:rPr lang="tr-TR" dirty="0" smtClean="0"/>
              <a:t>23. E</a:t>
            </a:r>
          </a:p>
          <a:p>
            <a:pPr marL="448056" indent="-384048" fontAlgn="auto">
              <a:spcAft>
                <a:spcPts val="0"/>
              </a:spcAft>
              <a:buFont typeface="Wingdings 2"/>
              <a:buChar char=""/>
              <a:defRPr/>
            </a:pPr>
            <a:r>
              <a:rPr lang="tr-TR" dirty="0" smtClean="0"/>
              <a:t>24. C</a:t>
            </a:r>
          </a:p>
          <a:p>
            <a:pPr marL="448056" indent="-384048" fontAlgn="auto">
              <a:spcAft>
                <a:spcPts val="0"/>
              </a:spcAft>
              <a:buFont typeface="Wingdings 2"/>
              <a:buChar char=""/>
              <a:defRPr/>
            </a:pPr>
            <a:r>
              <a:rPr lang="tr-TR" dirty="0" smtClean="0"/>
              <a:t>25. D</a:t>
            </a:r>
          </a:p>
          <a:p>
            <a:pPr marL="448056" indent="-384048" fontAlgn="auto">
              <a:spcAft>
                <a:spcPts val="0"/>
              </a:spcAft>
              <a:buFont typeface="Wingdings 2"/>
              <a:buChar char=""/>
              <a:defRPr/>
            </a:pPr>
            <a:r>
              <a:rPr lang="tr-TR" dirty="0" smtClean="0"/>
              <a:t>26. A</a:t>
            </a:r>
          </a:p>
          <a:p>
            <a:pPr marL="448056" indent="-384048" fontAlgn="auto">
              <a:spcAft>
                <a:spcPts val="0"/>
              </a:spcAft>
              <a:buFont typeface="Wingdings 2"/>
              <a:buChar char=""/>
              <a:defRPr/>
            </a:pPr>
            <a:r>
              <a:rPr lang="tr-TR" dirty="0" smtClean="0"/>
              <a:t>27. B</a:t>
            </a:r>
          </a:p>
          <a:p>
            <a:pPr marL="448056" indent="-384048" fontAlgn="auto">
              <a:spcAft>
                <a:spcPts val="0"/>
              </a:spcAft>
              <a:buFont typeface="Wingdings 2"/>
              <a:buChar char=""/>
              <a:defRPr/>
            </a:pPr>
            <a:r>
              <a:rPr lang="tr-TR" dirty="0" smtClean="0"/>
              <a:t>28. E</a:t>
            </a:r>
          </a:p>
          <a:p>
            <a:pPr marL="448056" indent="-384048" fontAlgn="auto">
              <a:spcAft>
                <a:spcPts val="0"/>
              </a:spcAft>
              <a:buFont typeface="Wingdings 2"/>
              <a:buChar char=""/>
              <a:defRPr/>
            </a:pPr>
            <a:endParaRPr lang="tr-TR" dirty="0" smtClean="0"/>
          </a:p>
          <a:p>
            <a:pPr marL="448056" indent="-384048" fontAlgn="auto">
              <a:spcAft>
                <a:spcPts val="0"/>
              </a:spcAft>
              <a:buFont typeface="Wingdings 2"/>
              <a:buChar char=""/>
              <a:defRPr/>
            </a:pPr>
            <a:endParaRPr lang="tr-TR" dirty="0" smtClean="0"/>
          </a:p>
          <a:p>
            <a:pPr marL="448056" indent="-384048" fontAlgn="auto">
              <a:spcAft>
                <a:spcPts val="0"/>
              </a:spcAft>
              <a:buFont typeface="Wingdings 2"/>
              <a:buChar char=""/>
              <a:defRPr/>
            </a:pPr>
            <a:r>
              <a:rPr lang="tr-TR" dirty="0" smtClean="0"/>
              <a:t>29. B</a:t>
            </a:r>
          </a:p>
          <a:p>
            <a:pPr marL="448056" indent="-384048" fontAlgn="auto">
              <a:spcAft>
                <a:spcPts val="0"/>
              </a:spcAft>
              <a:buFont typeface="Wingdings 2"/>
              <a:buChar char=""/>
              <a:defRPr/>
            </a:pPr>
            <a:r>
              <a:rPr lang="tr-TR" dirty="0" smtClean="0"/>
              <a:t>30. A</a:t>
            </a:r>
          </a:p>
          <a:p>
            <a:pPr marL="448056" indent="-384048" fontAlgn="auto">
              <a:spcAft>
                <a:spcPts val="0"/>
              </a:spcAft>
              <a:buFont typeface="Wingdings 2"/>
              <a:buChar char=""/>
              <a:defRPr/>
            </a:pPr>
            <a:r>
              <a:rPr lang="tr-TR" dirty="0" smtClean="0"/>
              <a:t>31. E</a:t>
            </a:r>
          </a:p>
          <a:p>
            <a:pPr marL="448056" indent="-384048" fontAlgn="auto">
              <a:spcAft>
                <a:spcPts val="0"/>
              </a:spcAft>
              <a:buFont typeface="Wingdings 2"/>
              <a:buChar char=""/>
              <a:defRPr/>
            </a:pPr>
            <a:r>
              <a:rPr lang="tr-TR" dirty="0" smtClean="0"/>
              <a:t>32. D</a:t>
            </a:r>
          </a:p>
          <a:p>
            <a:pPr marL="448056" indent="-384048" fontAlgn="auto">
              <a:spcAft>
                <a:spcPts val="0"/>
              </a:spcAft>
              <a:buFont typeface="Wingdings 2"/>
              <a:buChar char=""/>
              <a:defRPr/>
            </a:pPr>
            <a:r>
              <a:rPr lang="tr-TR" dirty="0" smtClean="0"/>
              <a:t>33. C</a:t>
            </a:r>
          </a:p>
          <a:p>
            <a:pPr marL="448056" indent="-384048" fontAlgn="auto">
              <a:spcAft>
                <a:spcPts val="0"/>
              </a:spcAft>
              <a:buFont typeface="Wingdings 2"/>
              <a:buChar char=""/>
              <a:defRPr/>
            </a:pPr>
            <a:r>
              <a:rPr lang="tr-TR" dirty="0" smtClean="0"/>
              <a:t>34. A</a:t>
            </a:r>
          </a:p>
          <a:p>
            <a:pPr marL="448056" indent="-384048" fontAlgn="auto">
              <a:spcAft>
                <a:spcPts val="0"/>
              </a:spcAft>
              <a:buFont typeface="Wingdings 2"/>
              <a:buChar char=""/>
              <a:defRPr/>
            </a:pPr>
            <a:r>
              <a:rPr lang="tr-TR" dirty="0" smtClean="0"/>
              <a:t>35. E</a:t>
            </a:r>
          </a:p>
          <a:p>
            <a:pPr marL="448056" indent="-384048" fontAlgn="auto">
              <a:spcAft>
                <a:spcPts val="0"/>
              </a:spcAft>
              <a:buFont typeface="Wingdings 2"/>
              <a:buChar char=""/>
              <a:defRPr/>
            </a:pPr>
            <a:r>
              <a:rPr lang="tr-TR" dirty="0" smtClean="0"/>
              <a:t>36. B</a:t>
            </a:r>
          </a:p>
          <a:p>
            <a:pPr marL="448056" indent="-384048" fontAlgn="auto">
              <a:spcAft>
                <a:spcPts val="0"/>
              </a:spcAft>
              <a:buFont typeface="Wingdings 2"/>
              <a:buChar char=""/>
              <a:defRPr/>
            </a:pPr>
            <a:r>
              <a:rPr lang="tr-TR" dirty="0" smtClean="0"/>
              <a:t>37. C</a:t>
            </a:r>
          </a:p>
          <a:p>
            <a:pPr marL="448056" indent="-384048" fontAlgn="auto">
              <a:spcAft>
                <a:spcPts val="0"/>
              </a:spcAft>
              <a:buFont typeface="Wingdings 2"/>
              <a:buChar char=""/>
              <a:defRPr/>
            </a:pPr>
            <a:r>
              <a:rPr lang="tr-TR" dirty="0" smtClean="0"/>
              <a:t>38. D</a:t>
            </a:r>
          </a:p>
          <a:p>
            <a:pPr marL="448056" indent="-384048" fontAlgn="auto">
              <a:spcAft>
                <a:spcPts val="0"/>
              </a:spcAft>
              <a:buFont typeface="Wingdings 2"/>
              <a:buChar char=""/>
              <a:defRPr/>
            </a:pPr>
            <a:r>
              <a:rPr lang="tr-TR" dirty="0" smtClean="0"/>
              <a:t>39. A</a:t>
            </a:r>
          </a:p>
          <a:p>
            <a:pPr marL="448056" indent="-384048" fontAlgn="auto">
              <a:spcAft>
                <a:spcPts val="0"/>
              </a:spcAft>
              <a:buFont typeface="Wingdings 2"/>
              <a:buChar char=""/>
              <a:defRPr/>
            </a:pPr>
            <a:r>
              <a:rPr lang="tr-TR" dirty="0" smtClean="0"/>
              <a:t>40. B</a:t>
            </a:r>
            <a:endParaRPr lang="tr-TR" b="1" dirty="0">
              <a:solidFill>
                <a:schemeClr val="accent5">
                  <a:lumMod val="40000"/>
                  <a:lumOff val="6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71600" y="1268760"/>
            <a:ext cx="7992888" cy="3024336"/>
          </a:xfrm>
          <a:solidFill>
            <a:srgbClr val="FFFF00"/>
          </a:solidFill>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lstStyle/>
          <a:p>
            <a:pPr marL="484632" algn="ctr" fontAlgn="auto">
              <a:spcAft>
                <a:spcPts val="0"/>
              </a:spcAft>
              <a:defRPr/>
            </a:pPr>
            <a:r>
              <a:rPr lang="tr-TR" b="1" dirty="0" smtClean="0">
                <a:solidFill>
                  <a:srgbClr val="002060"/>
                </a:solidFill>
              </a:rPr>
              <a:t>NECİP YAĞCI</a:t>
            </a:r>
            <a:r>
              <a:rPr lang="tr-TR" b="1" dirty="0" smtClean="0">
                <a:solidFill>
                  <a:schemeClr val="accent1">
                    <a:tint val="83000"/>
                    <a:satMod val="150000"/>
                  </a:schemeClr>
                </a:solidFill>
              </a:rPr>
              <a:t/>
            </a:r>
            <a:br>
              <a:rPr lang="tr-TR" b="1" dirty="0" smtClean="0">
                <a:solidFill>
                  <a:schemeClr val="accent1">
                    <a:tint val="83000"/>
                    <a:satMod val="150000"/>
                  </a:schemeClr>
                </a:solidFill>
              </a:rPr>
            </a:br>
            <a:r>
              <a:rPr lang="tr-TR" b="1" dirty="0" smtClean="0">
                <a:solidFill>
                  <a:srgbClr val="FF0000"/>
                </a:solidFill>
              </a:rPr>
              <a:t>GAZİANTEP SOSYAL BİLİMLER LİSESİ</a:t>
            </a:r>
            <a:endParaRPr lang="tr-TR" b="1" dirty="0">
              <a:solidFill>
                <a:srgbClr val="FF0000"/>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pPr>
              <a:buSzPct val="85000"/>
              <a:buFont typeface="Wingdings 2" pitchFamily="18" charset="2"/>
              <a:buNone/>
            </a:pPr>
            <a:r>
              <a:rPr lang="tr-TR" smtClean="0"/>
              <a:t>      </a:t>
            </a:r>
            <a:r>
              <a:rPr lang="tr-TR" b="1" smtClean="0"/>
              <a:t>4-</a:t>
            </a:r>
            <a:r>
              <a:rPr lang="tr-TR" b="1" smtClean="0">
                <a:solidFill>
                  <a:srgbClr val="00B0F0"/>
                </a:solidFill>
              </a:rPr>
              <a:t>Aşağıdaki cümlelerin hangisinde klasiklerle ilgili farklı bir düşünce dile getirilmiştir?</a:t>
            </a:r>
          </a:p>
          <a:p>
            <a:pPr>
              <a:buSzPct val="85000"/>
              <a:buFont typeface="Wingdings 2" pitchFamily="18" charset="2"/>
              <a:buNone/>
            </a:pPr>
            <a:r>
              <a:rPr lang="tr-TR" b="1" smtClean="0"/>
              <a:t>A-  </a:t>
            </a:r>
            <a:r>
              <a:rPr lang="tr-TR" b="1" smtClean="0">
                <a:solidFill>
                  <a:srgbClr val="FFFF00"/>
                </a:solidFill>
              </a:rPr>
              <a:t>Söyledikleri, hiçbir dönemde tüketilmez.</a:t>
            </a:r>
          </a:p>
          <a:p>
            <a:pPr>
              <a:buSzPct val="85000"/>
              <a:buFont typeface="Wingdings 2" pitchFamily="18" charset="2"/>
              <a:buNone/>
            </a:pPr>
            <a:r>
              <a:rPr lang="tr-TR" b="1" smtClean="0"/>
              <a:t>B-  </a:t>
            </a:r>
            <a:r>
              <a:rPr lang="tr-TR" b="1" smtClean="0">
                <a:solidFill>
                  <a:srgbClr val="FFFF00"/>
                </a:solidFill>
              </a:rPr>
              <a:t>Okurların dünyasında özgün ve değişmeyen bir yeri vardır.</a:t>
            </a:r>
          </a:p>
          <a:p>
            <a:pPr>
              <a:buSzPct val="85000"/>
              <a:buFont typeface="Wingdings 2" pitchFamily="18" charset="2"/>
              <a:buNone/>
            </a:pPr>
            <a:r>
              <a:rPr lang="tr-TR" b="1" smtClean="0"/>
              <a:t>C-  </a:t>
            </a:r>
            <a:r>
              <a:rPr lang="tr-TR" b="1" smtClean="0">
                <a:solidFill>
                  <a:srgbClr val="FFFF00"/>
                </a:solidFill>
              </a:rPr>
              <a:t>İnsan, yaşamının her döneminde onlarda kendini bulur.</a:t>
            </a:r>
          </a:p>
          <a:p>
            <a:pPr>
              <a:buSzPct val="85000"/>
              <a:buFont typeface="Wingdings 2" pitchFamily="18" charset="2"/>
              <a:buNone/>
            </a:pPr>
            <a:r>
              <a:rPr lang="tr-TR" b="1" smtClean="0"/>
              <a:t>D-  </a:t>
            </a:r>
            <a:r>
              <a:rPr lang="tr-TR" b="1" smtClean="0">
                <a:solidFill>
                  <a:srgbClr val="FFFF00"/>
                </a:solidFill>
              </a:rPr>
              <a:t>Anlaşılıp kavranabilmesi özel bir çaba, özel bir okurluk donanımı gerektirir.</a:t>
            </a:r>
          </a:p>
          <a:p>
            <a:pPr>
              <a:buSzPct val="85000"/>
              <a:buFont typeface="Wingdings 2" pitchFamily="18" charset="2"/>
              <a:buNone/>
            </a:pPr>
            <a:r>
              <a:rPr lang="tr-TR" b="1" smtClean="0"/>
              <a:t>E-  </a:t>
            </a:r>
            <a:r>
              <a:rPr lang="tr-TR" b="1" smtClean="0">
                <a:solidFill>
                  <a:srgbClr val="FFFF00"/>
                </a:solidFill>
              </a:rPr>
              <a:t>Onları okumaktan alınan haz hiçbir zaman azalmaz.</a:t>
            </a:r>
          </a:p>
        </p:txBody>
      </p:sp>
    </p:spTree>
  </p:cSld>
  <p:clrMapOvr>
    <a:masterClrMapping/>
  </p:clrMapOvr>
  <p:transition spd="med">
    <p:dissolve/>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tx2">
              <a:lumMod val="10000"/>
            </a:schemeClr>
          </a:solidFill>
        </p:spPr>
        <p:txBody>
          <a:bodyPr>
            <a:normAutofit/>
          </a:bodyPr>
          <a:lstStyle/>
          <a:p>
            <a:pPr marL="448056" indent="-384048" fontAlgn="auto">
              <a:spcAft>
                <a:spcPts val="0"/>
              </a:spcAft>
              <a:buFont typeface="Wingdings 2"/>
              <a:buNone/>
              <a:defRPr/>
            </a:pPr>
            <a:r>
              <a:rPr lang="tr-TR" b="1" dirty="0" smtClean="0">
                <a:solidFill>
                  <a:srgbClr val="FFFF00"/>
                </a:solidFill>
              </a:rPr>
              <a:t>5-</a:t>
            </a:r>
            <a:r>
              <a:rPr lang="tr-TR" b="1" dirty="0" err="1" smtClean="0">
                <a:solidFill>
                  <a:srgbClr val="FFFF00"/>
                </a:solidFill>
              </a:rPr>
              <a:t>Barthes’in</a:t>
            </a:r>
            <a:r>
              <a:rPr lang="tr-TR" b="1" dirty="0" smtClean="0">
                <a:solidFill>
                  <a:srgbClr val="FFFF00"/>
                </a:solidFill>
              </a:rPr>
              <a:t> “Sözcükler herkesin malıdır ama cümle yalnızca yazarın.” sözü aşağıdakilerden hangisiyle </a:t>
            </a:r>
            <a:r>
              <a:rPr lang="tr-TR" b="1" u="sng" dirty="0" smtClean="0">
                <a:solidFill>
                  <a:srgbClr val="FFFF00"/>
                </a:solidFill>
              </a:rPr>
              <a:t>ilişkilendirilemez?</a:t>
            </a:r>
          </a:p>
          <a:p>
            <a:pPr marL="578358" indent="-514350" fontAlgn="auto">
              <a:spcAft>
                <a:spcPts val="0"/>
              </a:spcAft>
              <a:buFont typeface="+mj-lt"/>
              <a:buAutoNum type="alphaUcPeriod"/>
              <a:defRPr/>
            </a:pPr>
            <a:r>
              <a:rPr lang="tr-TR" b="1" dirty="0" smtClean="0"/>
              <a:t>Anlatım </a:t>
            </a:r>
          </a:p>
          <a:p>
            <a:pPr marL="578358" indent="-514350" fontAlgn="auto">
              <a:spcAft>
                <a:spcPts val="0"/>
              </a:spcAft>
              <a:buFont typeface="+mj-lt"/>
              <a:buAutoNum type="alphaUcPeriod"/>
              <a:defRPr/>
            </a:pPr>
            <a:r>
              <a:rPr lang="tr-TR" b="1" dirty="0" smtClean="0"/>
              <a:t>Anlamdaşlık</a:t>
            </a:r>
          </a:p>
          <a:p>
            <a:pPr marL="578358" indent="-514350" fontAlgn="auto">
              <a:spcAft>
                <a:spcPts val="0"/>
              </a:spcAft>
              <a:buFont typeface="+mj-lt"/>
              <a:buAutoNum type="alphaUcPeriod"/>
              <a:defRPr/>
            </a:pPr>
            <a:r>
              <a:rPr lang="tr-TR" b="1" dirty="0" smtClean="0"/>
              <a:t>Özgünlük </a:t>
            </a:r>
          </a:p>
          <a:p>
            <a:pPr marL="578358" indent="-514350" fontAlgn="auto">
              <a:spcAft>
                <a:spcPts val="0"/>
              </a:spcAft>
              <a:buFont typeface="+mj-lt"/>
              <a:buAutoNum type="alphaUcPeriod"/>
              <a:defRPr/>
            </a:pPr>
            <a:r>
              <a:rPr lang="tr-TR" b="1" dirty="0" smtClean="0"/>
              <a:t>Öznellik</a:t>
            </a:r>
          </a:p>
          <a:p>
            <a:pPr marL="578358" indent="-514350" fontAlgn="auto">
              <a:spcAft>
                <a:spcPts val="0"/>
              </a:spcAft>
              <a:buFont typeface="+mj-lt"/>
              <a:buAutoNum type="alphaUcPeriod"/>
              <a:defRPr/>
            </a:pPr>
            <a:r>
              <a:rPr lang="tr-TR" b="1" dirty="0" smtClean="0"/>
              <a:t>Biçem</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00B050"/>
          </a:solidFill>
        </p:spPr>
        <p:txBody>
          <a:bodyPr>
            <a:normAutofit/>
          </a:bodyPr>
          <a:lstStyle/>
          <a:p>
            <a:pPr marL="448056" indent="-384048" fontAlgn="auto">
              <a:spcAft>
                <a:spcPts val="0"/>
              </a:spcAft>
              <a:buFont typeface="Wingdings 2"/>
              <a:buNone/>
              <a:defRPr/>
            </a:pPr>
            <a:r>
              <a:rPr lang="tr-TR" b="1" dirty="0" smtClean="0"/>
              <a:t>   Yazar; karşıtlıkların üst üste yığıldığı, ucu açık, kesin bir yargıya götürmeyen, tam bitmeyen metinleriyle, okuru düşüncelerin eşiğinde bırakıyor.</a:t>
            </a:r>
          </a:p>
          <a:p>
            <a:pPr marL="448056" indent="-384048" fontAlgn="auto">
              <a:spcAft>
                <a:spcPts val="0"/>
              </a:spcAft>
              <a:buFont typeface="Wingdings 2"/>
              <a:buNone/>
              <a:defRPr/>
            </a:pPr>
            <a:r>
              <a:rPr lang="tr-TR" b="1" dirty="0" smtClean="0">
                <a:solidFill>
                  <a:srgbClr val="FFFF00"/>
                </a:solidFill>
              </a:rPr>
              <a:t>    6-Bu sözlere göre yazarın, okura yönelik olarak gerçekleştirmek istedikleri arasında aşağıdakilerden hangisi </a:t>
            </a:r>
            <a:r>
              <a:rPr lang="tr-TR" b="1" u="sng" dirty="0" smtClean="0">
                <a:solidFill>
                  <a:srgbClr val="FFFF00"/>
                </a:solidFill>
              </a:rPr>
              <a:t>yoktur?</a:t>
            </a:r>
          </a:p>
          <a:p>
            <a:pPr marL="578358" indent="-514350" fontAlgn="auto">
              <a:spcAft>
                <a:spcPts val="0"/>
              </a:spcAft>
              <a:buFont typeface="+mj-lt"/>
              <a:buAutoNum type="alphaUcPeriod"/>
              <a:defRPr/>
            </a:pPr>
            <a:r>
              <a:rPr lang="tr-TR" b="1" dirty="0" smtClean="0">
                <a:solidFill>
                  <a:schemeClr val="bg1"/>
                </a:solidFill>
              </a:rPr>
              <a:t>Okuduklarını tamamlatıp onu bütünselliğe kavuşturtma</a:t>
            </a:r>
          </a:p>
          <a:p>
            <a:pPr marL="578358" indent="-514350" fontAlgn="auto">
              <a:spcAft>
                <a:spcPts val="0"/>
              </a:spcAft>
              <a:buFont typeface="+mj-lt"/>
              <a:buAutoNum type="alphaUcPeriod"/>
              <a:defRPr/>
            </a:pPr>
            <a:r>
              <a:rPr lang="tr-TR" b="1" dirty="0" smtClean="0">
                <a:solidFill>
                  <a:schemeClr val="bg1"/>
                </a:solidFill>
              </a:rPr>
              <a:t>Düş gücünü geliştirme</a:t>
            </a:r>
          </a:p>
          <a:p>
            <a:pPr marL="578358" indent="-514350" fontAlgn="auto">
              <a:spcAft>
                <a:spcPts val="0"/>
              </a:spcAft>
              <a:buFont typeface="+mj-lt"/>
              <a:buAutoNum type="alphaUcPeriod"/>
              <a:defRPr/>
            </a:pPr>
            <a:r>
              <a:rPr lang="tr-TR" b="1" dirty="0" smtClean="0">
                <a:solidFill>
                  <a:schemeClr val="bg1"/>
                </a:solidFill>
              </a:rPr>
              <a:t>Çok boyutlu düşündürme</a:t>
            </a:r>
          </a:p>
          <a:p>
            <a:pPr marL="578358" indent="-514350" fontAlgn="auto">
              <a:spcAft>
                <a:spcPts val="0"/>
              </a:spcAft>
              <a:buFont typeface="+mj-lt"/>
              <a:buAutoNum type="alphaUcPeriod"/>
              <a:defRPr/>
            </a:pPr>
            <a:r>
              <a:rPr lang="tr-TR" b="1" dirty="0" smtClean="0">
                <a:solidFill>
                  <a:schemeClr val="bg1"/>
                </a:solidFill>
              </a:rPr>
              <a:t>Yorumlamaya yönlendirme</a:t>
            </a:r>
          </a:p>
          <a:p>
            <a:pPr marL="578358" indent="-514350" fontAlgn="auto">
              <a:spcAft>
                <a:spcPts val="0"/>
              </a:spcAft>
              <a:buFont typeface="+mj-lt"/>
              <a:buAutoNum type="alphaUcPeriod"/>
              <a:defRPr/>
            </a:pPr>
            <a:r>
              <a:rPr lang="tr-TR" b="1" dirty="0" smtClean="0">
                <a:solidFill>
                  <a:schemeClr val="bg1"/>
                </a:solidFill>
              </a:rPr>
              <a:t>Söylenenlerin kanıtlanmasını isteme</a:t>
            </a:r>
            <a:endParaRPr lang="tr-TR" b="1" dirty="0">
              <a:solidFill>
                <a:schemeClr val="bg1"/>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rgbClr val="00B050"/>
          </a:solidFill>
        </p:spPr>
        <p:txBody>
          <a:bodyPr>
            <a:normAutofit fontScale="85000" lnSpcReduction="20000"/>
          </a:bodyPr>
          <a:lstStyle/>
          <a:p>
            <a:pPr marL="448056" indent="-384048" fontAlgn="auto">
              <a:spcAft>
                <a:spcPts val="0"/>
              </a:spcAft>
              <a:buFont typeface="Wingdings 2"/>
              <a:buNone/>
              <a:defRPr/>
            </a:pPr>
            <a:r>
              <a:rPr lang="tr-TR" b="1" dirty="0" smtClean="0"/>
              <a:t>(I) </a:t>
            </a:r>
            <a:r>
              <a:rPr lang="tr-TR" b="1" dirty="0" err="1" smtClean="0"/>
              <a:t>Mario</a:t>
            </a:r>
            <a:r>
              <a:rPr lang="tr-TR" b="1" dirty="0" smtClean="0"/>
              <a:t> </a:t>
            </a:r>
            <a:r>
              <a:rPr lang="tr-TR" b="1" dirty="0" err="1" smtClean="0"/>
              <a:t>Giordano’nun</a:t>
            </a:r>
            <a:r>
              <a:rPr lang="tr-TR" b="1" dirty="0" smtClean="0"/>
              <a:t> Deney adlı romanı ilk kez dilimize çevrilmesine karşın sinemaseverler bu isme yabancı </a:t>
            </a:r>
            <a:r>
              <a:rPr lang="de-DE" b="1" dirty="0" err="1" smtClean="0"/>
              <a:t>değil</a:t>
            </a:r>
            <a:r>
              <a:rPr lang="de-DE" b="1" dirty="0" smtClean="0"/>
              <a:t>. </a:t>
            </a:r>
            <a:endParaRPr lang="tr-TR" b="1" dirty="0" smtClean="0"/>
          </a:p>
          <a:p>
            <a:pPr marL="448056" indent="-384048" fontAlgn="auto">
              <a:spcAft>
                <a:spcPts val="0"/>
              </a:spcAft>
              <a:buFont typeface="Wingdings 2"/>
              <a:buNone/>
              <a:defRPr/>
            </a:pPr>
            <a:r>
              <a:rPr lang="de-DE" b="1" dirty="0" smtClean="0"/>
              <a:t>(II) </a:t>
            </a:r>
            <a:r>
              <a:rPr lang="de-DE" b="1" dirty="0" err="1" smtClean="0"/>
              <a:t>Deney</a:t>
            </a:r>
            <a:r>
              <a:rPr lang="de-DE" b="1" dirty="0" smtClean="0"/>
              <a:t> </a:t>
            </a:r>
            <a:r>
              <a:rPr lang="de-DE" b="1" dirty="0" err="1" smtClean="0"/>
              <a:t>önce</a:t>
            </a:r>
            <a:r>
              <a:rPr lang="de-DE" b="1" dirty="0" smtClean="0"/>
              <a:t> Das Experiment, </a:t>
            </a:r>
            <a:r>
              <a:rPr lang="de-DE" b="1" dirty="0" err="1" smtClean="0"/>
              <a:t>ardından</a:t>
            </a:r>
            <a:r>
              <a:rPr lang="tr-TR" b="1" dirty="0" smtClean="0"/>
              <a:t> da </a:t>
            </a:r>
            <a:r>
              <a:rPr lang="tr-TR" b="1" dirty="0" err="1" smtClean="0"/>
              <a:t>The</a:t>
            </a:r>
            <a:r>
              <a:rPr lang="tr-TR" b="1" dirty="0" smtClean="0"/>
              <a:t> </a:t>
            </a:r>
            <a:r>
              <a:rPr lang="tr-TR" b="1" dirty="0" err="1" smtClean="0"/>
              <a:t>Experiment</a:t>
            </a:r>
            <a:r>
              <a:rPr lang="tr-TR" b="1" dirty="0" smtClean="0"/>
              <a:t> adlarıyla iki kez sinemaya uyarlanmıştı.</a:t>
            </a:r>
          </a:p>
          <a:p>
            <a:pPr marL="448056" indent="-384048" fontAlgn="auto">
              <a:spcAft>
                <a:spcPts val="0"/>
              </a:spcAft>
              <a:buFont typeface="Wingdings 2"/>
              <a:buNone/>
              <a:defRPr/>
            </a:pPr>
            <a:r>
              <a:rPr lang="tr-TR" b="1" dirty="0" smtClean="0"/>
              <a:t>(III) Bu uyarlamalar, romanı kadar başarılı değilse de ilki Alman, ikincisi Amerikan yapımı olan her iki film de seyircilerin ilgisini çekmişti. </a:t>
            </a:r>
          </a:p>
          <a:p>
            <a:pPr marL="448056" indent="-384048" fontAlgn="auto">
              <a:spcAft>
                <a:spcPts val="0"/>
              </a:spcAft>
              <a:buFont typeface="Wingdings 2"/>
              <a:buNone/>
              <a:defRPr/>
            </a:pPr>
            <a:r>
              <a:rPr lang="tr-TR" b="1" dirty="0" smtClean="0"/>
              <a:t>(IV) Doğrusunu söylemek gerekirse hikâyesi o kadar etkileyici ve sinemaya uyarlamaya o kadar elverişli ki bu filmlerin ilgi çekmemesi için yönetmenlerin özel bir beceriksizlik göstermeleri gerekliydi. </a:t>
            </a:r>
          </a:p>
          <a:p>
            <a:pPr marL="448056" indent="-384048" fontAlgn="auto">
              <a:spcAft>
                <a:spcPts val="0"/>
              </a:spcAft>
              <a:buFont typeface="Wingdings 2"/>
              <a:buNone/>
              <a:defRPr/>
            </a:pPr>
            <a:r>
              <a:rPr lang="tr-TR" b="1" dirty="0" smtClean="0"/>
              <a:t>(V) Çünkü Deney otorite ve güç arasındaki ilişkiyi, iktidarın doğasını ve büyüsünü, hapishanenin işlevini, sonuç olarak da insanın karanlık yanlarını sorgulayan bir roman.</a:t>
            </a:r>
          </a:p>
          <a:p>
            <a:pPr marL="448056" indent="-384048" fontAlgn="auto">
              <a:spcAft>
                <a:spcPts val="0"/>
              </a:spcAft>
              <a:buFont typeface="Wingdings 2"/>
              <a:buNone/>
              <a:defRPr/>
            </a:pPr>
            <a:r>
              <a:rPr lang="tr-TR" b="1" dirty="0" smtClean="0">
                <a:solidFill>
                  <a:srgbClr val="FFFF00"/>
                </a:solidFill>
              </a:rPr>
              <a:t>7-Bu parçadaki numaralanmış cümlelerin hangisinde</a:t>
            </a:r>
          </a:p>
          <a:p>
            <a:pPr marL="448056" indent="-384048" fontAlgn="auto">
              <a:spcAft>
                <a:spcPts val="0"/>
              </a:spcAft>
              <a:buFont typeface="Wingdings 2"/>
              <a:buNone/>
              <a:defRPr/>
            </a:pPr>
            <a:r>
              <a:rPr lang="tr-TR" b="1" dirty="0" smtClean="0">
                <a:solidFill>
                  <a:srgbClr val="FFFF00"/>
                </a:solidFill>
              </a:rPr>
              <a:t>hem olumlu hem de olumsuz bir eleştiri söz konusudur?</a:t>
            </a:r>
          </a:p>
          <a:p>
            <a:pPr marL="448056" indent="-384048" fontAlgn="auto">
              <a:spcAft>
                <a:spcPts val="0"/>
              </a:spcAft>
              <a:buFont typeface="Wingdings 2"/>
              <a:buNone/>
              <a:defRPr/>
            </a:pPr>
            <a:r>
              <a:rPr lang="tr-TR" dirty="0" smtClean="0"/>
              <a:t>        </a:t>
            </a:r>
            <a:r>
              <a:rPr lang="tr-TR" b="1" dirty="0" smtClean="0">
                <a:solidFill>
                  <a:schemeClr val="bg1"/>
                </a:solidFill>
              </a:rPr>
              <a:t>A) I.         B) II.           C) III.             D) IV.             E) V.</a:t>
            </a:r>
            <a:endParaRPr lang="tr-TR" b="1" dirty="0">
              <a:solidFill>
                <a:schemeClr val="bg1"/>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a:solidFill>
            <a:schemeClr val="accent6">
              <a:lumMod val="40000"/>
              <a:lumOff val="60000"/>
            </a:schemeClr>
          </a:solidFill>
        </p:spPr>
        <p:txBody>
          <a:bodyPr>
            <a:normAutofit fontScale="85000" lnSpcReduction="20000"/>
          </a:bodyPr>
          <a:lstStyle/>
          <a:p>
            <a:pPr marL="448056" indent="-384048" fontAlgn="auto">
              <a:spcAft>
                <a:spcPts val="0"/>
              </a:spcAft>
              <a:buFont typeface="Wingdings 2"/>
              <a:buNone/>
              <a:defRPr/>
            </a:pPr>
            <a:r>
              <a:rPr lang="tr-TR" b="1" dirty="0" smtClean="0"/>
              <a:t>(I) Tanpınar’ın yarım kalmış son romanı Ay’daki Kadın bir rüyadan uyanışla başlar ve içinde “rüya” sözcüğünün geçtiği bir cümleyle yarıda kalır. </a:t>
            </a:r>
          </a:p>
          <a:p>
            <a:pPr marL="448056" indent="-384048" fontAlgn="auto">
              <a:spcAft>
                <a:spcPts val="0"/>
              </a:spcAft>
              <a:buFont typeface="Wingdings 2"/>
              <a:buNone/>
              <a:defRPr/>
            </a:pPr>
            <a:r>
              <a:rPr lang="tr-TR" b="1" dirty="0" smtClean="0"/>
              <a:t>(II) Kitapta en çok yinelenen sözcüktür rüya; roman da adını, edebiyatımızda benzeri az bulunur bir mizahla kurulmuş eşsiz bir rüyadan alır.</a:t>
            </a:r>
          </a:p>
          <a:p>
            <a:pPr marL="448056" indent="-384048" fontAlgn="auto">
              <a:spcAft>
                <a:spcPts val="0"/>
              </a:spcAft>
              <a:buFont typeface="Wingdings 2"/>
              <a:buNone/>
              <a:defRPr/>
            </a:pPr>
            <a:r>
              <a:rPr lang="tr-TR" b="1" dirty="0" smtClean="0"/>
              <a:t>(III) Tanpınar’ın roman ve şiirlerini yakından tanıyanlar için Ay’daki Kadın’ın baştan aşağı bir rüya dili ve atmosferiyle kurulduğunu söylemek de şaşırtıcı olmayacaktır.</a:t>
            </a:r>
          </a:p>
          <a:p>
            <a:pPr marL="448056" indent="-384048" fontAlgn="auto">
              <a:spcAft>
                <a:spcPts val="0"/>
              </a:spcAft>
              <a:buFont typeface="Wingdings 2"/>
              <a:buNone/>
              <a:defRPr/>
            </a:pPr>
            <a:r>
              <a:rPr lang="tr-TR" b="1" dirty="0" smtClean="0"/>
              <a:t>(IV) Ay’daki Kadın, daha ilk sayfasından anlaşılacağı gibi okuyucuyu Tanpınar’ın o bilinen dünyasının </a:t>
            </a:r>
            <a:r>
              <a:rPr lang="sv-SE" b="1" dirty="0" smtClean="0"/>
              <a:t>hazlarına hemen götüren bir roman. </a:t>
            </a:r>
            <a:endParaRPr lang="tr-TR" b="1" dirty="0" smtClean="0"/>
          </a:p>
          <a:p>
            <a:pPr marL="448056" indent="-384048" fontAlgn="auto">
              <a:spcAft>
                <a:spcPts val="0"/>
              </a:spcAft>
              <a:buFont typeface="Wingdings 2"/>
              <a:buNone/>
              <a:defRPr/>
            </a:pPr>
            <a:r>
              <a:rPr lang="sv-SE" b="1" dirty="0" smtClean="0"/>
              <a:t>(V) Öte</a:t>
            </a:r>
            <a:r>
              <a:rPr lang="tr-TR" b="1" dirty="0" smtClean="0"/>
              <a:t> yandan, tamamlanmamış kitabın dünyası, çok belirgin düzeltmeleriyle Tanpınar’ın kimi romancı sırlarını ve kararsızlıklarını açığa vuran bir dünya.</a:t>
            </a:r>
          </a:p>
          <a:p>
            <a:pPr marL="448056" indent="-384048" fontAlgn="auto">
              <a:spcAft>
                <a:spcPts val="0"/>
              </a:spcAft>
              <a:buFont typeface="Wingdings 2"/>
              <a:buNone/>
              <a:defRPr/>
            </a:pPr>
            <a:r>
              <a:rPr lang="tr-TR" b="1" dirty="0" smtClean="0">
                <a:solidFill>
                  <a:schemeClr val="bg1"/>
                </a:solidFill>
              </a:rPr>
              <a:t>8-Bu parçadaki numaralanmış cümlelerin hangisinde kişisel düşünceye yer verilmemiştir?</a:t>
            </a:r>
          </a:p>
          <a:p>
            <a:pPr marL="448056" indent="-384048" fontAlgn="auto">
              <a:spcAft>
                <a:spcPts val="0"/>
              </a:spcAft>
              <a:buFont typeface="Wingdings 2"/>
              <a:buNone/>
              <a:defRPr/>
            </a:pPr>
            <a:r>
              <a:rPr lang="tr-TR" dirty="0" smtClean="0"/>
              <a:t>   </a:t>
            </a:r>
            <a:r>
              <a:rPr lang="tr-TR" b="1" dirty="0" smtClean="0"/>
              <a:t>A) I.             B) II.            C) III.            D) IV.              E) V.</a:t>
            </a:r>
            <a:endParaRPr lang="tr-TR" b="1" dirty="0">
              <a:solidFill>
                <a:schemeClr val="accent5">
                  <a:lumMod val="20000"/>
                  <a:lumOff val="80000"/>
                </a:schemeClr>
              </a:solidFill>
            </a:endParaRPr>
          </a:p>
        </p:txBody>
      </p:sp>
    </p:spTree>
  </p:cSld>
  <p:clrMapOvr>
    <a:masterClrMapping/>
  </p:clrMapOvr>
  <p:transition spd="med">
    <p:dissolve/>
    <p:sndAc>
      <p:stSnd>
        <p:snd r:embed="rId3" name="camera.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nlı">
  <a:themeElements>
    <a:clrScheme name="Canl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anl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Zengin">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436</TotalTime>
  <Words>5229</Words>
  <Application>Microsoft Office PowerPoint</Application>
  <PresentationFormat>Ekran Gösterisi (4:3)</PresentationFormat>
  <Paragraphs>397</Paragraphs>
  <Slides>43</Slides>
  <Notes>43</Notes>
  <HiddenSlides>0</HiddenSlides>
  <MMClips>0</MMClips>
  <ScaleCrop>false</ScaleCrop>
  <HeadingPairs>
    <vt:vector size="4" baseType="variant">
      <vt:variant>
        <vt:lpstr>Tema</vt:lpstr>
      </vt:variant>
      <vt:variant>
        <vt:i4>1</vt:i4>
      </vt:variant>
      <vt:variant>
        <vt:lpstr>Slayt Başlıkları</vt:lpstr>
      </vt:variant>
      <vt:variant>
        <vt:i4>43</vt:i4>
      </vt:variant>
    </vt:vector>
  </HeadingPairs>
  <TitlesOfParts>
    <vt:vector size="44" baseType="lpstr">
      <vt:lpstr>Canlı</vt:lpstr>
      <vt:lpstr>2012 YGS SORULARI</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lpstr>Slayt 42</vt:lpstr>
      <vt:lpstr>NECİP YAĞCI GAZİANTEP SOSYAL BİLİMLER LİSESİ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NEC</dc:creator>
  <cp:lastModifiedBy>yusuf</cp:lastModifiedBy>
  <cp:revision>39</cp:revision>
  <dcterms:created xsi:type="dcterms:W3CDTF">2012-04-07T13:05:00Z</dcterms:created>
  <dcterms:modified xsi:type="dcterms:W3CDTF">2012-12-04T21:34:38Z</dcterms:modified>
</cp:coreProperties>
</file>