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58" r:id="rId10"/>
    <p:sldId id="259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BB517-4974-4E7A-A703-E577576864AC}" type="datetimeFigureOut">
              <a:rPr lang="tr-TR" smtClean="0"/>
              <a:t>11.12.2012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182D0-3523-4066-BFEF-A78A7B264CAF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13</a:t>
            </a:fld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16</a:t>
            </a:fld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182D0-3523-4066-BFEF-A78A7B264CAF}" type="slidenum">
              <a:rPr lang="tr-TR" smtClean="0"/>
              <a:t>9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0A79D-7DD0-42EB-BF7F-D4C85449D4E8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E1F0D-52CD-4AC0-827A-00F97634CB6D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0385-F828-4302-9FA7-B3BF343BF288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3A24B-DD00-473C-9B40-68B60DB0B1FD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19E6E-FE10-4DDB-915F-CAF4E0BC36D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7E3A3-F99C-4BA7-B86E-04678174277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E3CC8-E2FF-4BF8-86A9-3F08169B9458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77CC7-52ED-410F-AD8D-F41993DA90A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7E3B7-CA9C-4523-8D5B-50E4FA257726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0D789-331C-42CB-BF22-E3CBA3DF16E6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A6D46-91FC-4D9F-8B59-A8BC00D2DA6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99"/>
            </a:gs>
            <a:gs pos="100000">
              <a:srgbClr val="FFCC99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62109A-D28C-42D0-8D6F-FC3B899ECBD5}" type="slidenum">
              <a:rPr lang="tr-TR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ebiyatogretmeni.net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916113"/>
            <a:ext cx="7772400" cy="2692400"/>
          </a:xfrm>
        </p:spPr>
        <p:txBody>
          <a:bodyPr/>
          <a:lstStyle/>
          <a:p>
            <a:r>
              <a:rPr lang="tr-TR" sz="7200" b="1"/>
              <a:t>ANLATIM YANLIŞLIKLARI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/>
              <a:t>A)ÖZNE-YÜKLEM UYUMSUZLUĞU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>
              <a:buFontTx/>
              <a:buNone/>
            </a:pPr>
            <a:r>
              <a:rPr lang="tr-TR" sz="1400" b="1"/>
              <a:t>TEKİLLİK- ÇOĞULLUK BAKIMINDAN</a:t>
            </a:r>
          </a:p>
          <a:p>
            <a:pPr>
              <a:buFontTx/>
              <a:buNone/>
            </a:pPr>
            <a:r>
              <a:rPr lang="tr-TR" sz="1400" b="1"/>
              <a:t>1. Özne tekilse yüklem de tekil olur.</a:t>
            </a:r>
          </a:p>
          <a:p>
            <a:pPr>
              <a:buFontTx/>
              <a:buNone/>
            </a:pPr>
            <a:r>
              <a:rPr lang="tr-TR" sz="1400" u="sng"/>
              <a:t>İhtiyar</a:t>
            </a:r>
            <a:r>
              <a:rPr lang="tr-TR" sz="1400"/>
              <a:t> sahildeki martıları seyrediyordu.</a:t>
            </a:r>
          </a:p>
          <a:p>
            <a:pPr>
              <a:buFontTx/>
              <a:buNone/>
            </a:pPr>
            <a:r>
              <a:rPr lang="tr-TR" sz="1400" b="1" u="sng"/>
              <a:t>2. Özne insan ve çoğulsa yüklem tekil de olur, çoğul da olur.</a:t>
            </a:r>
          </a:p>
          <a:p>
            <a:pPr>
              <a:buFontTx/>
              <a:buNone/>
            </a:pPr>
            <a:r>
              <a:rPr lang="tr-TR" sz="1400" u="sng"/>
              <a:t>Çocuklar</a:t>
            </a:r>
            <a:r>
              <a:rPr lang="tr-TR" sz="1400"/>
              <a:t> bahçede top oyunuyor</a:t>
            </a:r>
          </a:p>
          <a:p>
            <a:pPr>
              <a:buFontTx/>
              <a:buNone/>
            </a:pPr>
            <a:r>
              <a:rPr lang="tr-TR" sz="1400"/>
              <a:t>Çocuklar bahçede top oynuyorlar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 b="1"/>
              <a:t>3. Özne insan dışında bir varlık ya da kavramsa, çoğul da olsa yüklem tekil olur</a:t>
            </a:r>
            <a:r>
              <a:rPr lang="tr-TR" sz="1400"/>
              <a:t>.</a:t>
            </a:r>
          </a:p>
          <a:p>
            <a:pPr>
              <a:buFontTx/>
              <a:buNone/>
            </a:pPr>
            <a:r>
              <a:rPr lang="tr-TR" sz="1400" u="sng"/>
              <a:t>Fikirler</a:t>
            </a:r>
            <a:r>
              <a:rPr lang="tr-TR" sz="1400"/>
              <a:t> baskıyla yerleşmezler (yanlış)</a:t>
            </a:r>
          </a:p>
          <a:p>
            <a:pPr>
              <a:buFontTx/>
              <a:buNone/>
            </a:pPr>
            <a:r>
              <a:rPr lang="tr-TR" sz="1400"/>
              <a:t>Fikirler baskıyla yerleşmez. (doğru)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 u="sng"/>
              <a:t>Arılar</a:t>
            </a:r>
            <a:r>
              <a:rPr lang="tr-TR" sz="1400"/>
              <a:t> kovanı balla doldurdular( yanlış)</a:t>
            </a:r>
          </a:p>
          <a:p>
            <a:pPr>
              <a:buFontTx/>
              <a:buNone/>
            </a:pPr>
            <a:r>
              <a:rPr lang="tr-TR" sz="1400"/>
              <a:t>Arılar kovanı balla doldurdu. (doğru)</a:t>
            </a:r>
          </a:p>
          <a:p>
            <a:pPr>
              <a:buFontTx/>
              <a:buNone/>
            </a:pPr>
            <a:r>
              <a:rPr lang="tr-TR" sz="1400" b="1"/>
              <a:t>4. Özne anlamca çoğul ya da topluluk isimlerinden oluşuyorsa yüklem daima tekil olur.</a:t>
            </a:r>
          </a:p>
          <a:p>
            <a:pPr>
              <a:buFontTx/>
              <a:buNone/>
            </a:pPr>
            <a:r>
              <a:rPr lang="tr-TR" sz="1400" u="sng"/>
              <a:t>Herkes</a:t>
            </a:r>
            <a:r>
              <a:rPr lang="tr-TR" sz="1400"/>
              <a:t> seni konuşuyorlardı(yanlış)</a:t>
            </a:r>
          </a:p>
          <a:p>
            <a:pPr>
              <a:buFontTx/>
              <a:buNone/>
            </a:pPr>
            <a:r>
              <a:rPr lang="tr-TR" sz="1400"/>
              <a:t>Herkes seni konuşuyordu( doğru)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 u="sng"/>
              <a:t>Birçok öğrenci</a:t>
            </a:r>
            <a:r>
              <a:rPr lang="tr-TR" sz="1400"/>
              <a:t> yarınki sınava hazırlanmamışlar. (yanlış)</a:t>
            </a:r>
          </a:p>
          <a:p>
            <a:pPr>
              <a:buFontTx/>
              <a:buNone/>
            </a:pPr>
            <a:r>
              <a:rPr lang="tr-TR" sz="1400"/>
              <a:t>Birçok öğrenci yarınki sınava hazırlanmamış. (doğru)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 b="1"/>
              <a:t>KİŞİ BAKIMINDAN</a:t>
            </a:r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r>
              <a:rPr lang="tr-TR" sz="1600" b="1"/>
              <a:t>1. Öznede 1.kişi ( ben/biz) ve bir başka kişi varsa yüklem 1. çoğul kişi olur.</a:t>
            </a:r>
          </a:p>
          <a:p>
            <a:pPr>
              <a:buFontTx/>
              <a:buNone/>
            </a:pPr>
            <a:r>
              <a:rPr lang="tr-TR" sz="1600"/>
              <a:t>Ali, Ahmet ve ben dün size uğramıştık.(doğru)</a:t>
            </a:r>
          </a:p>
          <a:p>
            <a:pPr>
              <a:buFontTx/>
              <a:buNone/>
            </a:pPr>
            <a:r>
              <a:rPr lang="tr-TR" sz="1600"/>
              <a:t>Ali, Ahmet ve ben dün size uğramıştım.(yanlış)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 b="1"/>
              <a:t>2. Öznede 2. kişi (sen/ siz) ve bir başka kişi varsa yüklem 2. çoğul kişi olur.</a:t>
            </a:r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r>
              <a:rPr lang="tr-TR" sz="1600"/>
              <a:t>Sen ve kardeşin derse girmemişsin. (yanlış)</a:t>
            </a:r>
          </a:p>
          <a:p>
            <a:pPr>
              <a:buFontTx/>
              <a:buNone/>
            </a:pPr>
            <a:r>
              <a:rPr lang="tr-TR" sz="1600"/>
              <a:t>Sen ve kardeşin derse girmemişsiniz. 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 b="1"/>
              <a:t>3. Öznede 3. kişi (o/ onlar) ve bir başka kişi varsa yüklem 3.tekil ya da 3. çoğul kişi olur</a:t>
            </a:r>
            <a:r>
              <a:rPr lang="tr-TR" sz="1600"/>
              <a:t>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Toplantıya O ve Osman katılmalı.  (doğru)</a:t>
            </a:r>
          </a:p>
          <a:p>
            <a:pPr>
              <a:buFontTx/>
              <a:buNone/>
            </a:pPr>
            <a:r>
              <a:rPr lang="tr-TR" sz="1600"/>
              <a:t>Toplantıya O ve Osman katılmalılar 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b="1"/>
              <a:t>B)ÖĞE EKSİKLİĞİ</a:t>
            </a:r>
            <a:r>
              <a:rPr lang="tr-TR" sz="2800"/>
              <a:t/>
            </a:r>
            <a:br>
              <a:rPr lang="tr-TR" sz="2800"/>
            </a:br>
            <a:endParaRPr lang="tr-TR" sz="28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sz="1600"/>
              <a:t>Özellikle sıralı ve bağlı cümlelerde özneyi, nesneyi, tümleci ya da yüklemi ortak kullanmaktan kaynaklanan yanlışlıklardır.</a:t>
            </a:r>
          </a:p>
          <a:p>
            <a:pPr>
              <a:buFontTx/>
              <a:buNone/>
            </a:pPr>
            <a:r>
              <a:rPr lang="tr-TR" sz="1600" b="1"/>
              <a:t>A) ÖZNE EKSİKLİĞİ</a:t>
            </a:r>
          </a:p>
          <a:p>
            <a:pPr>
              <a:buFontTx/>
              <a:buNone/>
            </a:pPr>
            <a:r>
              <a:rPr lang="tr-TR" sz="1600"/>
              <a:t>Dernek müdürünün yetkileri alındı ve kovuldu. </a:t>
            </a:r>
          </a:p>
          <a:p>
            <a:pPr>
              <a:buFontTx/>
              <a:buNone/>
            </a:pPr>
            <a:r>
              <a:rPr lang="tr-TR" sz="1600"/>
              <a:t> Dernek müdürünün yetkileri alındı ve </a:t>
            </a:r>
            <a:r>
              <a:rPr lang="tr-TR" sz="1600" u="sng"/>
              <a:t>dernek müdürü</a:t>
            </a:r>
            <a:r>
              <a:rPr lang="tr-TR" sz="1600"/>
              <a:t> kovuldu.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 insanların sayısı azalıyor, bulunmaz oluyor.</a:t>
            </a:r>
          </a:p>
          <a:p>
            <a:pPr>
              <a:buFontTx/>
              <a:buNone/>
            </a:pPr>
            <a:r>
              <a:rPr lang="tr-TR" sz="1600"/>
              <a:t>O insanların sayısı azalıyor, </a:t>
            </a:r>
            <a:r>
              <a:rPr lang="tr-TR" sz="1600" u="sng"/>
              <a:t>o insanlar</a:t>
            </a:r>
            <a:r>
              <a:rPr lang="tr-TR" sz="1600"/>
              <a:t> bulunmaz oluyor.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Viraja hızlı giren aracın lastiği patladı ve kaza yaptı.</a:t>
            </a:r>
          </a:p>
          <a:p>
            <a:pPr>
              <a:buFontTx/>
              <a:buNone/>
            </a:pPr>
            <a:r>
              <a:rPr lang="tr-TR" sz="1600"/>
              <a:t>Viraja hızlı giren aracın lastiği patladı ve </a:t>
            </a:r>
            <a:r>
              <a:rPr lang="tr-TR" sz="1600" u="sng"/>
              <a:t>araç</a:t>
            </a:r>
            <a:r>
              <a:rPr lang="tr-TR" sz="1600"/>
              <a:t> kaza yaptı.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Filmin güzelliği herkesi etkiledi; çünkü güzel çekilmişti.</a:t>
            </a:r>
          </a:p>
          <a:p>
            <a:pPr>
              <a:buFontTx/>
              <a:buNone/>
            </a:pPr>
            <a:r>
              <a:rPr lang="tr-TR" sz="1600"/>
              <a:t>Filmin güzelliği herkesi etkiledi; çünkü </a:t>
            </a:r>
            <a:r>
              <a:rPr lang="tr-TR" sz="1600" u="sng"/>
              <a:t>film </a:t>
            </a:r>
            <a:r>
              <a:rPr lang="tr-TR" sz="1600"/>
              <a:t>güzel çekilmişti.</a:t>
            </a:r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903913"/>
          </a:xfrm>
        </p:spPr>
        <p:txBody>
          <a:bodyPr/>
          <a:lstStyle/>
          <a:p>
            <a:pPr>
              <a:buFontTx/>
              <a:buNone/>
            </a:pPr>
            <a:r>
              <a:rPr lang="tr-TR" sz="1600" b="1"/>
              <a:t>B)NESNE EKSİKLİĞİ</a:t>
            </a:r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r>
              <a:rPr lang="tr-TR" sz="1600"/>
              <a:t>Size teşekkür etmek ve kutlamak istiyorum.</a:t>
            </a:r>
          </a:p>
          <a:p>
            <a:pPr>
              <a:buFontTx/>
              <a:buNone/>
            </a:pPr>
            <a:r>
              <a:rPr lang="tr-TR" sz="1600"/>
              <a:t>Size teşekkür etmek ve </a:t>
            </a:r>
            <a:r>
              <a:rPr lang="tr-TR" sz="1600" u="sng"/>
              <a:t>sizi </a:t>
            </a:r>
            <a:r>
              <a:rPr lang="tr-TR" sz="1600"/>
              <a:t>kutlamak istiyorum.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Yazılarında halkı soyanlara çatar, yerin dibine batırırdı.</a:t>
            </a:r>
          </a:p>
          <a:p>
            <a:pPr>
              <a:buFontTx/>
              <a:buNone/>
            </a:pPr>
            <a:r>
              <a:rPr lang="tr-TR" sz="1600"/>
              <a:t>Yazılarında halkı soyanlara çatar, </a:t>
            </a:r>
            <a:r>
              <a:rPr lang="tr-TR" sz="1600" u="sng"/>
              <a:t>onları</a:t>
            </a:r>
            <a:r>
              <a:rPr lang="tr-TR" sz="1600"/>
              <a:t> yerin dibine batırırdı.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Ona asla kızmıyor, çok seviyoruz.</a:t>
            </a:r>
          </a:p>
          <a:p>
            <a:pPr>
              <a:buFontTx/>
              <a:buNone/>
            </a:pPr>
            <a:r>
              <a:rPr lang="tr-TR" sz="1600"/>
              <a:t>Ona asla kızmıyor, </a:t>
            </a:r>
            <a:r>
              <a:rPr lang="tr-TR" sz="1600" u="sng"/>
              <a:t>onu </a:t>
            </a:r>
            <a:r>
              <a:rPr lang="tr-TR" sz="1600"/>
              <a:t>çok seviyoruz.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Hikayenin dili o kadar akcıydı ki akşama kadar üç defa okudum.</a:t>
            </a:r>
          </a:p>
          <a:p>
            <a:pPr>
              <a:buFontTx/>
              <a:buNone/>
            </a:pPr>
            <a:r>
              <a:rPr lang="tr-TR" sz="1600"/>
              <a:t>Hikayenin dili o kadar akcıydı ki </a:t>
            </a:r>
            <a:r>
              <a:rPr lang="tr-TR" sz="1600" u="sng"/>
              <a:t>hikayeyi </a:t>
            </a:r>
            <a:r>
              <a:rPr lang="tr-TR" sz="1600"/>
              <a:t>akşama kadar üç defa okudum.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Eleştirmenler, bir yapıta tarafsız bir biçimde yaklaşarak değerlendirmelidir.</a:t>
            </a:r>
          </a:p>
          <a:p>
            <a:pPr>
              <a:buFontTx/>
              <a:buNone/>
            </a:pPr>
            <a:r>
              <a:rPr lang="tr-TR" sz="1600"/>
              <a:t>Eleştirmenler, bir yapıta tarafsız bir biçimde yaklaşarak  </a:t>
            </a:r>
            <a:r>
              <a:rPr lang="tr-TR" sz="1600" u="sng"/>
              <a:t>onu </a:t>
            </a:r>
            <a:r>
              <a:rPr lang="tr-TR" sz="1600"/>
              <a:t>değerlendirmelidir.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Derslerine çalışmıyor, ihmal ediyordu.</a:t>
            </a:r>
          </a:p>
          <a:p>
            <a:pPr>
              <a:buFontTx/>
              <a:buNone/>
            </a:pPr>
            <a:r>
              <a:rPr lang="tr-TR" sz="1600"/>
              <a:t>Derslerine çalışmıyor, </a:t>
            </a:r>
            <a:r>
              <a:rPr lang="tr-TR" sz="1600" u="sng"/>
              <a:t>derslerini</a:t>
            </a:r>
            <a:r>
              <a:rPr lang="tr-TR" sz="1600"/>
              <a:t> ihmal ediyordu.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Tx/>
              <a:buNone/>
            </a:pPr>
            <a:r>
              <a:rPr lang="tr-TR" sz="1600" b="1"/>
              <a:t>C)TÜMLEÇ EKSİKLİĞİ</a:t>
            </a:r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r>
              <a:rPr lang="tr-TR" sz="1600"/>
              <a:t>Arkadaşının sıkıntı çektiğini biliyor, sezdirmeden yardım ediyor.</a:t>
            </a:r>
          </a:p>
          <a:p>
            <a:pPr>
              <a:buFontTx/>
              <a:buNone/>
            </a:pPr>
            <a:r>
              <a:rPr lang="tr-TR" sz="1600"/>
              <a:t>Arkadaşının sıkıntı çektiğini biliyor, </a:t>
            </a:r>
            <a:r>
              <a:rPr lang="tr-TR" sz="1600" u="sng"/>
              <a:t>ona</a:t>
            </a:r>
            <a:r>
              <a:rPr lang="tr-TR" sz="1600"/>
              <a:t> sezdirmeden yardım ediyor.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Düşman kenti bombaladı; ama giremedi.</a:t>
            </a:r>
          </a:p>
          <a:p>
            <a:pPr>
              <a:buFontTx/>
              <a:buNone/>
            </a:pPr>
            <a:r>
              <a:rPr lang="tr-TR" sz="1600"/>
              <a:t>Düşman kenti bombaladı; </a:t>
            </a:r>
            <a:r>
              <a:rPr lang="tr-TR" sz="1600" u="sng"/>
              <a:t>kente</a:t>
            </a:r>
            <a:r>
              <a:rPr lang="tr-TR" sz="1600"/>
              <a:t> ama giremedi.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Çukurova’nın toprağı insanı diriltir, umut verir.</a:t>
            </a:r>
          </a:p>
          <a:p>
            <a:pPr>
              <a:buFontTx/>
              <a:buNone/>
            </a:pPr>
            <a:r>
              <a:rPr lang="tr-TR" sz="1600"/>
              <a:t>Çukurova’nın toprağı insanı diriltir, </a:t>
            </a:r>
            <a:r>
              <a:rPr lang="tr-TR" sz="1600" u="sng"/>
              <a:t>insana</a:t>
            </a:r>
            <a:r>
              <a:rPr lang="tr-TR" sz="1600"/>
              <a:t> umut verir.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Olayları böyle değerlendirmek ve bu gözle bakmak yanlış.</a:t>
            </a:r>
          </a:p>
          <a:p>
            <a:pPr>
              <a:buFontTx/>
              <a:buNone/>
            </a:pPr>
            <a:r>
              <a:rPr lang="tr-TR" sz="1600"/>
              <a:t>Olayları böyle değerlendirmek ve </a:t>
            </a:r>
            <a:r>
              <a:rPr lang="tr-TR" sz="1600" u="sng"/>
              <a:t>olaylara</a:t>
            </a:r>
            <a:r>
              <a:rPr lang="tr-TR" sz="1600"/>
              <a:t> bu gözle bakmak yanlış.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Karaya yaklaşıyor muyuz yoksa uzaklaşıyor muyuz?</a:t>
            </a:r>
          </a:p>
          <a:p>
            <a:pPr>
              <a:buFontTx/>
              <a:buNone/>
            </a:pPr>
            <a:r>
              <a:rPr lang="tr-TR" sz="1600"/>
              <a:t>Karaya yaklaşıyor muyuz yoksa </a:t>
            </a:r>
            <a:r>
              <a:rPr lang="tr-TR" sz="1600" u="sng"/>
              <a:t>karadan </a:t>
            </a:r>
            <a:r>
              <a:rPr lang="tr-TR" sz="1600"/>
              <a:t>uzaklaşıyor muyuz?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Çocukları çok sever, çok iyi anlaşırdı.</a:t>
            </a:r>
          </a:p>
          <a:p>
            <a:pPr>
              <a:buFontTx/>
              <a:buNone/>
            </a:pPr>
            <a:r>
              <a:rPr lang="tr-TR" sz="1600"/>
              <a:t>Çocukları çok sever, </a:t>
            </a:r>
            <a:r>
              <a:rPr lang="tr-TR" sz="1600" u="sng"/>
              <a:t>onlarla </a:t>
            </a:r>
            <a:r>
              <a:rPr lang="tr-TR" sz="1600"/>
              <a:t>çok iyi anlaşırdı. (Edat Tümleci eksikliği)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Tx/>
              <a:buNone/>
            </a:pPr>
            <a:r>
              <a:rPr lang="tr-TR" sz="1600" b="1"/>
              <a:t>Ç) YÜKLEM EKSİKLİĞİ</a:t>
            </a:r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r>
              <a:rPr lang="tr-TR" sz="1600"/>
              <a:t>Geçen yıl yüz bin ağaç, bu yıl da iki yüz bin ağaç dikmeyi düşünüyoruz.</a:t>
            </a:r>
          </a:p>
          <a:p>
            <a:pPr>
              <a:buFontTx/>
              <a:buNone/>
            </a:pPr>
            <a:r>
              <a:rPr lang="tr-TR" sz="1600"/>
              <a:t>Geçen yıl yüz bin ağaç </a:t>
            </a:r>
            <a:r>
              <a:rPr lang="tr-TR" sz="1600" u="sng"/>
              <a:t>diktik</a:t>
            </a:r>
            <a:r>
              <a:rPr lang="tr-TR" sz="1600"/>
              <a:t> , bu yıl da iki yüz bin ağaç dikmeyi düşünüyoruz.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Yarın sabah İstanbul’a geleceğini, kendisini havaalanında karşılamamızı istedi.</a:t>
            </a:r>
          </a:p>
          <a:p>
            <a:pPr>
              <a:buFontTx/>
              <a:buNone/>
            </a:pPr>
            <a:r>
              <a:rPr lang="tr-TR" sz="1600"/>
              <a:t>Yarın sabah İstanbul’a geleceğini </a:t>
            </a:r>
            <a:r>
              <a:rPr lang="tr-TR" sz="1600" u="sng"/>
              <a:t>söyledi</a:t>
            </a:r>
            <a:r>
              <a:rPr lang="tr-TR" sz="1600"/>
              <a:t>, kendisini havaalanında karşılamamızı istedi.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Gazete okumayı çok, kitap okumayı hiç sevmezdi.</a:t>
            </a:r>
          </a:p>
          <a:p>
            <a:pPr>
              <a:buFontTx/>
              <a:buNone/>
            </a:pPr>
            <a:r>
              <a:rPr lang="tr-TR" sz="1600"/>
              <a:t>Gazete okumayı çok </a:t>
            </a:r>
            <a:r>
              <a:rPr lang="tr-TR" sz="1600" u="sng"/>
              <a:t>severdi </a:t>
            </a:r>
            <a:r>
              <a:rPr lang="tr-TR" sz="1600"/>
              <a:t>, kitap okumayı hiç sevmezdi.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 bana dert, ben ona mutluluk verdim.</a:t>
            </a:r>
          </a:p>
          <a:p>
            <a:pPr>
              <a:buFontTx/>
              <a:buNone/>
            </a:pPr>
            <a:r>
              <a:rPr lang="tr-TR" sz="1600"/>
              <a:t>O bana dert </a:t>
            </a:r>
            <a:r>
              <a:rPr lang="tr-TR" sz="1600" u="sng"/>
              <a:t>verdi,</a:t>
            </a:r>
            <a:r>
              <a:rPr lang="tr-TR" sz="1600"/>
              <a:t> ben ona mutluluk verdim.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Kahvaltıda peynir, ekmek ve çay içtik.</a:t>
            </a:r>
          </a:p>
          <a:p>
            <a:pPr>
              <a:buFontTx/>
              <a:buNone/>
            </a:pPr>
            <a:r>
              <a:rPr lang="tr-TR" sz="1600"/>
              <a:t>Kahvaltıda peynir, ekmek </a:t>
            </a:r>
            <a:r>
              <a:rPr lang="tr-TR" sz="1600" u="sng"/>
              <a:t>yedik</a:t>
            </a:r>
            <a:r>
              <a:rPr lang="tr-TR" sz="1600"/>
              <a:t> ve çay içtik.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 b="1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b="1"/>
              <a:t>C)TAMLAMA YANLIŞLIKLARI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sz="1400"/>
              <a:t>Genelde unsurları (tamlayan/ tamlanan) ortak olmayan tamlamaları unsurlarını ortak kabul etmekten kaynaklanan anlatım yanlışlıklarıdır.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/>
              <a:t>Gazete ve ekmek parasını masanın üstüne bıraktım.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 u="sng"/>
              <a:t>Gazete</a:t>
            </a:r>
            <a:r>
              <a:rPr lang="tr-TR" sz="1400"/>
              <a:t> </a:t>
            </a:r>
            <a:r>
              <a:rPr lang="tr-TR" sz="1400" u="sng"/>
              <a:t>parası </a:t>
            </a:r>
            <a:r>
              <a:rPr lang="tr-TR" sz="1400"/>
              <a:t>      </a:t>
            </a:r>
            <a:r>
              <a:rPr lang="tr-TR" sz="1400" u="sng"/>
              <a:t>ekmek</a:t>
            </a:r>
            <a:r>
              <a:rPr lang="tr-TR" sz="1400"/>
              <a:t> </a:t>
            </a:r>
            <a:r>
              <a:rPr lang="tr-TR" sz="1400" u="sng"/>
              <a:t>parası </a:t>
            </a:r>
          </a:p>
          <a:p>
            <a:pPr>
              <a:buFontTx/>
              <a:buNone/>
            </a:pPr>
            <a:r>
              <a:rPr lang="tr-TR" sz="1400"/>
              <a:t> t.yan    t.nan         t.yan   t.nan</a:t>
            </a:r>
          </a:p>
          <a:p>
            <a:pPr>
              <a:buFontTx/>
              <a:buNone/>
            </a:pPr>
            <a:r>
              <a:rPr lang="tr-TR" sz="1400"/>
              <a:t>Yukarıdaki iki tamlamanın tamlananları ortak olduğu iki tamlamanın birleşmesinde bir sıkıntı yoktur.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/>
              <a:t>Devlet ve özel okullar yeni eğitim öğretim sezonuna başlıyor.</a:t>
            </a:r>
          </a:p>
          <a:p>
            <a:pPr>
              <a:buFontTx/>
              <a:buNone/>
            </a:pPr>
            <a:endParaRPr lang="tr-TR" sz="1400"/>
          </a:p>
          <a:p>
            <a:pPr>
              <a:buFontTx/>
              <a:buNone/>
            </a:pPr>
            <a:r>
              <a:rPr lang="tr-TR" sz="1400"/>
              <a:t>Özel  okullar(sıfat tam.)                      devlet okulları( belirtisiz is. Tam)</a:t>
            </a:r>
          </a:p>
          <a:p>
            <a:pPr>
              <a:buFontTx/>
              <a:buNone/>
            </a:pPr>
            <a:r>
              <a:rPr lang="tr-TR" sz="1400"/>
              <a:t>Bu iki tamlamanın tamlanan unusurları aynı olmadığı için ortak kabul edemeyiz.Yani yukarıdaki cümle yanlış olur. Doğrusu şöyle olmalıdır:</a:t>
            </a:r>
          </a:p>
          <a:p>
            <a:pPr>
              <a:buFontTx/>
              <a:buNone/>
            </a:pPr>
            <a:r>
              <a:rPr lang="tr-TR" sz="1400"/>
              <a:t>Devlet okulları ve özel okullar yeni eğitim- öğretim sezonuna başlıyor.</a:t>
            </a:r>
          </a:p>
          <a:p>
            <a:pPr>
              <a:buFontTx/>
              <a:buNone/>
            </a:pPr>
            <a:endParaRPr lang="tr-TR"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Doğa ve toplumsal olayları inceledik. (yanlış)</a:t>
            </a:r>
          </a:p>
          <a:p>
            <a:pPr>
              <a:buFontTx/>
              <a:buNone/>
            </a:pPr>
            <a:r>
              <a:rPr lang="tr-TR" sz="1600"/>
              <a:t>Doğa </a:t>
            </a:r>
            <a:r>
              <a:rPr lang="tr-TR" sz="1600" u="sng"/>
              <a:t>olaylarını</a:t>
            </a:r>
            <a:r>
              <a:rPr lang="tr-TR" sz="1600"/>
              <a:t> ve toplumsal olayları inceledik.(doğru)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Bu önlemler ekonomik ve sağlık açısından yararlı sonuçlar verdi.</a:t>
            </a:r>
          </a:p>
          <a:p>
            <a:pPr>
              <a:buFontTx/>
              <a:buNone/>
            </a:pPr>
            <a:r>
              <a:rPr lang="tr-TR" sz="1600"/>
              <a:t>Bu önlemler ekonomik </a:t>
            </a:r>
            <a:r>
              <a:rPr lang="tr-TR" sz="1600" u="sng"/>
              <a:t>açıdan </a:t>
            </a:r>
            <a:r>
              <a:rPr lang="tr-TR" sz="1600"/>
              <a:t>ve sağlık açısından yararlı sonuçlar verdi.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Bu yasadan özel ve kamu kuruluşlarında çalışanlar yararlanacak.</a:t>
            </a:r>
          </a:p>
          <a:p>
            <a:pPr>
              <a:buFontTx/>
              <a:buNone/>
            </a:pPr>
            <a:r>
              <a:rPr lang="tr-TR" sz="1600"/>
              <a:t>Bu yasadan özel </a:t>
            </a:r>
            <a:r>
              <a:rPr lang="tr-TR" sz="1600" u="sng"/>
              <a:t>kuruluşlar</a:t>
            </a:r>
            <a:r>
              <a:rPr lang="tr-TR" sz="1600"/>
              <a:t> ve kamu kuruluşlarında çalışanlar yararlanacak.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Siyasi, askeri ve ekonomi alanlarında görüştüler.</a:t>
            </a:r>
          </a:p>
          <a:p>
            <a:pPr>
              <a:buFontTx/>
              <a:buNone/>
            </a:pPr>
            <a:r>
              <a:rPr lang="tr-TR" sz="1600"/>
              <a:t>Siyasi, askeri </a:t>
            </a:r>
            <a:r>
              <a:rPr lang="tr-TR" sz="1600" u="sng"/>
              <a:t>alanlar</a:t>
            </a:r>
            <a:r>
              <a:rPr lang="tr-TR" sz="1600"/>
              <a:t> ve ekonomi alanlarında görüştüler.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Selden zarar görenlere her türlü tıbbi ve gıda yardımı yapıldı.</a:t>
            </a:r>
          </a:p>
          <a:p>
            <a:pPr>
              <a:buFontTx/>
              <a:buNone/>
            </a:pPr>
            <a:r>
              <a:rPr lang="tr-TR" sz="1600"/>
              <a:t>Selden zarar görenlere her türlü tıbbi </a:t>
            </a:r>
            <a:r>
              <a:rPr lang="tr-TR" sz="1600" u="sng"/>
              <a:t>yardım </a:t>
            </a:r>
            <a:r>
              <a:rPr lang="tr-TR" sz="1600"/>
              <a:t>ve gıda yardımı yapıldı.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b="1"/>
              <a:t>Ç)ÇATI UYUŞMAZLIĞI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Teneffüste pencereler açılıp sınıf güzelce havalandırmalıdır. (yanlış)</a:t>
            </a:r>
          </a:p>
          <a:p>
            <a:pPr>
              <a:buFontTx/>
              <a:buNone/>
            </a:pPr>
            <a:r>
              <a:rPr lang="tr-TR" sz="1600"/>
              <a:t>Teneffüste pencereler açılıp sınıf güzelce havalandır</a:t>
            </a:r>
            <a:r>
              <a:rPr lang="tr-TR" sz="1600">
                <a:solidFill>
                  <a:srgbClr val="FF0000"/>
                </a:solidFill>
              </a:rPr>
              <a:t>ıl</a:t>
            </a:r>
            <a:r>
              <a:rPr lang="tr-TR" sz="1600"/>
              <a:t>malıdır. 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Bu halılar yarına kadar yıkanıp müşteriye teslim etmelidir. (yanlış)</a:t>
            </a:r>
          </a:p>
          <a:p>
            <a:pPr>
              <a:buFontTx/>
              <a:buNone/>
            </a:pPr>
            <a:r>
              <a:rPr lang="tr-TR" sz="1600"/>
              <a:t>Bu halılar yarına kadar yıkanıp müşteriye teslim ed</a:t>
            </a:r>
            <a:r>
              <a:rPr lang="tr-TR" sz="1600">
                <a:solidFill>
                  <a:srgbClr val="FF0000"/>
                </a:solidFill>
              </a:rPr>
              <a:t>il</a:t>
            </a:r>
            <a:r>
              <a:rPr lang="tr-TR" sz="1600"/>
              <a:t>melidir. 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Bir öğrenci ders çalışmaya başladığında hiçbir şeyle ilgilenilmemelidir. (yanlış)</a:t>
            </a:r>
          </a:p>
          <a:p>
            <a:pPr>
              <a:buFontTx/>
              <a:buNone/>
            </a:pPr>
            <a:r>
              <a:rPr lang="tr-TR" sz="1600"/>
              <a:t>Bir öğrenci ders çalışmaya başladığında hiçbir şeyle ilgilenmemelidir. (doğru)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>
                <a:gamma/>
                <a:shade val="46275"/>
                <a:invGamma/>
              </a:srgbClr>
            </a:gs>
            <a:gs pos="5000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D)EK YANLIŞLIĞI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sz="1600" dirty="0"/>
              <a:t>Bazı eklerin amacına uygun bir biçimde kullanılmamasından kaynaklanan yanlışlıklardır.</a:t>
            </a:r>
          </a:p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r>
              <a:rPr lang="tr-TR" sz="1600" dirty="0"/>
              <a:t>Yazarların </a:t>
            </a:r>
            <a:r>
              <a:rPr lang="tr-TR" sz="1600" u="sng" dirty="0"/>
              <a:t>köy yaşayışına</a:t>
            </a:r>
            <a:r>
              <a:rPr lang="tr-TR" sz="1600" dirty="0"/>
              <a:t> ilgilenmeleri toplumumuz açısından çok yararlıdır.</a:t>
            </a:r>
          </a:p>
          <a:p>
            <a:pPr>
              <a:buFontTx/>
              <a:buNone/>
            </a:pPr>
            <a:r>
              <a:rPr lang="tr-TR" sz="1600" dirty="0"/>
              <a:t>Yazarların </a:t>
            </a:r>
            <a:r>
              <a:rPr lang="tr-TR" sz="1600" u="sng" dirty="0"/>
              <a:t>köy yaşayışıyla</a:t>
            </a:r>
            <a:r>
              <a:rPr lang="tr-TR" sz="1600" dirty="0"/>
              <a:t> ilgilenmeleri toplumumuz açısından çok yararlıdır.</a:t>
            </a:r>
          </a:p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r>
              <a:rPr lang="tr-TR" sz="1600" dirty="0"/>
              <a:t>Beni en çok sevindiren senin geldiğindir.</a:t>
            </a:r>
          </a:p>
          <a:p>
            <a:pPr>
              <a:buFontTx/>
              <a:buNone/>
            </a:pPr>
            <a:r>
              <a:rPr lang="tr-TR" sz="1600" dirty="0"/>
              <a:t>Beni en çok sevindiren senin </a:t>
            </a:r>
            <a:r>
              <a:rPr lang="tr-TR" sz="1600" u="sng" dirty="0"/>
              <a:t>gelmendir.</a:t>
            </a:r>
          </a:p>
          <a:p>
            <a:pPr>
              <a:buFontTx/>
              <a:buNone/>
            </a:pPr>
            <a:endParaRPr lang="tr-TR" sz="1600" u="sng" dirty="0"/>
          </a:p>
          <a:p>
            <a:pPr>
              <a:buFontTx/>
              <a:buNone/>
            </a:pPr>
            <a:r>
              <a:rPr lang="tr-TR" sz="1600" dirty="0"/>
              <a:t>Sorun, arkadaşlarımızın bizi bu konuda iyi aydınlatmamış </a:t>
            </a:r>
            <a:r>
              <a:rPr lang="tr-TR" sz="1600" u="sng" dirty="0"/>
              <a:t>olduğundan </a:t>
            </a:r>
            <a:r>
              <a:rPr lang="tr-TR" sz="1600" dirty="0"/>
              <a:t>kaynaklanıyor.</a:t>
            </a:r>
          </a:p>
          <a:p>
            <a:pPr>
              <a:buFontTx/>
              <a:buNone/>
            </a:pPr>
            <a:r>
              <a:rPr lang="tr-TR" sz="1600" dirty="0"/>
              <a:t>Sorun, arkadaşlarımızın bizi bu konuda iyi aydınlatmamış </a:t>
            </a:r>
            <a:r>
              <a:rPr lang="tr-TR" sz="1600" u="sng" dirty="0"/>
              <a:t>olmasından</a:t>
            </a:r>
            <a:r>
              <a:rPr lang="tr-TR" sz="1600" dirty="0"/>
              <a:t> kaynaklanıyor</a:t>
            </a:r>
            <a:r>
              <a:rPr lang="tr-TR" sz="1600" dirty="0" smtClean="0"/>
              <a:t>.</a:t>
            </a:r>
          </a:p>
          <a:p>
            <a:pPr>
              <a:buFontTx/>
              <a:buNone/>
            </a:pPr>
            <a:endParaRPr lang="tr-TR" sz="1600" dirty="0"/>
          </a:p>
          <a:p>
            <a:pPr algn="ctr">
              <a:buFontTx/>
              <a:buNone/>
            </a:pPr>
            <a:r>
              <a:rPr lang="tr-TR" sz="3600" dirty="0" smtClean="0">
                <a:hlinkClick r:id="rId3"/>
              </a:rPr>
              <a:t>www.</a:t>
            </a:r>
            <a:r>
              <a:rPr lang="tr-TR" sz="3600" dirty="0" err="1" smtClean="0">
                <a:hlinkClick r:id="rId3"/>
              </a:rPr>
              <a:t>edebiyatogretmeni</a:t>
            </a:r>
            <a:r>
              <a:rPr lang="tr-TR" sz="3600" dirty="0" smtClean="0">
                <a:hlinkClick r:id="rId3"/>
              </a:rPr>
              <a:t>.net</a:t>
            </a:r>
            <a:endParaRPr lang="tr-TR" sz="3600" dirty="0" smtClean="0"/>
          </a:p>
          <a:p>
            <a:pPr algn="ctr">
              <a:buFontTx/>
              <a:buNone/>
            </a:pPr>
            <a:endParaRPr lang="tr-TR" sz="3600" dirty="0" smtClean="0"/>
          </a:p>
          <a:p>
            <a:pPr algn="ctr">
              <a:buFontTx/>
              <a:buNone/>
            </a:pPr>
            <a:r>
              <a:rPr lang="tr-TR" sz="3600" dirty="0" smtClean="0"/>
              <a:t> </a:t>
            </a:r>
            <a:endParaRPr lang="tr-TR" sz="3600" dirty="0"/>
          </a:p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endParaRPr lang="tr-T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b="1"/>
              <a:t>ANLAMSAL(BAĞDAŞIKLIK) YANLIŞLIKLAR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A) GEREKSİZ SÖZCÜK KULLANIMI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B) YANLIŞ ANLAMDA SÖZCÜK KULLANIMI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C)SÖZ DİZİMİ YANLIŞLIĞI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Ç) ANLAMCA ÇELİŞEN SÖZLERİN BİR ARADA KULLANILMASI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D)MANTIK YANLIŞLIĞI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E)ANLAM BELİRSİZLİĞİ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/>
              <a:t>A)GEREKSİZ SÖZCÜK KULLANIMI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sz="1600"/>
              <a:t>ÖRNEKLER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Onunla </a:t>
            </a:r>
            <a:r>
              <a:rPr lang="tr-TR" sz="1600" u="sng"/>
              <a:t>il kez</a:t>
            </a:r>
            <a:r>
              <a:rPr lang="tr-TR" sz="1600"/>
              <a:t> veli toplantısında tanıştık. </a:t>
            </a:r>
            <a:r>
              <a:rPr lang="tr-TR" sz="1600">
                <a:solidFill>
                  <a:srgbClr val="FF0000"/>
                </a:solidFill>
              </a:rPr>
              <a:t>( ilk kez =tanıştık)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 u="sng"/>
              <a:t>Genç</a:t>
            </a:r>
            <a:r>
              <a:rPr lang="tr-TR" sz="1600"/>
              <a:t> bir delikanlı otobüste yaşlıya yer verdi. </a:t>
            </a:r>
            <a:r>
              <a:rPr lang="tr-TR" sz="1600">
                <a:solidFill>
                  <a:srgbClr val="FF0000"/>
                </a:solidFill>
              </a:rPr>
              <a:t>(genç = delikanlı)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Biz de bu soruyu henüz </a:t>
            </a:r>
            <a:r>
              <a:rPr lang="tr-TR" sz="1600" u="sng"/>
              <a:t>hala</a:t>
            </a:r>
            <a:r>
              <a:rPr lang="tr-TR" sz="1600"/>
              <a:t> çözmedik.  </a:t>
            </a:r>
            <a:r>
              <a:rPr lang="tr-TR" sz="1600">
                <a:solidFill>
                  <a:srgbClr val="FF0000"/>
                </a:solidFill>
              </a:rPr>
              <a:t>(henüz= hala)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Sırf bu yüzden </a:t>
            </a:r>
            <a:r>
              <a:rPr lang="tr-TR" sz="1600" u="sng"/>
              <a:t>dolayı</a:t>
            </a:r>
            <a:r>
              <a:rPr lang="tr-TR" sz="1600"/>
              <a:t> babası ona araba almıştı. </a:t>
            </a:r>
            <a:r>
              <a:rPr lang="tr-TR" sz="1600">
                <a:solidFill>
                  <a:srgbClr val="FF0000"/>
                </a:solidFill>
              </a:rPr>
              <a:t>(yüzden= dolayı)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O, bundan sonra </a:t>
            </a:r>
            <a:r>
              <a:rPr lang="tr-TR" sz="1600" u="sng"/>
              <a:t>artık</a:t>
            </a:r>
            <a:r>
              <a:rPr lang="tr-TR" sz="1600"/>
              <a:t> geç yatmayacağını söyledi. </a:t>
            </a:r>
            <a:r>
              <a:rPr lang="tr-TR" sz="1600">
                <a:solidFill>
                  <a:srgbClr val="FF0000"/>
                </a:solidFill>
              </a:rPr>
              <a:t>(bundan sonra =artık)</a:t>
            </a:r>
          </a:p>
          <a:p>
            <a:pPr>
              <a:buFontTx/>
              <a:buNone/>
            </a:pPr>
            <a:r>
              <a:rPr lang="tr-TR" sz="1600">
                <a:solidFill>
                  <a:srgbClr val="FF0000"/>
                </a:solidFill>
              </a:rPr>
              <a:t>NOT: Bazen cümle içinde bir sözcüğün anlamı diğer sözcüğün içinde bulunabilir</a:t>
            </a:r>
            <a:r>
              <a:rPr lang="tr-TR" sz="1600">
                <a:solidFill>
                  <a:schemeClr val="folHlink"/>
                </a:solidFill>
              </a:rPr>
              <a:t>.</a:t>
            </a:r>
          </a:p>
          <a:p>
            <a:pPr>
              <a:buFontTx/>
              <a:buNone/>
            </a:pPr>
            <a:r>
              <a:rPr lang="tr-TR" sz="1600"/>
              <a:t>Bu ilaçların çoğu </a:t>
            </a:r>
            <a:r>
              <a:rPr lang="tr-TR" sz="1600" u="sng"/>
              <a:t>yurtdışından</a:t>
            </a:r>
            <a:r>
              <a:rPr lang="tr-TR" sz="1600"/>
              <a:t> ithal ediliyormuş.	</a:t>
            </a:r>
          </a:p>
          <a:p>
            <a:pPr>
              <a:buFontTx/>
              <a:buNone/>
            </a:pPr>
            <a:r>
              <a:rPr lang="tr-TR" sz="1600"/>
              <a:t>Telefonda yaklaşık bir saat </a:t>
            </a:r>
            <a:r>
              <a:rPr lang="tr-TR" sz="1600" u="sng"/>
              <a:t>karşılıklı</a:t>
            </a:r>
            <a:r>
              <a:rPr lang="tr-TR" sz="1600"/>
              <a:t> konuştuk.</a:t>
            </a:r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b="1"/>
              <a:t>B)YANLIŞ ANLAMDA SÖZCÜK KULLANIMI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tr-TR" sz="1600"/>
              <a:t>Adam, kendini bize </a:t>
            </a:r>
            <a:r>
              <a:rPr lang="tr-TR" sz="1600" u="sng"/>
              <a:t>tanıştırdı</a:t>
            </a:r>
            <a:r>
              <a:rPr lang="tr-TR" sz="1600"/>
              <a:t> </a:t>
            </a:r>
            <a:r>
              <a:rPr lang="tr-TR" sz="1600">
                <a:solidFill>
                  <a:srgbClr val="FF0000"/>
                </a:solidFill>
              </a:rPr>
              <a:t>(tanıttı)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Mutluluk, başka bir </a:t>
            </a:r>
            <a:r>
              <a:rPr lang="tr-TR" sz="1600" u="sng"/>
              <a:t>deyimle</a:t>
            </a:r>
            <a:r>
              <a:rPr lang="tr-TR" sz="1600"/>
              <a:t> yaşamdan hoşnut olmadır </a:t>
            </a:r>
            <a:r>
              <a:rPr lang="tr-TR" sz="1600">
                <a:solidFill>
                  <a:srgbClr val="FF0000"/>
                </a:solidFill>
              </a:rPr>
              <a:t>( deyişle)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Bahçeye fidanları </a:t>
            </a:r>
            <a:r>
              <a:rPr lang="tr-TR" sz="1600" u="sng"/>
              <a:t>ektik</a:t>
            </a:r>
            <a:r>
              <a:rPr lang="tr-TR" sz="1600"/>
              <a:t>. </a:t>
            </a:r>
            <a:r>
              <a:rPr lang="tr-TR" sz="1600">
                <a:solidFill>
                  <a:srgbClr val="FF0000"/>
                </a:solidFill>
              </a:rPr>
              <a:t>(diktik)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Çok çalışmasına </a:t>
            </a:r>
            <a:r>
              <a:rPr lang="tr-TR" sz="1600" u="sng"/>
              <a:t>karşın</a:t>
            </a:r>
            <a:r>
              <a:rPr lang="tr-TR" sz="1600"/>
              <a:t> yüksek puan aldı. </a:t>
            </a:r>
            <a:r>
              <a:rPr lang="tr-TR" sz="1600">
                <a:solidFill>
                  <a:srgbClr val="FF0000"/>
                </a:solidFill>
              </a:rPr>
              <a:t>(karşılık)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Kaleci ,gereksiz yere penaltı yaptırarak takımın yenilmesini </a:t>
            </a:r>
            <a:r>
              <a:rPr lang="tr-TR" sz="1600" u="sng"/>
              <a:t>sağladı</a:t>
            </a:r>
            <a:r>
              <a:rPr lang="tr-TR" sz="1600"/>
              <a:t>. </a:t>
            </a:r>
            <a:r>
              <a:rPr lang="tr-TR" sz="1600">
                <a:solidFill>
                  <a:srgbClr val="FF0000"/>
                </a:solidFill>
              </a:rPr>
              <a:t>(neden oldu)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/>
              <a:t>C)SÖZ DİZİMİ YANLIŞLIĞI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r>
              <a:rPr lang="tr-TR" sz="1600" dirty="0"/>
              <a:t>Başbakan </a:t>
            </a:r>
            <a:r>
              <a:rPr lang="tr-TR" sz="1600" u="sng" dirty="0"/>
              <a:t>üç gün içinde</a:t>
            </a:r>
            <a:r>
              <a:rPr lang="tr-TR" sz="1600" dirty="0"/>
              <a:t> petrol üreten iki ülkeyi </a:t>
            </a:r>
            <a:r>
              <a:rPr lang="tr-TR" sz="1600" dirty="0">
                <a:solidFill>
                  <a:srgbClr val="FF0000"/>
                </a:solidFill>
              </a:rPr>
              <a:t>(x)</a:t>
            </a:r>
            <a:r>
              <a:rPr lang="tr-TR" sz="1600" dirty="0"/>
              <a:t> ziyaret etti.</a:t>
            </a:r>
          </a:p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r>
              <a:rPr lang="tr-TR" sz="1600" dirty="0"/>
              <a:t>Bugün </a:t>
            </a:r>
            <a:r>
              <a:rPr lang="tr-TR" sz="1600" u="sng" dirty="0"/>
              <a:t>çok</a:t>
            </a:r>
            <a:r>
              <a:rPr lang="tr-TR" sz="1600" dirty="0"/>
              <a:t> başım </a:t>
            </a:r>
            <a:r>
              <a:rPr lang="tr-TR" sz="1600" dirty="0">
                <a:solidFill>
                  <a:srgbClr val="FF0000"/>
                </a:solidFill>
              </a:rPr>
              <a:t>(x)</a:t>
            </a:r>
            <a:r>
              <a:rPr lang="tr-TR" sz="1600" dirty="0"/>
              <a:t> ağrıyor.</a:t>
            </a:r>
          </a:p>
          <a:p>
            <a:pPr>
              <a:buFontTx/>
              <a:buNone/>
            </a:pPr>
            <a:endParaRPr lang="tr-TR" sz="1600" dirty="0"/>
          </a:p>
          <a:p>
            <a:pPr>
              <a:buFontTx/>
              <a:buNone/>
            </a:pPr>
            <a:r>
              <a:rPr lang="tr-TR" sz="1600" dirty="0"/>
              <a:t>Üç silahlı </a:t>
            </a:r>
            <a:r>
              <a:rPr lang="tr-TR" sz="1600" dirty="0">
                <a:solidFill>
                  <a:srgbClr val="FF0000"/>
                </a:solidFill>
              </a:rPr>
              <a:t>(x)</a:t>
            </a:r>
            <a:r>
              <a:rPr lang="tr-TR" sz="1600" dirty="0"/>
              <a:t> soyguncu yakalandı.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1790700"/>
          </a:xfrm>
        </p:spPr>
        <p:txBody>
          <a:bodyPr/>
          <a:lstStyle/>
          <a:p>
            <a:r>
              <a:rPr lang="tr-TR" sz="3200" b="1"/>
              <a:t>Ç)ANLAMCA ÇELİŞEN SÖZLERİN BİR ARADA KULLANILMASI</a:t>
            </a:r>
            <a:br>
              <a:rPr lang="tr-TR" sz="3200" b="1"/>
            </a:br>
            <a:r>
              <a:rPr lang="tr-TR" sz="3200" b="1"/>
              <a:t/>
            </a:r>
            <a:br>
              <a:rPr lang="tr-TR" sz="3200" b="1"/>
            </a:br>
            <a:endParaRPr lang="tr-TR" sz="3200" b="1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633788"/>
          </a:xfrm>
        </p:spPr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 u="sng"/>
              <a:t>Şüphesiz </a:t>
            </a:r>
            <a:r>
              <a:rPr lang="tr-TR" sz="1600"/>
              <a:t>sanatçı bu alanda çok başarılı eserler </a:t>
            </a:r>
            <a:r>
              <a:rPr lang="tr-TR" sz="1600" u="sng"/>
              <a:t>vermiş olmalı</a:t>
            </a:r>
            <a:r>
              <a:rPr lang="tr-TR" sz="1600"/>
              <a:t>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Okulu bitireli </a:t>
            </a:r>
            <a:r>
              <a:rPr lang="tr-TR" sz="1600" u="sng"/>
              <a:t>hemen hemen</a:t>
            </a:r>
            <a:r>
              <a:rPr lang="tr-TR" sz="1600"/>
              <a:t> </a:t>
            </a:r>
            <a:r>
              <a:rPr lang="tr-TR" sz="1600" u="sng"/>
              <a:t>tam</a:t>
            </a:r>
            <a:r>
              <a:rPr lang="tr-TR" sz="1600"/>
              <a:t> on yıl oldu.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 u="sng"/>
              <a:t>Elbette</a:t>
            </a:r>
            <a:r>
              <a:rPr lang="tr-TR" sz="1600"/>
              <a:t> onunla birlikte </a:t>
            </a:r>
            <a:r>
              <a:rPr lang="tr-TR" sz="1600" u="sng"/>
              <a:t>gitmiş olabilirler</a:t>
            </a:r>
            <a:r>
              <a:rPr lang="tr-TR" sz="1600"/>
              <a:t> (1996 –ÖSS)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Borsada geçen sene </a:t>
            </a:r>
            <a:r>
              <a:rPr lang="tr-TR" sz="1600" u="sng"/>
              <a:t>tamı tamına</a:t>
            </a:r>
            <a:r>
              <a:rPr lang="tr-TR" sz="1600"/>
              <a:t> beş milyar lira </a:t>
            </a:r>
            <a:r>
              <a:rPr lang="tr-TR" sz="1600" u="sng"/>
              <a:t>civarında</a:t>
            </a:r>
            <a:r>
              <a:rPr lang="tr-TR" sz="1600"/>
              <a:t> kaybetmiş.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Öyle </a:t>
            </a:r>
            <a:r>
              <a:rPr lang="tr-TR" sz="1600" u="sng"/>
              <a:t>zannediyorum</a:t>
            </a:r>
            <a:r>
              <a:rPr lang="tr-TR" sz="1600"/>
              <a:t> ki yarın </a:t>
            </a:r>
            <a:r>
              <a:rPr lang="tr-TR" sz="1600" u="sng"/>
              <a:t>mutlaka</a:t>
            </a:r>
            <a:r>
              <a:rPr lang="tr-TR" sz="1600"/>
              <a:t> gelir.</a:t>
            </a:r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b="1"/>
              <a:t>D)MANTIK YANLIŞLIĞI</a:t>
            </a:r>
            <a:r>
              <a:rPr lang="tr-TR" sz="4000"/>
              <a:t/>
            </a:r>
            <a:br>
              <a:rPr lang="tr-TR" sz="4000"/>
            </a:br>
            <a:endParaRPr lang="tr-TR" sz="40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Gittiğimiz evde bırakın </a:t>
            </a:r>
            <a:r>
              <a:rPr lang="tr-TR" sz="1600" u="sng"/>
              <a:t>su </a:t>
            </a:r>
            <a:r>
              <a:rPr lang="tr-TR" sz="1600"/>
              <a:t>vermeyi, </a:t>
            </a:r>
            <a:r>
              <a:rPr lang="tr-TR" sz="1600" u="sng"/>
              <a:t>yemek</a:t>
            </a:r>
            <a:r>
              <a:rPr lang="tr-TR" sz="1600"/>
              <a:t> bile vermediler.</a:t>
            </a:r>
          </a:p>
          <a:p>
            <a:pPr>
              <a:buFontTx/>
              <a:buNone/>
            </a:pPr>
            <a:r>
              <a:rPr lang="tr-TR" sz="1600">
                <a:solidFill>
                  <a:srgbClr val="FF0000"/>
                </a:solidFill>
              </a:rPr>
              <a:t>(Gittiğimiz evde bırakın yemek vermeyi, su bile vermediler)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tr-TR" sz="1600">
              <a:solidFill>
                <a:schemeClr val="folHlink"/>
              </a:solidFill>
            </a:endParaRPr>
          </a:p>
          <a:p>
            <a:pPr>
              <a:buFontTx/>
              <a:buNone/>
            </a:pPr>
            <a:r>
              <a:rPr lang="tr-TR" sz="1600"/>
              <a:t>Gazeteye </a:t>
            </a:r>
            <a:r>
              <a:rPr lang="tr-TR" sz="1600" u="sng"/>
              <a:t>göz atmak</a:t>
            </a:r>
            <a:r>
              <a:rPr lang="tr-TR" sz="1600"/>
              <a:t> şöyle dursun, gazeteyi </a:t>
            </a:r>
            <a:r>
              <a:rPr lang="tr-TR" sz="1600" u="sng"/>
              <a:t>okumazdı</a:t>
            </a:r>
            <a:r>
              <a:rPr lang="tr-TR" sz="1600"/>
              <a:t> bile.</a:t>
            </a:r>
          </a:p>
          <a:p>
            <a:pPr>
              <a:buFontTx/>
              <a:buNone/>
            </a:pPr>
            <a:r>
              <a:rPr lang="tr-TR" sz="1600">
                <a:solidFill>
                  <a:srgbClr val="FF0000"/>
                </a:solidFill>
              </a:rPr>
              <a:t>( Gazeteyi okumak şöyle dursun, gazeteye göz atmazdı bile)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Seninle değil </a:t>
            </a:r>
            <a:r>
              <a:rPr lang="tr-TR" sz="1600" u="sng"/>
              <a:t>şehir içinde</a:t>
            </a:r>
            <a:r>
              <a:rPr lang="tr-TR" sz="1600"/>
              <a:t> gezmek, </a:t>
            </a:r>
            <a:r>
              <a:rPr lang="tr-TR" sz="1600" u="sng"/>
              <a:t>dünya turuna</a:t>
            </a:r>
            <a:r>
              <a:rPr lang="tr-TR" sz="1600"/>
              <a:t> bile çıkılmaz.</a:t>
            </a:r>
          </a:p>
          <a:p>
            <a:pPr>
              <a:buFontTx/>
              <a:buNone/>
            </a:pPr>
            <a:r>
              <a:rPr lang="tr-TR" sz="1600">
                <a:solidFill>
                  <a:schemeClr val="folHlink"/>
                </a:solidFill>
              </a:rPr>
              <a:t>(Seninle değil dünya turuna çıkmak, şehir içinde gezilmez bile)</a:t>
            </a:r>
          </a:p>
          <a:p>
            <a:pPr>
              <a:buFontTx/>
              <a:buNone/>
            </a:pPr>
            <a:endParaRPr lang="tr-TR" sz="1600">
              <a:solidFill>
                <a:schemeClr val="folHlink"/>
              </a:solidFill>
            </a:endParaRPr>
          </a:p>
          <a:p>
            <a:pPr>
              <a:buFontTx/>
              <a:buNone/>
            </a:pPr>
            <a:r>
              <a:rPr lang="tr-TR" sz="1600"/>
              <a:t>Beyin zarı iltihapları iyi tedavi edilmezse ölüme; hatta sara nöbetlerine dahi yol açabilir.</a:t>
            </a:r>
          </a:p>
          <a:p>
            <a:pPr>
              <a:buFontTx/>
              <a:buNone/>
            </a:pPr>
            <a:r>
              <a:rPr lang="tr-TR" sz="1600">
                <a:solidFill>
                  <a:schemeClr val="folHlink"/>
                </a:solidFill>
              </a:rPr>
              <a:t>(Beyin zarı iltihapları iyi tedavi edilmezse sara nöbetlerine; hatta ölüme dahi yol açabilir.)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b="1"/>
              <a:t>E)ANLAM BELİRSİZLİĞİ</a:t>
            </a:r>
            <a:r>
              <a:rPr lang="tr-TR" sz="3600"/>
              <a:t/>
            </a:r>
            <a:br>
              <a:rPr lang="tr-TR" sz="3600"/>
            </a:br>
            <a:endParaRPr lang="tr-TR" sz="36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r>
              <a:rPr lang="tr-TR" sz="1600"/>
              <a:t>Bana ne söyleyeceğini biliyorum. </a:t>
            </a:r>
            <a:r>
              <a:rPr lang="tr-TR" sz="1600">
                <a:solidFill>
                  <a:srgbClr val="FF0000"/>
                </a:solidFill>
              </a:rPr>
              <a:t>(onun/senin)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Genç adama seslendi </a:t>
            </a:r>
            <a:r>
              <a:rPr lang="tr-TR" sz="1600">
                <a:solidFill>
                  <a:srgbClr val="FF0000"/>
                </a:solidFill>
              </a:rPr>
              <a:t>( Genç, adama seslendi / O, genç adama seslendi)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tr-TR" sz="1600"/>
              <a:t>Balık tutmayı babamdan daha çok severim. </a:t>
            </a:r>
          </a:p>
          <a:p>
            <a:pPr>
              <a:buFontTx/>
              <a:buNone/>
            </a:pPr>
            <a:r>
              <a:rPr lang="tr-TR" sz="1600">
                <a:solidFill>
                  <a:srgbClr val="FF0000"/>
                </a:solidFill>
              </a:rPr>
              <a:t>( Balık tutmayı ben, babamdan daha çok severim)</a:t>
            </a:r>
          </a:p>
          <a:p>
            <a:pPr>
              <a:buFontTx/>
              <a:buNone/>
            </a:pPr>
            <a:endParaRPr lang="tr-TR" sz="160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b="1"/>
              <a:t>YAPISAL (BAĞLAŞIKLIK/ DİL BİLGİSİ AÇISINDAN)YANLIŞLIKLAR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A) ÖZNE- YÜKLEM UYUMSUZLUĞU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B)ÖĞE EKSİKLİĞİ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C) TAMLAMA YANLIŞLIKLARI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Ç) ÇATI UYUŞMAZLIĞI</a:t>
            </a:r>
          </a:p>
          <a:p>
            <a:pPr algn="ctr">
              <a:buFontTx/>
              <a:buNone/>
            </a:pPr>
            <a:endParaRPr lang="tr-TR" sz="1600"/>
          </a:p>
          <a:p>
            <a:pPr algn="ctr">
              <a:buFontTx/>
              <a:buNone/>
            </a:pPr>
            <a:r>
              <a:rPr lang="tr-TR" sz="1600"/>
              <a:t>D)EK EKSİKLİĞİ</a:t>
            </a:r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  <a:p>
            <a:pPr>
              <a:buFontTx/>
              <a:buNone/>
            </a:pPr>
            <a:endParaRPr lang="tr-T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1471</Words>
  <Application>Microsoft Office PowerPoint</Application>
  <PresentationFormat>Ekran Gösterisi (4:3)</PresentationFormat>
  <Paragraphs>286</Paragraphs>
  <Slides>19</Slides>
  <Notes>16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1" baseType="lpstr">
      <vt:lpstr>Arial</vt:lpstr>
      <vt:lpstr>Varsayılan Tasarım</vt:lpstr>
      <vt:lpstr>ANLATIM YANLIŞLIKLARI</vt:lpstr>
      <vt:lpstr>ANLAMSAL(BAĞDAŞIKLIK) YANLIŞLIKLAR</vt:lpstr>
      <vt:lpstr>A)GEREKSİZ SÖZCÜK KULLANIMI</vt:lpstr>
      <vt:lpstr>B)YANLIŞ ANLAMDA SÖZCÜK KULLANIMI</vt:lpstr>
      <vt:lpstr>C)SÖZ DİZİMİ YANLIŞLIĞI</vt:lpstr>
      <vt:lpstr>Ç)ANLAMCA ÇELİŞEN SÖZLERİN BİR ARADA KULLANILMASI  </vt:lpstr>
      <vt:lpstr>D)MANTIK YANLIŞLIĞI </vt:lpstr>
      <vt:lpstr>E)ANLAM BELİRSİZLİĞİ </vt:lpstr>
      <vt:lpstr>YAPISAL (BAĞLAŞIKLIK/ DİL BİLGİSİ AÇISINDAN)YANLIŞLIKLAR</vt:lpstr>
      <vt:lpstr>A)ÖZNE-YÜKLEM UYUMSUZLUĞU</vt:lpstr>
      <vt:lpstr>Slayt 11</vt:lpstr>
      <vt:lpstr>B)ÖĞE EKSİKLİĞİ </vt:lpstr>
      <vt:lpstr>Slayt 13</vt:lpstr>
      <vt:lpstr>Slayt 14</vt:lpstr>
      <vt:lpstr>Slayt 15</vt:lpstr>
      <vt:lpstr>C)TAMLAMA YANLIŞLIKLARI</vt:lpstr>
      <vt:lpstr>Slayt 17</vt:lpstr>
      <vt:lpstr>Ç)ÇATI UYUŞMAZLIĞI</vt:lpstr>
      <vt:lpstr>D)EK YANLIŞLIĞI</vt:lpstr>
    </vt:vector>
  </TitlesOfParts>
  <Company>DESPERADO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ANLATIM YANLIŞLIKLARI</dc:title>
  <dc:creator>MASİVAN</dc:creator>
  <cp:lastModifiedBy>yusuf</cp:lastModifiedBy>
  <cp:revision>41</cp:revision>
  <dcterms:created xsi:type="dcterms:W3CDTF">2011-06-22T12:35:53Z</dcterms:created>
  <dcterms:modified xsi:type="dcterms:W3CDTF">2012-12-11T10:29:41Z</dcterms:modified>
</cp:coreProperties>
</file>