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7B898-FB18-4381-9A81-D21359AF7A3F}" type="datetimeFigureOut">
              <a:rPr lang="tr-TR" smtClean="0"/>
              <a:t>04.12.2012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8839A-FAAD-43CF-9A9F-07E64C657107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1</a:t>
            </a:fld>
            <a:endParaRPr lang="tr-T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10</a:t>
            </a:fld>
            <a:endParaRPr lang="tr-T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11</a:t>
            </a:fld>
            <a:endParaRPr lang="tr-T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12</a:t>
            </a:fld>
            <a:endParaRPr lang="tr-T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13</a:t>
            </a:fld>
            <a:endParaRPr lang="tr-T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14</a:t>
            </a:fld>
            <a:endParaRPr lang="tr-T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15</a:t>
            </a:fld>
            <a:endParaRPr lang="tr-T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17</a:t>
            </a:fld>
            <a:endParaRPr lang="tr-T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19</a:t>
            </a:fld>
            <a:endParaRPr lang="tr-T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20</a:t>
            </a:fld>
            <a:endParaRPr lang="tr-T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22</a:t>
            </a:fld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2</a:t>
            </a:fld>
            <a:endParaRPr lang="tr-T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23</a:t>
            </a:fld>
            <a:endParaRPr lang="tr-T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24</a:t>
            </a:fld>
            <a:endParaRPr lang="tr-T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25</a:t>
            </a:fld>
            <a:endParaRPr lang="tr-T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26</a:t>
            </a:fld>
            <a:endParaRPr lang="tr-T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27</a:t>
            </a:fld>
            <a:endParaRPr lang="tr-T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28</a:t>
            </a:fld>
            <a:endParaRPr lang="tr-T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29</a:t>
            </a:fld>
            <a:endParaRPr lang="tr-T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30</a:t>
            </a:fld>
            <a:endParaRPr lang="tr-T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31</a:t>
            </a:fld>
            <a:endParaRPr lang="tr-T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32</a:t>
            </a:fld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3</a:t>
            </a:fld>
            <a:endParaRPr lang="tr-T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4</a:t>
            </a:fld>
            <a:endParaRPr lang="tr-T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5</a:t>
            </a:fld>
            <a:endParaRPr lang="tr-T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6</a:t>
            </a:fld>
            <a:endParaRPr lang="tr-T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7</a:t>
            </a:fld>
            <a:endParaRPr lang="tr-T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8</a:t>
            </a:fld>
            <a:endParaRPr lang="tr-T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8839A-FAAD-43CF-9A9F-07E64C657107}" type="slidenum">
              <a:rPr lang="tr-TR" smtClean="0"/>
              <a:t>9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64E1C-4F19-4351-9897-7C49A7DC2895}" type="datetime1">
              <a:rPr/>
              <a:pPr>
                <a:defRPr/>
              </a:pPr>
              <a:t>04.12.2012</a:t>
            </a:fld>
            <a:endParaRPr/>
          </a:p>
        </p:txBody>
      </p:sp>
      <p:sp>
        <p:nvSpPr>
          <p:cNvPr id="5" name="4 Altbilgi Yer Tutucusu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5 Slayt Numarası Yer Tutucusu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A191E-378E-46D5-B651-F1106FAA331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BDB6D-F556-4B0D-9C4D-7B5C48B08779}" type="datetime1">
              <a:rPr/>
              <a:pPr>
                <a:defRPr/>
              </a:pPr>
              <a:t>04.12.2012</a:t>
            </a:fld>
            <a:endParaRPr/>
          </a:p>
        </p:txBody>
      </p:sp>
      <p:sp>
        <p:nvSpPr>
          <p:cNvPr id="5" name="4 Altbilgi Yer Tutucusu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5 Slayt Numarası Yer Tutucusu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64240-5EAF-4A33-98A8-A5BA1EA2610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F4177-F92A-4D76-8FF9-DAA8FA7643A6}" type="datetime1">
              <a:rPr/>
              <a:pPr>
                <a:defRPr/>
              </a:pPr>
              <a:t>04.12.2012</a:t>
            </a:fld>
            <a:endParaRPr/>
          </a:p>
        </p:txBody>
      </p:sp>
      <p:sp>
        <p:nvSpPr>
          <p:cNvPr id="5" name="4 Altbilgi Yer Tutucusu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5 Slayt Numarası Yer Tutucusu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F1D70-A565-4AEA-A475-CD9A69FF5D5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3BF5E-A681-4198-8C80-B9657690B1A9}" type="datetime1">
              <a:rPr/>
              <a:pPr>
                <a:defRPr/>
              </a:pPr>
              <a:t>04.12.2012</a:t>
            </a:fld>
            <a:endParaRPr/>
          </a:p>
        </p:txBody>
      </p:sp>
      <p:sp>
        <p:nvSpPr>
          <p:cNvPr id="5" name="4 Altbilgi Yer Tutucusu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5 Slayt Numarası Yer Tutucusu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544F-7590-4D61-B565-CCEFF106717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275AA-33BC-4E21-9C2F-726588745E50}" type="datetime1">
              <a:rPr/>
              <a:pPr>
                <a:defRPr/>
              </a:pPr>
              <a:t>04.12.2012</a:t>
            </a:fld>
            <a:endParaRPr/>
          </a:p>
        </p:txBody>
      </p:sp>
      <p:sp>
        <p:nvSpPr>
          <p:cNvPr id="5" name="4 Altbilgi Yer Tutucusu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5 Slayt Numarası Yer Tutucusu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3502D-16DC-4E45-A09D-684D4ADE75D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3 Veri Yer Tutucusu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0B4EC-9955-479E-8E93-29AC084BAD46}" type="datetime1">
              <a:rPr/>
              <a:pPr>
                <a:defRPr/>
              </a:pPr>
              <a:t>04.12.2012</a:t>
            </a:fld>
            <a:endParaRPr/>
          </a:p>
        </p:txBody>
      </p:sp>
      <p:sp>
        <p:nvSpPr>
          <p:cNvPr id="6" name="4 Altbilgi Yer Tutucusu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5 Slayt Numarası Yer Tutucusu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33BB8-08BA-4C88-83A4-A2A52F9EAE14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3 Veri Yer Tutucusu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92CD3-5C96-4C56-AED8-7C1B9B90E882}" type="datetime1">
              <a:rPr/>
              <a:pPr>
                <a:defRPr/>
              </a:pPr>
              <a:t>04.12.2012</a:t>
            </a:fld>
            <a:endParaRPr/>
          </a:p>
        </p:txBody>
      </p:sp>
      <p:sp>
        <p:nvSpPr>
          <p:cNvPr id="8" name="4 Altbilgi Yer Tutucusu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5 Slayt Numarası Yer Tutucusu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3E7D5-BD25-470B-AA5E-5830E6F378A8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tr-TR"/>
              <a:t>Asıl başlık stili için tıklatın</a:t>
            </a:r>
          </a:p>
        </p:txBody>
      </p:sp>
      <p:sp>
        <p:nvSpPr>
          <p:cNvPr id="3" name="3 Veri Yer Tutucusu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8B76D-82EF-4255-97A4-4BB1D5C76AE1}" type="datetime1">
              <a:rPr/>
              <a:pPr>
                <a:defRPr/>
              </a:pPr>
              <a:t>04.12.2012</a:t>
            </a:fld>
            <a:endParaRPr/>
          </a:p>
        </p:txBody>
      </p:sp>
      <p:sp>
        <p:nvSpPr>
          <p:cNvPr id="4" name="4 Altbilgi Yer Tutucusu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5 Slayt Numarası Yer Tutucusu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B57F8-D971-4A5D-BC9F-F8B4C1AED75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97248-E5AB-4A21-A3EA-5BB8182C1C4A}" type="datetime1">
              <a:rPr/>
              <a:pPr>
                <a:defRPr/>
              </a:pPr>
              <a:t>04.12.2012</a:t>
            </a:fld>
            <a:endParaRPr/>
          </a:p>
        </p:txBody>
      </p:sp>
      <p:sp>
        <p:nvSpPr>
          <p:cNvPr id="3" name="4 Altbilgi Yer Tutucusu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5 Slayt Numarası Yer Tutucusu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6C687-2D66-4011-97F2-2C2136B9EF2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36346-E9F4-4240-B6A7-131FB3CCDE0E}" type="datetime1">
              <a:rPr/>
              <a:pPr>
                <a:defRPr/>
              </a:pPr>
              <a:t>04.12.2012</a:t>
            </a:fld>
            <a:endParaRPr/>
          </a:p>
        </p:txBody>
      </p:sp>
      <p:sp>
        <p:nvSpPr>
          <p:cNvPr id="6" name="4 Altbilgi Yer Tutucusu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5 Slayt Numarası Yer Tutucusu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04184-795D-407E-90DE-2E8256A6013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tr-TR" noProof="0" smtClean="0"/>
          </a:p>
        </p:txBody>
      </p:sp>
      <p:sp>
        <p:nvSpPr>
          <p:cNvPr id="4" name="3 Metin Yer Tutucusu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A9854-E540-4DC6-B3F4-26EECB1C084E}" type="datetime1">
              <a:rPr/>
              <a:pPr>
                <a:defRPr/>
              </a:pPr>
              <a:t>04.12.2012</a:t>
            </a:fld>
            <a:endParaRPr/>
          </a:p>
        </p:txBody>
      </p:sp>
      <p:sp>
        <p:nvSpPr>
          <p:cNvPr id="6" name="4 Altbilgi Yer Tutucusu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5 Slayt Numarası Yer Tutucusu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8A514-5CED-4E5C-86C1-DC35BD44965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1027" name="2 Metin Yer Tutucusu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4" name="3 Veri Yer Tutucusu"/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cs typeface="+mn-cs"/>
              </a:defRPr>
            </a:lvl1pPr>
          </a:lstStyle>
          <a:p>
            <a:pPr>
              <a:defRPr/>
            </a:pPr>
            <a:fld id="{963A5606-DA13-461E-9FB8-39AA0B79C467}" type="datetime1">
              <a:rPr/>
              <a:pPr>
                <a:defRPr/>
              </a:pPr>
              <a:t>04.12.2012</a:t>
            </a:fld>
            <a:endParaRPr/>
          </a:p>
        </p:txBody>
      </p:sp>
      <p:sp>
        <p:nvSpPr>
          <p:cNvPr id="5" name="4 Altbilgi Yer Tutucusu"/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5 Slayt Numarası Yer Tutucusu"/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cs typeface="+mn-cs"/>
              </a:defRPr>
            </a:lvl1pPr>
          </a:lstStyle>
          <a:p>
            <a:pPr>
              <a:defRPr/>
            </a:pPr>
            <a:fld id="{F5E40824-BB1D-422B-A214-3E78190A3A54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tr-TR" sz="4400" kern="1200">
          <a:solidFill>
            <a:srgbClr val="000000"/>
          </a:solidFill>
          <a:latin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5pPr>
      <a:lvl6pPr marL="4572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6pPr>
      <a:lvl7pPr marL="9144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7pPr>
      <a:lvl8pPr marL="13716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8pPr>
      <a:lvl9pPr marL="18288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SzPct val="100000"/>
        <a:buFont typeface="Arial" charset="0"/>
        <a:buChar char="•"/>
        <a:defRPr lang="tr-TR" sz="3200" kern="1200">
          <a:solidFill>
            <a:srgbClr val="000000"/>
          </a:solidFill>
          <a:latin typeface="Calibri"/>
        </a:defRPr>
      </a:lvl1pPr>
      <a:lvl2pPr marL="742950" lvl="1" indent="-28575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–"/>
        <a:defRPr lang="tr-TR" sz="2800" kern="1200">
          <a:solidFill>
            <a:srgbClr val="000000"/>
          </a:solidFill>
          <a:latin typeface="Calibri"/>
        </a:defRPr>
      </a:lvl2pPr>
      <a:lvl3pPr marL="1143000" lvl="2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lang="tr-TR" sz="2400" kern="1200">
          <a:solidFill>
            <a:srgbClr val="000000"/>
          </a:solidFill>
          <a:latin typeface="Calibri"/>
        </a:defRPr>
      </a:lvl3pPr>
      <a:lvl4pPr marL="1600200" lvl="3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lang="tr-TR" sz="2000" kern="1200">
          <a:solidFill>
            <a:srgbClr val="000000"/>
          </a:solidFill>
          <a:latin typeface="Calibri"/>
        </a:defRPr>
      </a:lvl4pPr>
      <a:lvl5pPr marL="2057400" lvl="4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lang="tr-TR" sz="2000" kern="1200">
          <a:solidFill>
            <a:srgbClr val="000000"/>
          </a:solidFill>
          <a:latin typeface="Calibri"/>
        </a:defRPr>
      </a:lvl5pPr>
      <a:lvl6pPr marL="2514600" indent="-228600" algn="l" rtl="0" eaLnBrk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lang="tr-TR" sz="2000" kern="1200">
          <a:solidFill>
            <a:srgbClr val="000000"/>
          </a:solidFill>
          <a:latin typeface="Calibri"/>
        </a:defRPr>
      </a:lvl6pPr>
      <a:lvl7pPr marL="2971800" indent="-228600" algn="l" rtl="0" eaLnBrk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lang="tr-TR" sz="2000" kern="1200">
          <a:solidFill>
            <a:srgbClr val="000000"/>
          </a:solidFill>
          <a:latin typeface="Calibri"/>
        </a:defRPr>
      </a:lvl7pPr>
      <a:lvl8pPr marL="3429000" indent="-228600" algn="l" rtl="0" eaLnBrk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lang="tr-TR" sz="2000" kern="1200">
          <a:solidFill>
            <a:srgbClr val="000000"/>
          </a:solidFill>
          <a:latin typeface="Calibri"/>
        </a:defRPr>
      </a:lvl8pPr>
      <a:lvl9pPr marL="3886200" indent="-228600" algn="l" rtl="0" eaLnBrk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lang="tr-TR" sz="2000" kern="1200">
          <a:solidFill>
            <a:srgbClr val="000000"/>
          </a:solidFill>
          <a:latin typeface="Calibri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ebiyatogretmeni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Başlık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b="1" dirty="0" smtClean="0">
                <a:solidFill>
                  <a:srgbClr val="0070C0"/>
                </a:solidFill>
                <a:latin typeface="Calibri" pitchFamily="34" charset="0"/>
              </a:rPr>
              <a:t>YAZIM KURALLARI</a:t>
            </a:r>
          </a:p>
        </p:txBody>
      </p:sp>
      <p:sp>
        <p:nvSpPr>
          <p:cNvPr id="2051" name="2 Alt Başlık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r>
              <a:rPr dirty="0" smtClean="0">
                <a:solidFill>
                  <a:srgbClr val="FF0000"/>
                </a:solidFill>
                <a:latin typeface="Calibri" pitchFamily="34" charset="0"/>
              </a:rPr>
              <a:t>NECİP YAĞCI</a:t>
            </a:r>
          </a:p>
          <a:p>
            <a:pPr eaLnBrk="1" hangingPunct="1"/>
            <a:r>
              <a:rPr dirty="0" smtClean="0">
                <a:solidFill>
                  <a:srgbClr val="FF0000"/>
                </a:solidFill>
                <a:latin typeface="Calibri" pitchFamily="34" charset="0"/>
              </a:rPr>
              <a:t>TÜRK DİLİ VE EDEBİYATI ÖĞRETMENİ</a:t>
            </a:r>
          </a:p>
          <a:p>
            <a:pPr eaLnBrk="1" hangingPunct="1"/>
            <a:r>
              <a:rPr dirty="0" smtClean="0">
                <a:solidFill>
                  <a:srgbClr val="FF0000"/>
                </a:solidFill>
                <a:latin typeface="Calibri" pitchFamily="34" charset="0"/>
              </a:rPr>
              <a:t>SOSYAL BİLİMLER </a:t>
            </a:r>
            <a:r>
              <a:rPr dirty="0" smtClean="0">
                <a:solidFill>
                  <a:srgbClr val="FF0000"/>
                </a:solidFill>
                <a:latin typeface="Calibri" pitchFamily="34" charset="0"/>
              </a:rPr>
              <a:t>LİSESİ</a:t>
            </a:r>
          </a:p>
          <a:p>
            <a:pPr eaLnBrk="1" hangingPunct="1"/>
            <a:r>
              <a:rPr lang="tr-TR" dirty="0" smtClean="0">
                <a:solidFill>
                  <a:srgbClr val="FF0000"/>
                </a:solidFill>
                <a:latin typeface="Calibri" pitchFamily="34" charset="0"/>
                <a:hlinkClick r:id="rId3"/>
              </a:rPr>
              <a:t>www.</a:t>
            </a:r>
            <a:r>
              <a:rPr lang="tr-TR" dirty="0" err="1" smtClean="0">
                <a:solidFill>
                  <a:srgbClr val="FF0000"/>
                </a:solidFill>
                <a:latin typeface="Calibri" pitchFamily="34" charset="0"/>
                <a:hlinkClick r:id="rId3"/>
              </a:rPr>
              <a:t>edebiyatogretmeni</a:t>
            </a:r>
            <a:r>
              <a:rPr lang="tr-TR" dirty="0" smtClean="0">
                <a:solidFill>
                  <a:srgbClr val="FF0000"/>
                </a:solidFill>
                <a:latin typeface="Calibri" pitchFamily="34" charset="0"/>
                <a:hlinkClick r:id="rId3"/>
              </a:rPr>
              <a:t>.net</a:t>
            </a:r>
            <a:r>
              <a:rPr lang="tr-TR" dirty="0" smtClean="0">
                <a:solidFill>
                  <a:srgbClr val="FF0000"/>
                </a:solidFill>
                <a:latin typeface="Calibri" pitchFamily="34" charset="0"/>
              </a:rPr>
              <a:t>  </a:t>
            </a:r>
            <a:endParaRPr dirty="0" smtClean="0">
              <a:solidFill>
                <a:srgbClr val="FF0000"/>
              </a:solidFill>
              <a:latin typeface="Calibri" pitchFamily="34" charset="0"/>
            </a:endParaRPr>
          </a:p>
          <a:p>
            <a:pPr eaLnBrk="1" hangingPunct="1"/>
            <a:endParaRPr dirty="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solidFill>
                  <a:srgbClr val="0070C0"/>
                </a:solidFill>
                <a:latin typeface="Calibri" pitchFamily="34" charset="0"/>
              </a:rPr>
              <a:t>15- Kanun, tüzük, yönetmelik, yönerge, genelge adlarının her kelimesi büyük harfle başlar: </a:t>
            </a:r>
            <a:r>
              <a:rPr sz="3000" smtClean="0">
                <a:latin typeface="Calibri" pitchFamily="34" charset="0"/>
              </a:rPr>
              <a:t>Medeni Kanun, Borçlar Hukuku (kanun), Atatürk Uluslararası Barış Ödülü Tüzüğü, Telif Hakkı Yayın ve Satış Yönetmeliği.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solidFill>
                  <a:srgbClr val="7030A0"/>
                </a:solidFill>
                <a:latin typeface="Calibri" pitchFamily="34" charset="0"/>
              </a:rPr>
              <a:t>UYARI:</a:t>
            </a:r>
            <a:r>
              <a:rPr sz="3000" smtClean="0">
                <a:latin typeface="Calibri" pitchFamily="34" charset="0"/>
              </a:rPr>
              <a:t> Kurum, kuruluş, kurul, merkez, bakanlık, üniversite, fakülte, bölüm, kanun, tüzük, yönetmelik vb.ni bildiren kelimeler, belli bir kurum vb. kastedildiğinde büyük harfle başlar: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latin typeface="Calibri" pitchFamily="34" charset="0"/>
              </a:rPr>
              <a:t>Bu yıl </a:t>
            </a:r>
            <a:r>
              <a:rPr sz="3000" b="1" smtClean="0">
                <a:latin typeface="Calibri" pitchFamily="34" charset="0"/>
              </a:rPr>
              <a:t>Meclis</a:t>
            </a:r>
            <a:r>
              <a:rPr sz="3000" smtClean="0">
                <a:latin typeface="Calibri" pitchFamily="34" charset="0"/>
              </a:rPr>
              <a:t>, yeni döneme erken başlayacaktır. Son aylarda </a:t>
            </a:r>
            <a:r>
              <a:rPr sz="3000" b="1" smtClean="0">
                <a:latin typeface="Calibri" pitchFamily="34" charset="0"/>
              </a:rPr>
              <a:t>Kurum</a:t>
            </a:r>
            <a:r>
              <a:rPr sz="3000" smtClean="0">
                <a:latin typeface="Calibri" pitchFamily="34" charset="0"/>
              </a:rPr>
              <a:t>, yazım konusunda yoğun bir çalışma içine girmiştir.2876 sayılı </a:t>
            </a:r>
            <a:r>
              <a:rPr sz="3000" b="1" smtClean="0">
                <a:latin typeface="Calibri" pitchFamily="34" charset="0"/>
              </a:rPr>
              <a:t>Kanun</a:t>
            </a:r>
            <a:r>
              <a:rPr sz="3000" smtClean="0">
                <a:latin typeface="Calibri" pitchFamily="34" charset="0"/>
              </a:rPr>
              <a:t> bu yıl yeniden gözden geçiriliyor. Bu madde </a:t>
            </a:r>
            <a:r>
              <a:rPr sz="3000" b="1" smtClean="0">
                <a:latin typeface="Calibri" pitchFamily="34" charset="0"/>
              </a:rPr>
              <a:t>Yönetmelik</a:t>
            </a:r>
            <a:r>
              <a:rPr sz="3000" smtClean="0">
                <a:latin typeface="Calibri" pitchFamily="34" charset="0"/>
              </a:rPr>
              <a:t>’in 4’üncü maddesine aykırı düşmektedir.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endParaRPr sz="30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solidFill>
                  <a:srgbClr val="0070C0"/>
                </a:solidFill>
                <a:latin typeface="Calibri" pitchFamily="34" charset="0"/>
              </a:rPr>
              <a:t>16- Kitap, dergi, gazete ve sanat eserlerinin (tablo, heykel, müzik) her kelimesi büyük harfle başlar: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latin typeface="Calibri" pitchFamily="34" charset="0"/>
              </a:rPr>
              <a:t>Safahat, Kendi Gök Kubbemiz, Anadolu Notları, Sinekli Bakkal; Türk Dili, Varlık; Resmî Gazete, Hürriyet, Yeni Asır; Onuncu Yıl Marşı.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solidFill>
                  <a:srgbClr val="7030A0"/>
                </a:solidFill>
                <a:latin typeface="Calibri" pitchFamily="34" charset="0"/>
              </a:rPr>
              <a:t>UYARI:</a:t>
            </a:r>
            <a:r>
              <a:rPr sz="3000" smtClean="0">
                <a:latin typeface="Calibri" pitchFamily="34" charset="0"/>
              </a:rPr>
              <a:t> Özel ada dâhil olmayan gazete, dergi, tablo vb. sözler büyük harfle başlamaz: Milliyet gazetesi, Türk Dili dergisi, Halı Dokuyan Kızlar tablosu.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solidFill>
                  <a:srgbClr val="7030A0"/>
                </a:solidFill>
                <a:latin typeface="Calibri" pitchFamily="34" charset="0"/>
              </a:rPr>
              <a:t>UYARI:</a:t>
            </a:r>
            <a:r>
              <a:rPr sz="3000" smtClean="0">
                <a:latin typeface="Calibri" pitchFamily="34" charset="0"/>
              </a:rPr>
              <a:t> Büyük harflerin kullanıldığı yerlerde bulunan ve, ile, ya, veya, yahut, ki, da, de sözleriyle mı, mi, mu, mü soru eki küçük harfle yazılır: Suç ve Ceza, Leyla ile Mecnun, Diyorlar ki, Dünyaya İkinci Geliş yahut Sır İçinde Esrar…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endParaRPr sz="30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260350"/>
            <a:ext cx="8229600" cy="63373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700" smtClean="0">
                <a:solidFill>
                  <a:srgbClr val="0070C0"/>
                </a:solidFill>
                <a:latin typeface="Calibri" pitchFamily="34" charset="0"/>
              </a:rPr>
              <a:t>17- Millî ve dinî bayramlarla bayram niteliği kazanmış günlerin adları  büyük harfle başlar: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700" smtClean="0">
                <a:latin typeface="Calibri" pitchFamily="34" charset="0"/>
              </a:rPr>
              <a:t>29 Ekim Cumhuriyet Bayramı, 23 Nisan Ulusal Egemenlik ve Çocuk Bayramı, Ramazan Bayramı, Kurban Bayramı,,Anneler Günü, Öğretmenler Günü, 27 Mart Dünya Tiyatrolar Günü,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700" smtClean="0">
                <a:latin typeface="Calibri" pitchFamily="34" charset="0"/>
              </a:rPr>
              <a:t>Kurultay, bilgi şöleni, açık oturum vb. toplantıların adlarında her kelime büyük harfle başlar: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700" smtClean="0">
                <a:latin typeface="Calibri" pitchFamily="34" charset="0"/>
              </a:rPr>
              <a:t>V. Uluslararası Türk Dili Kurultayı, Manas Bilgi Şöleni.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700" smtClean="0">
                <a:solidFill>
                  <a:srgbClr val="0070C0"/>
                </a:solidFill>
                <a:latin typeface="Calibri" pitchFamily="34" charset="0"/>
              </a:rPr>
              <a:t> 18- Tarihî olay, çağ ve dönem adları büyük harfle başlar:</a:t>
            </a:r>
            <a:r>
              <a:rPr sz="2700" smtClean="0">
                <a:latin typeface="Calibri" pitchFamily="34" charset="0"/>
              </a:rPr>
              <a:t> Kurtuluş Savaşı, Millî Mücadele, Cilalı Taş Devri, İlk Çağ, Yükselme Devri, Millî Edebiyat Dönemi, Servetifünun Dönemi, Tanzimat Dönemi.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700" smtClean="0">
                <a:solidFill>
                  <a:srgbClr val="7030A0"/>
                </a:solidFill>
                <a:latin typeface="Calibri" pitchFamily="34" charset="0"/>
              </a:rPr>
              <a:t>UYARI: </a:t>
            </a:r>
            <a:r>
              <a:rPr sz="2700" smtClean="0">
                <a:latin typeface="Calibri" pitchFamily="34" charset="0"/>
              </a:rPr>
              <a:t>Tarihî dönem bildirmeyip tür veya tarz bildiren terimler küçük harfle başlar: divan şiiri, divan edebiyatı, halk şiiri, halk edebiyatı, eski Türk edebiyatı, Türk dili, Türk sanat müziği, Türk halk müziği, tekke edebiyatı.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endParaRPr sz="27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solidFill>
                  <a:srgbClr val="0070C0"/>
                </a:solidFill>
                <a:latin typeface="Calibri" pitchFamily="34" charset="0"/>
              </a:rPr>
              <a:t>19-Özel adlardan türetilen bütün kelimeler büyük harfle başlar: </a:t>
            </a:r>
            <a:r>
              <a:rPr sz="3000" smtClean="0">
                <a:latin typeface="Calibri" pitchFamily="34" charset="0"/>
              </a:rPr>
              <a:t>Türkçe, Türkolog Asyalılık,Bursalı.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solidFill>
                  <a:srgbClr val="7030A0"/>
                </a:solidFill>
                <a:latin typeface="Calibri" pitchFamily="34" charset="0"/>
              </a:rPr>
              <a:t>UYARI:</a:t>
            </a:r>
            <a:r>
              <a:rPr sz="3000" smtClean="0">
                <a:latin typeface="Calibri" pitchFamily="34" charset="0"/>
              </a:rPr>
              <a:t> Para birimleri büyük harfle başlamaz: avro, dinar, dolar, lira, yeni kuruş, liret.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solidFill>
                  <a:srgbClr val="7030A0"/>
                </a:solidFill>
                <a:latin typeface="Calibri" pitchFamily="34" charset="0"/>
              </a:rPr>
              <a:t>UYARI:</a:t>
            </a:r>
            <a:r>
              <a:rPr sz="3000" smtClean="0">
                <a:latin typeface="Calibri" pitchFamily="34" charset="0"/>
              </a:rPr>
              <a:t> Özel adlar yerine kullanılan "o" zamiri cümle içinde büyük harfle yazılmaz.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solidFill>
                  <a:srgbClr val="7030A0"/>
                </a:solidFill>
                <a:latin typeface="Calibri" pitchFamily="34" charset="0"/>
              </a:rPr>
              <a:t>UYARI:</a:t>
            </a:r>
            <a:r>
              <a:rPr sz="3000" smtClean="0">
                <a:latin typeface="Calibri" pitchFamily="34" charset="0"/>
              </a:rPr>
              <a:t> Müzikte kullanılan makam ve tür adları büyük harfle başlamaz: acembuselik, bayati, hicazkâr, türkü, varsağı, bayatı.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solidFill>
                  <a:srgbClr val="0070C0"/>
                </a:solidFill>
                <a:latin typeface="Calibri" pitchFamily="34" charset="0"/>
              </a:rPr>
              <a:t>20- Yer, millet ve kişi adlarıyla kurulan birleşik kelimelerde özel adlar büyük harfle başlar: </a:t>
            </a:r>
            <a:r>
              <a:rPr sz="3000" smtClean="0">
                <a:latin typeface="Calibri" pitchFamily="34" charset="0"/>
              </a:rPr>
              <a:t>Antep fıstığı, Brüksel lahanası, Frenk gömleği, Hindistan cevizi, İngiliz anahtarı, Maraş dondurması, Van kedisi.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endParaRPr sz="30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188913"/>
            <a:ext cx="8229600" cy="59372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smtClean="0">
                <a:solidFill>
                  <a:srgbClr val="0070C0"/>
                </a:solidFill>
                <a:latin typeface="Calibri" pitchFamily="34" charset="0"/>
              </a:rPr>
              <a:t>21-Belirli bir tarih bildiren ay ve gün adları büyük harfle başlar: </a:t>
            </a:r>
            <a:r>
              <a:rPr smtClean="0">
                <a:latin typeface="Calibri" pitchFamily="34" charset="0"/>
              </a:rPr>
              <a:t>29 Mayıs 1453 Salı günü, 29 Ekim 1923, 28 Aralık’ta göreve başladı. Lale festivali 25 Haziranda başlayacak.</a:t>
            </a:r>
          </a:p>
          <a:p>
            <a:pPr eaLnBrk="1" hangingPunct="1">
              <a:lnSpc>
                <a:spcPct val="90000"/>
              </a:lnSpc>
            </a:pPr>
            <a:r>
              <a:rPr smtClean="0">
                <a:latin typeface="Calibri" pitchFamily="34" charset="0"/>
              </a:rPr>
              <a:t> Belirli bir tarihi belirtmeyen ay ve gün adları küçük harfle başlar:</a:t>
            </a:r>
          </a:p>
          <a:p>
            <a:pPr eaLnBrk="1" hangingPunct="1">
              <a:lnSpc>
                <a:spcPct val="90000"/>
              </a:lnSpc>
            </a:pPr>
            <a:r>
              <a:rPr smtClean="0">
                <a:latin typeface="Calibri" pitchFamily="34" charset="0"/>
              </a:rPr>
              <a:t>Okullar genellikle eylülün ikinci haftasında öğretime başlar.</a:t>
            </a:r>
          </a:p>
          <a:p>
            <a:pPr eaLnBrk="1" hangingPunct="1">
              <a:lnSpc>
                <a:spcPct val="90000"/>
              </a:lnSpc>
            </a:pPr>
            <a:r>
              <a:rPr smtClean="0">
                <a:solidFill>
                  <a:srgbClr val="0070C0"/>
                </a:solidFill>
                <a:latin typeface="Calibri" pitchFamily="34" charset="0"/>
              </a:rPr>
              <a:t>22-Levhalar ve açıklama yazıları büyük harfle başlar:</a:t>
            </a:r>
            <a:r>
              <a:rPr smtClean="0">
                <a:latin typeface="Calibri" pitchFamily="34" charset="0"/>
              </a:rPr>
              <a:t> Giriş, Çıkış, Müdür, Vezne, Başkan, Doktor, Otobüs Durağı, Şehirler Arası Telefon, III. Kat, IV. Sınıf, I. Blok.</a:t>
            </a:r>
          </a:p>
          <a:p>
            <a:pPr eaLnBrk="1" hangingPunct="1">
              <a:lnSpc>
                <a:spcPct val="90000"/>
              </a:lnSpc>
            </a:pPr>
            <a:endParaRPr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2 İçerik Yer Tutucusu"/>
          <p:cNvSpPr txBox="1">
            <a:spLocks noGrp="1"/>
          </p:cNvSpPr>
          <p:nvPr>
            <p:ph idx="1"/>
          </p:nvPr>
        </p:nvSpPr>
        <p:spPr>
          <a:xfrm>
            <a:off x="250825" y="188913"/>
            <a:ext cx="8435975" cy="64087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500"/>
              </a:spcBef>
            </a:pPr>
            <a:r>
              <a:rPr sz="2200" b="1" smtClean="0">
                <a:solidFill>
                  <a:srgbClr val="FF0000"/>
                </a:solidFill>
                <a:latin typeface="Calibri" pitchFamily="34" charset="0"/>
              </a:rPr>
              <a:t>Bağlaç Olan </a:t>
            </a:r>
            <a:r>
              <a:rPr sz="2200" b="1" i="1" smtClean="0">
                <a:solidFill>
                  <a:srgbClr val="FF0000"/>
                </a:solidFill>
                <a:latin typeface="Calibri" pitchFamily="34" charset="0"/>
              </a:rPr>
              <a:t>da, de</a:t>
            </a:r>
            <a:r>
              <a:rPr sz="2200" b="1" smtClean="0">
                <a:solidFill>
                  <a:srgbClr val="FF0000"/>
                </a:solidFill>
                <a:latin typeface="Calibri" pitchFamily="34" charset="0"/>
              </a:rPr>
              <a:t>’nin Yazılışı</a:t>
            </a:r>
          </a:p>
          <a:p>
            <a:pPr eaLnBrk="1" hangingPunct="1">
              <a:lnSpc>
                <a:spcPct val="80000"/>
              </a:lnSpc>
              <a:spcBef>
                <a:spcPts val="500"/>
              </a:spcBef>
            </a:pPr>
            <a:r>
              <a:rPr sz="2200" smtClean="0">
                <a:latin typeface="Calibri" pitchFamily="34" charset="0"/>
              </a:rPr>
              <a:t>Bağlaç olan </a:t>
            </a:r>
            <a:r>
              <a:rPr sz="2200" i="1" smtClean="0">
                <a:latin typeface="Calibri" pitchFamily="34" charset="0"/>
              </a:rPr>
              <a:t>da, de</a:t>
            </a:r>
            <a:r>
              <a:rPr sz="2200" smtClean="0">
                <a:latin typeface="Calibri" pitchFamily="34" charset="0"/>
              </a:rPr>
              <a:t> ayrı yazılır. Kendisinden önceki kelimenin son ünlüsüne bağlı olarak ünlü uyumlarına uyar:</a:t>
            </a:r>
          </a:p>
          <a:p>
            <a:pPr eaLnBrk="1" hangingPunct="1">
              <a:lnSpc>
                <a:spcPct val="80000"/>
              </a:lnSpc>
              <a:spcBef>
                <a:spcPts val="500"/>
              </a:spcBef>
            </a:pPr>
            <a:r>
              <a:rPr sz="2200" i="1" smtClean="0">
                <a:latin typeface="Calibri" pitchFamily="34" charset="0"/>
              </a:rPr>
              <a:t>Kızı da geldi gelini de.                          Sen de mi kardeşim?</a:t>
            </a:r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None/>
            </a:pPr>
            <a:endParaRPr sz="22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500"/>
              </a:spcBef>
            </a:pPr>
            <a:r>
              <a:rPr sz="2200" b="1" smtClean="0">
                <a:latin typeface="Calibri" pitchFamily="34" charset="0"/>
              </a:rPr>
              <a:t>UYARI : </a:t>
            </a:r>
            <a:r>
              <a:rPr sz="2200" smtClean="0">
                <a:latin typeface="Calibri" pitchFamily="34" charset="0"/>
              </a:rPr>
              <a:t>Bağlaç olan </a:t>
            </a:r>
            <a:r>
              <a:rPr sz="2200" i="1" smtClean="0">
                <a:latin typeface="Calibri" pitchFamily="34" charset="0"/>
              </a:rPr>
              <a:t>de, da </a:t>
            </a:r>
            <a:r>
              <a:rPr sz="2200" smtClean="0">
                <a:latin typeface="Calibri" pitchFamily="34" charset="0"/>
              </a:rPr>
              <a:t>hiçbir zaman </a:t>
            </a:r>
            <a:r>
              <a:rPr sz="2200" i="1" smtClean="0">
                <a:latin typeface="Calibri" pitchFamily="34" charset="0"/>
              </a:rPr>
              <a:t>ta, te </a:t>
            </a:r>
            <a:r>
              <a:rPr sz="2200" smtClean="0">
                <a:latin typeface="Calibri" pitchFamily="34" charset="0"/>
              </a:rPr>
              <a:t>biçiminde yazılmaz.2.de getirildiğinde kabul etmez.</a:t>
            </a:r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None/>
            </a:pPr>
            <a:endParaRPr sz="22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500"/>
              </a:spcBef>
            </a:pPr>
            <a:r>
              <a:rPr sz="2200" b="1" smtClean="0">
                <a:latin typeface="Calibri" pitchFamily="34" charset="0"/>
              </a:rPr>
              <a:t>UYARI : </a:t>
            </a:r>
            <a:r>
              <a:rPr sz="2200" i="1" smtClean="0">
                <a:latin typeface="Calibri" pitchFamily="34" charset="0"/>
              </a:rPr>
              <a:t>Ya</a:t>
            </a:r>
            <a:r>
              <a:rPr sz="2200" smtClean="0">
                <a:latin typeface="Calibri" pitchFamily="34" charset="0"/>
              </a:rPr>
              <a:t> sözüyle birlikte kullanılan </a:t>
            </a:r>
            <a:r>
              <a:rPr sz="2200" i="1" smtClean="0">
                <a:latin typeface="Calibri" pitchFamily="34" charset="0"/>
              </a:rPr>
              <a:t>da</a:t>
            </a:r>
            <a:r>
              <a:rPr sz="2200" smtClean="0">
                <a:latin typeface="Calibri" pitchFamily="34" charset="0"/>
              </a:rPr>
              <a:t> mutlaka ayrı yazılır: </a:t>
            </a:r>
            <a:r>
              <a:rPr sz="2200" i="1" smtClean="0">
                <a:latin typeface="Calibri" pitchFamily="34" charset="0"/>
              </a:rPr>
              <a:t>ya da.</a:t>
            </a:r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None/>
            </a:pPr>
            <a:endParaRPr sz="22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500"/>
              </a:spcBef>
            </a:pPr>
            <a:r>
              <a:rPr sz="2200" b="1" smtClean="0">
                <a:latin typeface="Calibri" pitchFamily="34" charset="0"/>
              </a:rPr>
              <a:t>UYARI : </a:t>
            </a:r>
            <a:r>
              <a:rPr sz="2200" i="1" smtClean="0">
                <a:latin typeface="Calibri" pitchFamily="34" charset="0"/>
              </a:rPr>
              <a:t>Da, de </a:t>
            </a:r>
            <a:r>
              <a:rPr sz="2200" smtClean="0">
                <a:latin typeface="Calibri" pitchFamily="34" charset="0"/>
              </a:rPr>
              <a:t>bağlacını kendisinden önceki kelimeden kesme ile ayırmak yanlıştır: </a:t>
            </a:r>
            <a:r>
              <a:rPr sz="2200" i="1" smtClean="0">
                <a:latin typeface="Calibri" pitchFamily="34" charset="0"/>
              </a:rPr>
              <a:t>Ayşe de geldi (Ayşe'de geldi </a:t>
            </a:r>
            <a:r>
              <a:rPr sz="2200" smtClean="0">
                <a:latin typeface="Calibri" pitchFamily="34" charset="0"/>
              </a:rPr>
              <a:t>değil).</a:t>
            </a:r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None/>
            </a:pPr>
            <a:endParaRPr sz="22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500"/>
              </a:spcBef>
            </a:pPr>
            <a:r>
              <a:rPr sz="2200" b="1" smtClean="0">
                <a:latin typeface="Calibri" pitchFamily="34" charset="0"/>
              </a:rPr>
              <a:t>UYARI : </a:t>
            </a:r>
            <a:r>
              <a:rPr sz="2200" i="1" smtClean="0">
                <a:latin typeface="Calibri" pitchFamily="34" charset="0"/>
              </a:rPr>
              <a:t>Da, de </a:t>
            </a:r>
            <a:r>
              <a:rPr sz="2200" smtClean="0">
                <a:latin typeface="Calibri" pitchFamily="34" charset="0"/>
              </a:rPr>
              <a:t>bağlacının bulunma durumu eki olan </a:t>
            </a:r>
            <a:r>
              <a:rPr sz="2200" i="1" smtClean="0">
                <a:latin typeface="Calibri" pitchFamily="34" charset="0"/>
              </a:rPr>
              <a:t>-da, -de, -ta, -te</a:t>
            </a:r>
            <a:r>
              <a:rPr sz="2200" smtClean="0">
                <a:latin typeface="Calibri" pitchFamily="34" charset="0"/>
              </a:rPr>
              <a:t> ile hiçbir ilgisi yoktur. Bulunma durumu eki getirildiği kelimeye bitişik yazılır: </a:t>
            </a:r>
            <a:r>
              <a:rPr sz="2200" i="1" smtClean="0">
                <a:latin typeface="Calibri" pitchFamily="34" charset="0"/>
              </a:rPr>
              <a:t>devede </a:t>
            </a:r>
            <a:r>
              <a:rPr sz="2200" smtClean="0">
                <a:latin typeface="Calibri" pitchFamily="34" charset="0"/>
              </a:rPr>
              <a:t>(deve-de) </a:t>
            </a:r>
            <a:r>
              <a:rPr sz="2200" i="1" smtClean="0">
                <a:latin typeface="Calibri" pitchFamily="34" charset="0"/>
              </a:rPr>
              <a:t>kulak, evde</a:t>
            </a:r>
            <a:r>
              <a:rPr sz="2200" smtClean="0">
                <a:latin typeface="Calibri" pitchFamily="34" charset="0"/>
              </a:rPr>
              <a:t> (ev-de)</a:t>
            </a:r>
            <a:r>
              <a:rPr sz="2200" i="1" smtClean="0">
                <a:latin typeface="Calibri" pitchFamily="34" charset="0"/>
              </a:rPr>
              <a:t> kalmak, ayakta </a:t>
            </a:r>
            <a:r>
              <a:rPr sz="2200" smtClean="0">
                <a:latin typeface="Calibri" pitchFamily="34" charset="0"/>
              </a:rPr>
              <a:t>(ayak-ta)</a:t>
            </a:r>
            <a:r>
              <a:rPr sz="2200" i="1" smtClean="0">
                <a:latin typeface="Calibri" pitchFamily="34" charset="0"/>
              </a:rPr>
              <a:t> durmak, çantada </a:t>
            </a:r>
            <a:r>
              <a:rPr sz="2200" smtClean="0">
                <a:latin typeface="Calibri" pitchFamily="34" charset="0"/>
              </a:rPr>
              <a:t>(çanta-da) </a:t>
            </a:r>
            <a:r>
              <a:rPr sz="2200" i="1" smtClean="0">
                <a:latin typeface="Calibri" pitchFamily="34" charset="0"/>
              </a:rPr>
              <a:t>kek­lik. İkide </a:t>
            </a:r>
            <a:r>
              <a:rPr sz="2200" smtClean="0">
                <a:latin typeface="Calibri" pitchFamily="34" charset="0"/>
              </a:rPr>
              <a:t>(iki-de) </a:t>
            </a:r>
            <a:r>
              <a:rPr sz="2200" i="1" smtClean="0">
                <a:latin typeface="Calibri" pitchFamily="34" charset="0"/>
              </a:rPr>
              <a:t>bir aynı sözü söyleyip durma.</a:t>
            </a:r>
            <a:endParaRPr sz="22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None/>
            </a:pPr>
            <a:endParaRPr sz="22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500"/>
              </a:spcBef>
            </a:pPr>
            <a:endParaRPr sz="22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r>
              <a:rPr sz="3000" b="1" smtClean="0">
                <a:solidFill>
                  <a:srgbClr val="FF0000"/>
                </a:solidFill>
                <a:latin typeface="Calibri" pitchFamily="34" charset="0"/>
              </a:rPr>
              <a:t>Bağlaç Olan </a:t>
            </a:r>
            <a:r>
              <a:rPr sz="3000" b="1" i="1" smtClean="0">
                <a:solidFill>
                  <a:srgbClr val="FF0000"/>
                </a:solidFill>
                <a:latin typeface="Calibri" pitchFamily="34" charset="0"/>
              </a:rPr>
              <a:t>ki</a:t>
            </a:r>
            <a:r>
              <a:rPr sz="3000" b="1" smtClean="0">
                <a:solidFill>
                  <a:srgbClr val="FF0000"/>
                </a:solidFill>
                <a:latin typeface="Calibri" pitchFamily="34" charset="0"/>
              </a:rPr>
              <a:t>’nin Yazılışı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r>
              <a:rPr sz="3000" smtClean="0">
                <a:latin typeface="Calibri" pitchFamily="34" charset="0"/>
              </a:rPr>
              <a:t>Bağlaç olan </a:t>
            </a:r>
            <a:r>
              <a:rPr sz="3000" i="1" smtClean="0">
                <a:latin typeface="Calibri" pitchFamily="34" charset="0"/>
              </a:rPr>
              <a:t>ki</a:t>
            </a:r>
            <a:r>
              <a:rPr sz="3000" smtClean="0">
                <a:latin typeface="Calibri" pitchFamily="34" charset="0"/>
              </a:rPr>
              <a:t> ayrı yazılır: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Arial" charset="0"/>
              <a:buNone/>
            </a:pPr>
            <a:r>
              <a:rPr sz="3000" i="1" smtClean="0">
                <a:latin typeface="Calibri" pitchFamily="34" charset="0"/>
              </a:rPr>
              <a:t>demek ki, kaldı ki, bilmem ki.</a:t>
            </a:r>
            <a:endParaRPr sz="300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r>
              <a:rPr sz="3000" i="1" smtClean="0">
                <a:latin typeface="Calibri" pitchFamily="34" charset="0"/>
              </a:rPr>
              <a:t>Ruşen Eşref Ünaydın'ın "Diyorlar ki" adlı eseri ne güzeldir!</a:t>
            </a:r>
            <a:endParaRPr sz="300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r>
              <a:rPr sz="3000" i="1" smtClean="0">
                <a:latin typeface="Calibri" pitchFamily="34" charset="0"/>
              </a:rPr>
              <a:t>Geçmiş zaman olur ki hayali cihan değer.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Arial" charset="0"/>
              <a:buNone/>
            </a:pPr>
            <a:endParaRPr sz="300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r>
              <a:rPr sz="3000" i="1" smtClean="0">
                <a:latin typeface="Calibri" pitchFamily="34" charset="0"/>
              </a:rPr>
              <a:t>Ki</a:t>
            </a:r>
            <a:r>
              <a:rPr sz="3000" smtClean="0">
                <a:latin typeface="Calibri" pitchFamily="34" charset="0"/>
              </a:rPr>
              <a:t> bağlacı, birkaç örnekte kalıplaşmış olduğu için bitişik yazılır: </a:t>
            </a:r>
            <a:r>
              <a:rPr sz="3000" i="1" smtClean="0">
                <a:latin typeface="Calibri" pitchFamily="34" charset="0"/>
              </a:rPr>
              <a:t>SOMBaHÇEM</a:t>
            </a:r>
            <a:r>
              <a:rPr sz="3000" smtClean="0">
                <a:latin typeface="Calibri" pitchFamily="34" charset="0"/>
              </a:rPr>
              <a:t>.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Arial" charset="0"/>
              <a:buNone/>
            </a:pPr>
            <a:endParaRPr sz="300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r>
              <a:rPr sz="3000" smtClean="0">
                <a:latin typeface="Calibri" pitchFamily="34" charset="0"/>
              </a:rPr>
              <a:t>UYARI:Ki’den sonra -ler ya da -ni getiriyoruz kabul etmezse bağlaçtır ayrı yazılır.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endParaRPr sz="30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188913"/>
            <a:ext cx="8229600" cy="5937250"/>
          </a:xfrm>
        </p:spPr>
        <p:txBody>
          <a:bodyPr/>
          <a:lstStyle/>
          <a:p>
            <a:pPr eaLnBrk="1" hangingPunct="1"/>
            <a:r>
              <a:rPr b="1" smtClean="0">
                <a:latin typeface="Calibri" pitchFamily="34" charset="0"/>
              </a:rPr>
              <a:t>Bağlaç Olan </a:t>
            </a:r>
            <a:r>
              <a:rPr b="1" i="1" smtClean="0">
                <a:latin typeface="Calibri" pitchFamily="34" charset="0"/>
              </a:rPr>
              <a:t>ne ... ne ...</a:t>
            </a:r>
            <a:r>
              <a:rPr b="1" smtClean="0">
                <a:latin typeface="Calibri" pitchFamily="34" charset="0"/>
              </a:rPr>
              <a:t>’nin Yazılışı</a:t>
            </a:r>
          </a:p>
          <a:p>
            <a:pPr eaLnBrk="1" hangingPunct="1"/>
            <a:r>
              <a:rPr smtClean="0">
                <a:latin typeface="Calibri" pitchFamily="34" charset="0"/>
              </a:rPr>
              <a:t>Bu bağlacın kullanıldığı cümlelerde fiil olumlu olmalıdır:</a:t>
            </a:r>
          </a:p>
          <a:p>
            <a:pPr eaLnBrk="1" hangingPunct="1"/>
            <a:r>
              <a:rPr smtClean="0">
                <a:latin typeface="Calibri" pitchFamily="34" charset="0"/>
              </a:rPr>
              <a:t>      </a:t>
            </a:r>
            <a:r>
              <a:rPr i="1" smtClean="0">
                <a:latin typeface="Calibri" pitchFamily="34" charset="0"/>
              </a:rPr>
              <a:t>Ne Fransa’da ne de Almanya’da aradığını bulabilmişti.</a:t>
            </a:r>
            <a:endParaRPr smtClean="0">
              <a:latin typeface="Calibri" pitchFamily="34" charset="0"/>
            </a:endParaRPr>
          </a:p>
          <a:p>
            <a:pPr eaLnBrk="1" hangingPunct="1"/>
            <a:r>
              <a:rPr i="1" smtClean="0">
                <a:latin typeface="Calibri" pitchFamily="34" charset="0"/>
              </a:rPr>
              <a:t>     Ne ziraat ne ticaret için kâfi nüfus kaldı.</a:t>
            </a:r>
            <a:r>
              <a:rPr smtClean="0">
                <a:latin typeface="Calibri" pitchFamily="34" charset="0"/>
              </a:rPr>
              <a:t>                       (Falih Rıfkı Atay)</a:t>
            </a:r>
          </a:p>
          <a:p>
            <a:pPr eaLnBrk="1" hangingPunct="1">
              <a:buFont typeface="Arial" charset="0"/>
              <a:buNone/>
            </a:pPr>
            <a:endParaRPr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188913"/>
            <a:ext cx="8229600" cy="63357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500"/>
              </a:spcBef>
            </a:pPr>
            <a:r>
              <a:rPr sz="2200" b="1" smtClean="0">
                <a:solidFill>
                  <a:srgbClr val="FF0000"/>
                </a:solidFill>
                <a:latin typeface="Calibri" pitchFamily="34" charset="0"/>
              </a:rPr>
              <a:t>Soru Eki </a:t>
            </a:r>
            <a:r>
              <a:rPr sz="2200" b="1" i="1" smtClean="0">
                <a:solidFill>
                  <a:srgbClr val="FF0000"/>
                </a:solidFill>
                <a:latin typeface="Calibri" pitchFamily="34" charset="0"/>
              </a:rPr>
              <a:t>mı, mi, mu, mü</a:t>
            </a:r>
            <a:r>
              <a:rPr sz="2200" b="1" smtClean="0">
                <a:solidFill>
                  <a:srgbClr val="FF0000"/>
                </a:solidFill>
                <a:latin typeface="Calibri" pitchFamily="34" charset="0"/>
              </a:rPr>
              <a:t>’nün Yazılışı</a:t>
            </a:r>
          </a:p>
          <a:p>
            <a:pPr eaLnBrk="1" hangingPunct="1">
              <a:lnSpc>
                <a:spcPct val="80000"/>
              </a:lnSpc>
              <a:spcBef>
                <a:spcPts val="500"/>
              </a:spcBef>
            </a:pPr>
            <a:r>
              <a:rPr sz="2200" smtClean="0">
                <a:latin typeface="Calibri" pitchFamily="34" charset="0"/>
              </a:rPr>
              <a:t>Bu ek gelenekleşmiş olarak ayrı yazılır : </a:t>
            </a:r>
            <a:r>
              <a:rPr sz="2200" i="1" smtClean="0">
                <a:latin typeface="Calibri" pitchFamily="34" charset="0"/>
              </a:rPr>
              <a:t>Kaldı mı? Sen de mi geldin? İnsanlık öldü mü?</a:t>
            </a:r>
            <a:endParaRPr sz="22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500"/>
              </a:spcBef>
            </a:pPr>
            <a:r>
              <a:rPr sz="2200" smtClean="0">
                <a:latin typeface="Calibri" pitchFamily="34" charset="0"/>
              </a:rPr>
              <a:t>Soru ekinden sonra gelen ekler, bu eke bitişik olarak yazılır: </a:t>
            </a:r>
            <a:r>
              <a:rPr sz="2200" i="1" smtClean="0">
                <a:latin typeface="Calibri" pitchFamily="34" charset="0"/>
              </a:rPr>
              <a:t>Verecek misin? Okuyor muyuz?</a:t>
            </a:r>
            <a:endParaRPr sz="22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500"/>
              </a:spcBef>
            </a:pPr>
            <a:r>
              <a:rPr sz="2200" smtClean="0">
                <a:latin typeface="Calibri" pitchFamily="34" charset="0"/>
              </a:rPr>
              <a:t>Bu ek sorudan başka pekiştirme görevinde kullanıldığında da ayrı yazılır: </a:t>
            </a:r>
            <a:r>
              <a:rPr sz="2200" i="1" smtClean="0">
                <a:latin typeface="Calibri" pitchFamily="34" charset="0"/>
              </a:rPr>
              <a:t>Güzel mi güzel!</a:t>
            </a:r>
            <a:endParaRPr sz="22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500"/>
              </a:spcBef>
            </a:pPr>
            <a:r>
              <a:rPr sz="2200" b="1" smtClean="0">
                <a:latin typeface="Calibri" pitchFamily="34" charset="0"/>
              </a:rPr>
              <a:t>UYARI:</a:t>
            </a:r>
            <a:r>
              <a:rPr sz="2200" smtClean="0">
                <a:latin typeface="Calibri" pitchFamily="34" charset="0"/>
              </a:rPr>
              <a:t> Vazgeçmek birleşik fiili, </a:t>
            </a:r>
            <a:r>
              <a:rPr sz="2200" i="1" smtClean="0">
                <a:latin typeface="Calibri" pitchFamily="34" charset="0"/>
              </a:rPr>
              <a:t>mi </a:t>
            </a:r>
            <a:r>
              <a:rPr sz="2200" smtClean="0">
                <a:latin typeface="Calibri" pitchFamily="34" charset="0"/>
              </a:rPr>
              <a:t>soru ekiyle birlikte kullanıldığında iki ayrı biçimde yazılabilir: </a:t>
            </a:r>
            <a:r>
              <a:rPr sz="2200" i="1" smtClean="0">
                <a:latin typeface="Calibri" pitchFamily="34" charset="0"/>
              </a:rPr>
              <a:t>Vaz mı geçtin? Vazgeçtin mi?</a:t>
            </a:r>
            <a:endParaRPr sz="22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500"/>
              </a:spcBef>
            </a:pPr>
            <a:r>
              <a:rPr sz="2200" b="1" i="1" smtClean="0">
                <a:solidFill>
                  <a:srgbClr val="FF0000"/>
                </a:solidFill>
                <a:latin typeface="Calibri" pitchFamily="34" charset="0"/>
              </a:rPr>
              <a:t>İken</a:t>
            </a:r>
            <a:r>
              <a:rPr sz="2200" b="1" smtClean="0">
                <a:solidFill>
                  <a:srgbClr val="FF0000"/>
                </a:solidFill>
                <a:latin typeface="Calibri" pitchFamily="34" charset="0"/>
              </a:rPr>
              <a:t>’in Yazılışı</a:t>
            </a:r>
          </a:p>
          <a:p>
            <a:pPr eaLnBrk="1" hangingPunct="1">
              <a:lnSpc>
                <a:spcPct val="80000"/>
              </a:lnSpc>
              <a:spcBef>
                <a:spcPts val="500"/>
              </a:spcBef>
            </a:pPr>
            <a:r>
              <a:rPr sz="2200" i="1" smtClean="0">
                <a:latin typeface="Calibri" pitchFamily="34" charset="0"/>
              </a:rPr>
              <a:t> İken </a:t>
            </a:r>
            <a:r>
              <a:rPr sz="2200" smtClean="0">
                <a:latin typeface="Calibri" pitchFamily="34" charset="0"/>
              </a:rPr>
              <a:t>ayrı olarak yazılabildiği gibi kelimelere eklenerek de yazılabilir. Bu durumda başındaki i ünlüsü düşer. Getirildiği kelimenin ünlüleri kalın da olsa, bu ekin ünlüsü ince kalır: </a:t>
            </a:r>
            <a:r>
              <a:rPr sz="2200" i="1" smtClean="0">
                <a:latin typeface="Calibri" pitchFamily="34" charset="0"/>
              </a:rPr>
              <a:t>okur-ken (&lt; okur iken), yazar-ken (&lt; yazar iken), çalışır-ken (&lt; çalışır iken),</a:t>
            </a:r>
            <a:endParaRPr sz="22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500"/>
              </a:spcBef>
            </a:pPr>
            <a:r>
              <a:rPr sz="2200" i="1" smtClean="0">
                <a:latin typeface="Calibri" pitchFamily="34" charset="0"/>
              </a:rPr>
              <a:t>İken</a:t>
            </a:r>
            <a:r>
              <a:rPr sz="2200" smtClean="0">
                <a:latin typeface="Calibri" pitchFamily="34" charset="0"/>
              </a:rPr>
              <a:t>, ünlüyle biten kelimelere ek olarak getirildiğinde başındaki </a:t>
            </a:r>
            <a:r>
              <a:rPr sz="2200" i="1" smtClean="0">
                <a:latin typeface="Calibri" pitchFamily="34" charset="0"/>
              </a:rPr>
              <a:t>i </a:t>
            </a:r>
            <a:r>
              <a:rPr sz="2200" smtClean="0">
                <a:latin typeface="Calibri" pitchFamily="34" charset="0"/>
              </a:rPr>
              <a:t>ünlüsü düşer ve araya </a:t>
            </a:r>
            <a:r>
              <a:rPr sz="2200" i="1" smtClean="0">
                <a:latin typeface="Calibri" pitchFamily="34" charset="0"/>
              </a:rPr>
              <a:t>y</a:t>
            </a:r>
            <a:r>
              <a:rPr sz="2200" smtClean="0">
                <a:latin typeface="Calibri" pitchFamily="34" charset="0"/>
              </a:rPr>
              <a:t> ünsüzü girer: </a:t>
            </a:r>
            <a:r>
              <a:rPr sz="2200" i="1" smtClean="0">
                <a:latin typeface="Calibri" pitchFamily="34" charset="0"/>
              </a:rPr>
              <a:t>okulday-ken (&lt; okulda iken), yolday-ken (&lt; yolda iken).</a:t>
            </a:r>
            <a:endParaRPr sz="22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500"/>
              </a:spcBef>
            </a:pPr>
            <a:endParaRPr sz="22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188913"/>
            <a:ext cx="8229600" cy="64087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500" b="1" i="1" smtClean="0">
                <a:solidFill>
                  <a:srgbClr val="FF0000"/>
                </a:solidFill>
                <a:latin typeface="Calibri" pitchFamily="34" charset="0"/>
              </a:rPr>
              <a:t>İle’</a:t>
            </a:r>
            <a:r>
              <a:rPr sz="2500" b="1" smtClean="0">
                <a:solidFill>
                  <a:srgbClr val="FF0000"/>
                </a:solidFill>
                <a:latin typeface="Calibri" pitchFamily="34" charset="0"/>
              </a:rPr>
              <a:t>nin Ek Olarak Yazılışı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500" i="1" smtClean="0">
                <a:latin typeface="Calibri" pitchFamily="34" charset="0"/>
              </a:rPr>
              <a:t>İle</a:t>
            </a:r>
            <a:r>
              <a:rPr sz="2500" smtClean="0">
                <a:latin typeface="Calibri" pitchFamily="34" charset="0"/>
              </a:rPr>
              <a:t> ayrı olarak yazılabildiği gibi kelimelere eklenerek de yazılabilir. Kelimelere eklenerek yazıldığında ünlü uyumlarına uyar.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500" i="1" smtClean="0">
                <a:latin typeface="Calibri" pitchFamily="34" charset="0"/>
              </a:rPr>
              <a:t>İle</a:t>
            </a:r>
            <a:r>
              <a:rPr sz="2500" smtClean="0">
                <a:latin typeface="Calibri" pitchFamily="34" charset="0"/>
              </a:rPr>
              <a:t>, ünsüzle biten kelimelere ek olarak getirildiğinde </a:t>
            </a:r>
            <a:r>
              <a:rPr sz="2500" i="1" smtClean="0">
                <a:latin typeface="Calibri" pitchFamily="34" charset="0"/>
              </a:rPr>
              <a:t>i</a:t>
            </a:r>
            <a:r>
              <a:rPr sz="2500" smtClean="0">
                <a:latin typeface="Calibri" pitchFamily="34" charset="0"/>
              </a:rPr>
              <a:t> ünlüsü düşer ve bitişik yazılır: </a:t>
            </a:r>
            <a:r>
              <a:rPr sz="2500" i="1" smtClean="0">
                <a:latin typeface="Calibri" pitchFamily="34" charset="0"/>
              </a:rPr>
              <a:t>bulut-la (bulut ile), çiçek-le (çiçek ile),</a:t>
            </a:r>
            <a:endParaRPr sz="25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500" i="1" smtClean="0">
                <a:latin typeface="Calibri" pitchFamily="34" charset="0"/>
              </a:rPr>
              <a:t>İle</a:t>
            </a:r>
            <a:r>
              <a:rPr sz="2500" smtClean="0">
                <a:latin typeface="Calibri" pitchFamily="34" charset="0"/>
              </a:rPr>
              <a:t>, ünlüyle biten kelimelere ek olarak getirildiğinde başındaki </a:t>
            </a:r>
            <a:r>
              <a:rPr sz="2500" i="1" smtClean="0">
                <a:latin typeface="Calibri" pitchFamily="34" charset="0"/>
              </a:rPr>
              <a:t>i </a:t>
            </a:r>
            <a:r>
              <a:rPr sz="2500" smtClean="0">
                <a:latin typeface="Calibri" pitchFamily="34" charset="0"/>
              </a:rPr>
              <a:t>ünlüsü düşer ve araya </a:t>
            </a:r>
            <a:r>
              <a:rPr sz="2500" i="1" smtClean="0">
                <a:latin typeface="Calibri" pitchFamily="34" charset="0"/>
              </a:rPr>
              <a:t>y</a:t>
            </a:r>
            <a:r>
              <a:rPr sz="2500" smtClean="0">
                <a:latin typeface="Calibri" pitchFamily="34" charset="0"/>
              </a:rPr>
              <a:t> ünsüzü girer. Ek, ünlü uyumlarına uyar: </a:t>
            </a:r>
            <a:r>
              <a:rPr sz="2500" i="1" smtClean="0">
                <a:latin typeface="Calibri" pitchFamily="34" charset="0"/>
              </a:rPr>
              <a:t>arkadaşı-y-la (arkadaşı ile), anası-y-la, (anası ile), çevre-y-le (çevre ile)</a:t>
            </a:r>
            <a:endParaRPr sz="25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500" b="1" smtClean="0">
                <a:solidFill>
                  <a:srgbClr val="FF0000"/>
                </a:solidFill>
                <a:latin typeface="Calibri" pitchFamily="34" charset="0"/>
              </a:rPr>
              <a:t>Ek Fiil Olan </a:t>
            </a:r>
            <a:r>
              <a:rPr sz="2500" b="1" i="1" smtClean="0">
                <a:solidFill>
                  <a:srgbClr val="FF0000"/>
                </a:solidFill>
                <a:latin typeface="Calibri" pitchFamily="34" charset="0"/>
              </a:rPr>
              <a:t>imek</a:t>
            </a:r>
            <a:r>
              <a:rPr sz="2500" b="1" smtClean="0">
                <a:solidFill>
                  <a:srgbClr val="FF0000"/>
                </a:solidFill>
                <a:latin typeface="Calibri" pitchFamily="34" charset="0"/>
              </a:rPr>
              <a:t>’in Yazılışı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500" i="1" smtClean="0">
                <a:latin typeface="Calibri" pitchFamily="34" charset="0"/>
              </a:rPr>
              <a:t>İmek</a:t>
            </a:r>
            <a:r>
              <a:rPr sz="2500" smtClean="0">
                <a:latin typeface="Calibri" pitchFamily="34" charset="0"/>
              </a:rPr>
              <a:t> fiili bugün daha çok ekleşmiş olarak kullanılmakta ve ünlü uyumlarına uymaktadır.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500" smtClean="0">
                <a:latin typeface="Calibri" pitchFamily="34" charset="0"/>
              </a:rPr>
              <a:t>Ünlüyle biten kelimelere eklendiğinde </a:t>
            </a:r>
            <a:r>
              <a:rPr sz="2500" i="1" smtClean="0">
                <a:latin typeface="Calibri" pitchFamily="34" charset="0"/>
              </a:rPr>
              <a:t>i </a:t>
            </a:r>
            <a:r>
              <a:rPr sz="2500" smtClean="0">
                <a:latin typeface="Calibri" pitchFamily="34" charset="0"/>
              </a:rPr>
              <a:t>ünlüsü düşer. Bu durumda araya </a:t>
            </a:r>
            <a:r>
              <a:rPr sz="2500" i="1" smtClean="0">
                <a:latin typeface="Calibri" pitchFamily="34" charset="0"/>
              </a:rPr>
              <a:t>y</a:t>
            </a:r>
            <a:r>
              <a:rPr sz="2500" smtClean="0">
                <a:latin typeface="Calibri" pitchFamily="34" charset="0"/>
              </a:rPr>
              <a:t> ünsüzü girer: </a:t>
            </a:r>
            <a:r>
              <a:rPr sz="2500" i="1" smtClean="0">
                <a:latin typeface="Calibri" pitchFamily="34" charset="0"/>
              </a:rPr>
              <a:t>ne-y-se (ne ise), sonuncu-y-du (sonuncu idi)</a:t>
            </a:r>
            <a:r>
              <a:rPr sz="2500" smtClean="0">
                <a:latin typeface="Calibri" pitchFamily="34" charset="0"/>
              </a:rPr>
              <a:t> Ünsüzle biten kelimelere eklendiğinde de </a:t>
            </a:r>
            <a:r>
              <a:rPr sz="2500" i="1" smtClean="0">
                <a:latin typeface="Calibri" pitchFamily="34" charset="0"/>
              </a:rPr>
              <a:t>i </a:t>
            </a:r>
            <a:r>
              <a:rPr sz="2500" smtClean="0">
                <a:latin typeface="Calibri" pitchFamily="34" charset="0"/>
              </a:rPr>
              <a:t>ünlüsü düşer: </a:t>
            </a:r>
            <a:r>
              <a:rPr sz="2500" i="1" smtClean="0">
                <a:latin typeface="Calibri" pitchFamily="34" charset="0"/>
              </a:rPr>
              <a:t>gelir-se (gelir ise), güzel-miş (güzel imiş), yorgun-du (yorgun idi).</a:t>
            </a:r>
            <a:endParaRPr sz="25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endParaRPr sz="25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endParaRPr sz="25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b="1" smtClean="0">
                <a:solidFill>
                  <a:srgbClr val="FF0000"/>
                </a:solidFill>
                <a:latin typeface="Calibri" pitchFamily="34" charset="0"/>
              </a:rPr>
              <a:t>Büyük harflerin kullanıldığı yerler :</a:t>
            </a:r>
            <a:endParaRPr sz="3000" smtClean="0">
              <a:solidFill>
                <a:srgbClr val="FF0000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solidFill>
                  <a:srgbClr val="1F497D"/>
                </a:solidFill>
                <a:latin typeface="Calibri" pitchFamily="34" charset="0"/>
              </a:rPr>
              <a:t>1-Cümle büyük harfle başlar: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latin typeface="Calibri" pitchFamily="34" charset="0"/>
              </a:rPr>
              <a:t>        Ak akçe kara gün içindir.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solidFill>
                  <a:srgbClr val="1F497D"/>
                </a:solidFill>
                <a:latin typeface="Calibri" pitchFamily="34" charset="0"/>
              </a:rPr>
              <a:t>2-Cümle içinde tırnak veya yay ayraç içine alınan cümleler büyük harfle başlar ve sonlarına uygun noktalama işareti (nokta, soru, ünlem) konur: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latin typeface="Calibri" pitchFamily="34" charset="0"/>
              </a:rPr>
              <a:t>Atatürk, "Muhtaç olduğun kudret, damarlarındaki asil kanda mevcuttur!"diyor. 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solidFill>
                  <a:srgbClr val="1F497D"/>
                </a:solidFill>
                <a:latin typeface="Calibri" pitchFamily="34" charset="0"/>
              </a:rPr>
              <a:t>3-İki noktadan sonra gelen cümleler büyük harfle başlar: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latin typeface="Calibri" pitchFamily="34" charset="0"/>
              </a:rPr>
              <a:t>Menfaat sandalyeye benzer: Başında taşırsan seni küçültür, ayağının altına alırsan yükseltir.                                       (Cenap Şahabettin)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endParaRPr sz="30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2 İçerik Yer Tutucusu"/>
          <p:cNvSpPr txBox="1">
            <a:spLocks noGrp="1"/>
          </p:cNvSpPr>
          <p:nvPr>
            <p:ph idx="1"/>
          </p:nvPr>
        </p:nvSpPr>
        <p:spPr>
          <a:xfrm>
            <a:off x="228600" y="260350"/>
            <a:ext cx="8458200" cy="63373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000" b="1" smtClean="0">
                <a:solidFill>
                  <a:srgbClr val="FF0000"/>
                </a:solidFill>
                <a:latin typeface="Calibri" pitchFamily="34" charset="0"/>
              </a:rPr>
              <a:t>Pekiştirmeli Sıfatların Yazılışı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endParaRPr sz="2000" b="1" smtClean="0">
              <a:solidFill>
                <a:srgbClr val="FF0000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000" smtClean="0">
                <a:solidFill>
                  <a:srgbClr val="0070C0"/>
                </a:solidFill>
                <a:latin typeface="Calibri" pitchFamily="34" charset="0"/>
              </a:rPr>
              <a:t>Pekiştirmeli sıfatlar bitişik yazılır: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000" i="1" smtClean="0">
                <a:latin typeface="Calibri" pitchFamily="34" charset="0"/>
              </a:rPr>
              <a:t>apaçık, apak, büsbütün, çepeçevre, çırılçıplak, dümdüz, düpedüz, güpegündüz, kapkara, kupkuru, paramparça, sapasağlam, sapsarı, sırılsıklam, yemyeşil.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endParaRPr sz="20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000" smtClean="0">
                <a:solidFill>
                  <a:srgbClr val="0070C0"/>
                </a:solidFill>
                <a:latin typeface="Calibri" pitchFamily="34" charset="0"/>
              </a:rPr>
              <a:t>Belirtisiz isim tamlamaları, sıfat tamlamaları, isnat grupları, birleşik fiiller, ikilemeler, kısaltma grupları ve kalıplaşmış çekimli fiillerden oluşan ifadeler, yeni bir kavramı karşıladıklarında birleşik kelime olurlar: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sz="2000" i="1" smtClean="0">
                <a:latin typeface="Calibri" pitchFamily="34" charset="0"/>
              </a:rPr>
              <a:t>yer çekimi, hanımeli, ses bilgisi; beyaz peynir, açıkgöz, toplu iğne; eli açık, sırtı pek; söz etmek, zikretmek, hasta olmak, gelebilmek, yazadurmak, alıvermek; çoluk çocuk, çıtçıt, altüst; başüstüne, günaydın; sağ ol, ateşkes, </a:t>
            </a:r>
            <a:endParaRPr sz="2000" smtClean="0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/>
            <a:r>
              <a:rPr sz="2000" b="1" smtClean="0">
                <a:solidFill>
                  <a:srgbClr val="FF0000"/>
                </a:solidFill>
                <a:latin typeface="Calibri" pitchFamily="34" charset="0"/>
              </a:rPr>
              <a:t>Deyimlerin Yazılışı</a:t>
            </a:r>
          </a:p>
          <a:p>
            <a:pPr eaLnBrk="1" hangingPunct="1"/>
            <a:r>
              <a:rPr sz="2000" smtClean="0">
                <a:latin typeface="Calibri" pitchFamily="34" charset="0"/>
              </a:rPr>
              <a:t>Deyimler ayrı yazılır: </a:t>
            </a:r>
            <a:r>
              <a:rPr sz="2000" i="1" smtClean="0">
                <a:latin typeface="Calibri" pitchFamily="34" charset="0"/>
              </a:rPr>
              <a:t>akıntıya kürek çekmek, çam devirmek, çanak tutmak, gönlünden geçirmek, göz atmak, kulak asmak, kulak vermek, çantada keklik, devede kulak, yağlı kuyruk, yüz görümlüğü.</a:t>
            </a:r>
            <a:endParaRPr sz="200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endParaRPr sz="27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 eaLnBrk="1" hangingPunct="1"/>
            <a:r>
              <a:rPr sz="2000" b="1" smtClean="0">
                <a:solidFill>
                  <a:srgbClr val="FF0000"/>
                </a:solidFill>
                <a:latin typeface="Calibri" pitchFamily="34" charset="0"/>
              </a:rPr>
              <a:t>İkilemelerin Yazılışı</a:t>
            </a:r>
            <a:endParaRPr sz="2000" smtClean="0">
              <a:solidFill>
                <a:srgbClr val="FF0000"/>
              </a:solidFill>
              <a:latin typeface="Calibri" pitchFamily="34" charset="0"/>
            </a:endParaRPr>
          </a:p>
          <a:p>
            <a:pPr eaLnBrk="1" hangingPunct="1"/>
            <a:r>
              <a:rPr sz="2000" smtClean="0">
                <a:solidFill>
                  <a:srgbClr val="0070C0"/>
                </a:solidFill>
                <a:latin typeface="Calibri" pitchFamily="34" charset="0"/>
              </a:rPr>
              <a:t>İkilemeler ayrı yazılır: </a:t>
            </a:r>
            <a:r>
              <a:rPr sz="2000" i="1" smtClean="0">
                <a:latin typeface="Calibri" pitchFamily="34" charset="0"/>
              </a:rPr>
              <a:t>adım adım, ağır ağır, akın akın, allak bullak, aval aval </a:t>
            </a:r>
            <a:r>
              <a:rPr sz="2000" smtClean="0">
                <a:latin typeface="Calibri" pitchFamily="34" charset="0"/>
              </a:rPr>
              <a:t>(bakmak), </a:t>
            </a:r>
            <a:r>
              <a:rPr sz="2000" i="1" smtClean="0">
                <a:latin typeface="Calibri" pitchFamily="34" charset="0"/>
              </a:rPr>
              <a:t>cır cır</a:t>
            </a:r>
            <a:r>
              <a:rPr sz="2000" smtClean="0">
                <a:latin typeface="Calibri" pitchFamily="34" charset="0"/>
              </a:rPr>
              <a:t> (ötmek), </a:t>
            </a:r>
            <a:r>
              <a:rPr sz="2000" i="1" smtClean="0">
                <a:latin typeface="Calibri" pitchFamily="34" charset="0"/>
              </a:rPr>
              <a:t>çeşit çeşit, derin derin, gide gide, güzel güzel, karış karış, kös kös </a:t>
            </a:r>
            <a:r>
              <a:rPr sz="2000" smtClean="0">
                <a:latin typeface="Calibri" pitchFamily="34" charset="0"/>
              </a:rPr>
              <a:t>(dinlemek), </a:t>
            </a:r>
            <a:r>
              <a:rPr sz="2000" i="1" smtClean="0">
                <a:latin typeface="Calibri" pitchFamily="34" charset="0"/>
              </a:rPr>
              <a:t>kucak kucak, şıp şıp</a:t>
            </a:r>
            <a:r>
              <a:rPr sz="2000" smtClean="0">
                <a:latin typeface="Calibri" pitchFamily="34" charset="0"/>
              </a:rPr>
              <a:t> (damlamak), </a:t>
            </a:r>
            <a:r>
              <a:rPr sz="2000" i="1" smtClean="0">
                <a:latin typeface="Calibri" pitchFamily="34" charset="0"/>
              </a:rPr>
              <a:t>şıpır şıpır, tak tak </a:t>
            </a:r>
            <a:r>
              <a:rPr sz="2000" smtClean="0">
                <a:latin typeface="Calibri" pitchFamily="34" charset="0"/>
              </a:rPr>
              <a:t>(vurmak), </a:t>
            </a:r>
            <a:r>
              <a:rPr sz="2000" i="1" smtClean="0">
                <a:latin typeface="Calibri" pitchFamily="34" charset="0"/>
              </a:rPr>
              <a:t>takım takım, tıkır tıkır, yavaş yavaş.</a:t>
            </a: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smtClean="0">
                <a:latin typeface="Calibri" pitchFamily="34" charset="0"/>
              </a:rPr>
              <a:t>bata çıka, çoluk çocuk, düşe kalka, eciş bücüş, eğri büğrü, enine bo­yuna, eski püskü, ev bark, konu komşu, pılı pırtı, salkım saçak, sere serpe, soy sop, süklüm püklüm, yana yakıla, yarım yamalak.</a:t>
            </a:r>
          </a:p>
          <a:p>
            <a:pPr eaLnBrk="1" hangingPunct="1"/>
            <a:r>
              <a:rPr sz="2000" i="1" smtClean="0">
                <a:solidFill>
                  <a:srgbClr val="0070C0"/>
                </a:solidFill>
                <a:latin typeface="Calibri" pitchFamily="34" charset="0"/>
              </a:rPr>
              <a:t>m </a:t>
            </a:r>
            <a:r>
              <a:rPr sz="2000" smtClean="0">
                <a:solidFill>
                  <a:srgbClr val="0070C0"/>
                </a:solidFill>
                <a:latin typeface="Calibri" pitchFamily="34" charset="0"/>
              </a:rPr>
              <a:t>ile yapılmış ikilemeler de ayrı yazılır:</a:t>
            </a:r>
            <a:r>
              <a:rPr sz="2000" i="1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sz="2000" i="1" smtClean="0">
                <a:latin typeface="Calibri" pitchFamily="34" charset="0"/>
              </a:rPr>
              <a:t>at mat, çocuk mocuk, dolap molap, kapı mapı, kitap mitap.</a:t>
            </a: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smtClean="0">
                <a:solidFill>
                  <a:srgbClr val="0070C0"/>
                </a:solidFill>
                <a:latin typeface="Calibri" pitchFamily="34" charset="0"/>
              </a:rPr>
              <a:t>İsim durum ekleri ve iyelik ekiyle yapılan ikilemeler de ayrı yazılır: </a:t>
            </a:r>
            <a:r>
              <a:rPr sz="2000" i="1" smtClean="0">
                <a:latin typeface="Calibri" pitchFamily="34" charset="0"/>
              </a:rPr>
              <a:t>baş başa, diz dize, el ele, göz göze, iç içe, omuz omuza, yan yana; baştan başa, daldan dala, elden ele, günden güne, içten içe, yıldan yıla; başa baş, bire bir </a:t>
            </a:r>
            <a:r>
              <a:rPr sz="2000" smtClean="0">
                <a:latin typeface="Calibri" pitchFamily="34" charset="0"/>
              </a:rPr>
              <a:t>(ölçü), </a:t>
            </a:r>
            <a:r>
              <a:rPr sz="2000" i="1" smtClean="0">
                <a:latin typeface="Calibri" pitchFamily="34" charset="0"/>
              </a:rPr>
              <a:t>dişe diş, göze göz, teke tek; ardı ardına, boşu boşuna, günü gününe, peşi peşine, ucu ucuna.</a:t>
            </a:r>
            <a:endParaRPr sz="20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228600"/>
            <a:ext cx="8229600" cy="6248400"/>
          </a:xfrm>
        </p:spPr>
        <p:txBody>
          <a:bodyPr/>
          <a:lstStyle/>
          <a:p>
            <a:pPr eaLnBrk="1" hangingPunct="1"/>
            <a:r>
              <a:rPr sz="2000" b="1" smtClean="0">
                <a:solidFill>
                  <a:srgbClr val="FF0000"/>
                </a:solidFill>
                <a:latin typeface="Calibri" pitchFamily="34" charset="0"/>
              </a:rPr>
              <a:t>Alıntı Kelimelerin Yazılışı</a:t>
            </a:r>
          </a:p>
          <a:p>
            <a:pPr eaLnBrk="1" hangingPunct="1">
              <a:buFont typeface="Arial" charset="0"/>
              <a:buNone/>
            </a:pPr>
            <a:r>
              <a:rPr sz="2000" smtClean="0">
                <a:latin typeface="Calibri" pitchFamily="34" charset="0"/>
              </a:rPr>
              <a:t>Yabancı kökenli kelimelerin yazılışlarıyla ilgili bazı noktalar aşağıda gösterilmiştir:</a:t>
            </a: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1. </a:t>
            </a:r>
            <a:r>
              <a:rPr sz="2000" smtClean="0">
                <a:latin typeface="Calibri" pitchFamily="34" charset="0"/>
              </a:rPr>
              <a:t>İki ünsüzle başlayan batı kökenli alıntılar, ünsüzler arasına ünlü konmadan yazılır:</a:t>
            </a:r>
            <a:r>
              <a:rPr sz="2000" i="1" smtClean="0">
                <a:latin typeface="Calibri" pitchFamily="34" charset="0"/>
              </a:rPr>
              <a:t>  gram, gramer, grup, kral, kredi, kritik, plan, pratik, problem, profesör, program, proje, prova, spor, staj, stil, stüdyo, trafik, tren, </a:t>
            </a:r>
            <a:endParaRPr sz="2000" smtClean="0">
              <a:latin typeface="Calibri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2. </a:t>
            </a:r>
            <a:r>
              <a:rPr sz="2000" smtClean="0">
                <a:latin typeface="Calibri" pitchFamily="34" charset="0"/>
              </a:rPr>
              <a:t>İçinde yan yana iki veya daha fazla ünsüz bulunan batı kökenli alıntılar, ünsüzler arasına ünlü konmadan yazılır: </a:t>
            </a:r>
            <a:r>
              <a:rPr sz="2000" i="1" smtClean="0">
                <a:latin typeface="Calibri" pitchFamily="34" charset="0"/>
              </a:rPr>
              <a:t>alafranga, apartman, biyografi, elektrik, gangster, kilogram, orkestra, paragraf, program, telgraf.</a:t>
            </a:r>
            <a:endParaRPr sz="2000" smtClean="0">
              <a:latin typeface="Calibri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3. </a:t>
            </a:r>
            <a:r>
              <a:rPr sz="2000" smtClean="0">
                <a:latin typeface="Calibri" pitchFamily="34" charset="0"/>
              </a:rPr>
              <a:t>İki ünsüzle biten batı kökenli alıntılar, ünsüzler arasına ünlü konmadan yazılır: </a:t>
            </a:r>
            <a:r>
              <a:rPr sz="2000" i="1" smtClean="0">
                <a:latin typeface="Calibri" pitchFamily="34" charset="0"/>
              </a:rPr>
              <a:t>film, form, lüks, modern, natürmort, psikiyatr, seks, slayt, teyp.</a:t>
            </a:r>
            <a:endParaRPr sz="2000" smtClean="0">
              <a:latin typeface="Calibri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4. </a:t>
            </a:r>
            <a:r>
              <a:rPr sz="2000" smtClean="0">
                <a:latin typeface="Calibri" pitchFamily="34" charset="0"/>
              </a:rPr>
              <a:t>Batı kökenli alıntıların içindeki ve sonundaki </a:t>
            </a:r>
            <a:r>
              <a:rPr sz="2000" i="1" smtClean="0">
                <a:latin typeface="Calibri" pitchFamily="34" charset="0"/>
              </a:rPr>
              <a:t>g</a:t>
            </a:r>
            <a:r>
              <a:rPr sz="2000" smtClean="0">
                <a:latin typeface="Calibri" pitchFamily="34" charset="0"/>
              </a:rPr>
              <a:t> ünsüzleri olduğu gibi korunur: </a:t>
            </a:r>
            <a:r>
              <a:rPr sz="2000" i="1" smtClean="0">
                <a:latin typeface="Calibri" pitchFamily="34" charset="0"/>
              </a:rPr>
              <a:t>biyografi, diyagram, magma, monografi, paragraf, program; arkeolog, diyalog, filolog, jeolog, katalog, monolog, psikolog, ürolog.</a:t>
            </a: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smtClean="0">
                <a:solidFill>
                  <a:srgbClr val="00B050"/>
                </a:solidFill>
                <a:latin typeface="Calibri" pitchFamily="34" charset="0"/>
              </a:rPr>
              <a:t>Ancak </a:t>
            </a:r>
            <a:r>
              <a:rPr sz="2000" i="1" smtClean="0">
                <a:solidFill>
                  <a:srgbClr val="00B050"/>
                </a:solidFill>
                <a:latin typeface="Calibri" pitchFamily="34" charset="0"/>
              </a:rPr>
              <a:t>coğrafya, fotoğraf</a:t>
            </a:r>
            <a:r>
              <a:rPr sz="2000" smtClean="0">
                <a:solidFill>
                  <a:srgbClr val="00B050"/>
                </a:solidFill>
                <a:latin typeface="Calibri" pitchFamily="34" charset="0"/>
              </a:rPr>
              <a:t> ve </a:t>
            </a:r>
            <a:r>
              <a:rPr sz="2000" i="1" smtClean="0">
                <a:solidFill>
                  <a:srgbClr val="00B050"/>
                </a:solidFill>
                <a:latin typeface="Calibri" pitchFamily="34" charset="0"/>
              </a:rPr>
              <a:t>topoğraf</a:t>
            </a:r>
            <a:r>
              <a:rPr sz="2000" smtClean="0">
                <a:solidFill>
                  <a:srgbClr val="00B050"/>
                </a:solidFill>
                <a:latin typeface="Calibri" pitchFamily="34" charset="0"/>
              </a:rPr>
              <a:t> kelimelerinde </a:t>
            </a:r>
            <a:r>
              <a:rPr sz="2000" i="1" smtClean="0">
                <a:solidFill>
                  <a:srgbClr val="00B050"/>
                </a:solidFill>
                <a:latin typeface="Calibri" pitchFamily="34" charset="0"/>
              </a:rPr>
              <a:t>g’</a:t>
            </a:r>
            <a:r>
              <a:rPr sz="2000" smtClean="0">
                <a:solidFill>
                  <a:srgbClr val="00B050"/>
                </a:solidFill>
                <a:latin typeface="Calibri" pitchFamily="34" charset="0"/>
              </a:rPr>
              <a:t>ler, </a:t>
            </a:r>
            <a:r>
              <a:rPr sz="2000" i="1" smtClean="0">
                <a:solidFill>
                  <a:srgbClr val="00B050"/>
                </a:solidFill>
                <a:latin typeface="Calibri" pitchFamily="34" charset="0"/>
              </a:rPr>
              <a:t>ğ</a:t>
            </a:r>
            <a:r>
              <a:rPr sz="2000" smtClean="0">
                <a:solidFill>
                  <a:srgbClr val="00B050"/>
                </a:solidFill>
                <a:latin typeface="Calibri" pitchFamily="34" charset="0"/>
              </a:rPr>
              <a:t>’ye döner.</a:t>
            </a:r>
          </a:p>
          <a:p>
            <a:pPr eaLnBrk="1" hangingPunct="1"/>
            <a:endParaRPr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152400"/>
            <a:ext cx="8229600" cy="6477000"/>
          </a:xfrm>
        </p:spPr>
        <p:txBody>
          <a:bodyPr/>
          <a:lstStyle/>
          <a:p>
            <a:pPr eaLnBrk="1" hangingPunct="1"/>
            <a:r>
              <a:rPr sz="2400" b="1" smtClean="0">
                <a:solidFill>
                  <a:srgbClr val="FF0000"/>
                </a:solidFill>
                <a:latin typeface="Calibri" pitchFamily="34" charset="0"/>
              </a:rPr>
              <a:t>A. Bitişik Yazılan Birleşik Kelimeler</a:t>
            </a:r>
          </a:p>
          <a:p>
            <a:pPr eaLnBrk="1" hangingPunct="1"/>
            <a:r>
              <a:rPr sz="2400" smtClean="0">
                <a:latin typeface="Calibri" pitchFamily="34" charset="0"/>
              </a:rPr>
              <a:t>Birleşik kelimeler aşağıdaki durumlarda bitişik yazılırlar:</a:t>
            </a:r>
          </a:p>
          <a:p>
            <a:pPr eaLnBrk="1" hangingPunct="1"/>
            <a:r>
              <a:rPr sz="2400" b="1" smtClean="0">
                <a:solidFill>
                  <a:srgbClr val="0070C0"/>
                </a:solidFill>
                <a:latin typeface="Calibri" pitchFamily="34" charset="0"/>
              </a:rPr>
              <a:t>1. </a:t>
            </a:r>
            <a:r>
              <a:rPr sz="2400" smtClean="0">
                <a:solidFill>
                  <a:srgbClr val="0070C0"/>
                </a:solidFill>
                <a:latin typeface="Calibri" pitchFamily="34" charset="0"/>
              </a:rPr>
              <a:t>Ses düşmesine uğrayan birleşik kelimeler bitişik yazılır: </a:t>
            </a:r>
            <a:r>
              <a:rPr sz="2400" i="1" smtClean="0">
                <a:latin typeface="Calibri" pitchFamily="34" charset="0"/>
              </a:rPr>
              <a:t>kaynana (&lt; kayın ana), kaynata (&lt; kayın ata), nasıl (&lt; ne asıl), niçin (&lt; ne için), pazartesi (&lt; pazar ertesi), sütlaç (&lt; sütlü aş), birbiri (&lt; biri biri).</a:t>
            </a:r>
            <a:endParaRPr sz="2400" smtClean="0">
              <a:latin typeface="Calibri" pitchFamily="34" charset="0"/>
            </a:endParaRPr>
          </a:p>
          <a:p>
            <a:pPr eaLnBrk="1" hangingPunct="1"/>
            <a:r>
              <a:rPr sz="2400" b="1" smtClean="0">
                <a:solidFill>
                  <a:srgbClr val="0070C0"/>
                </a:solidFill>
                <a:latin typeface="Calibri" pitchFamily="34" charset="0"/>
              </a:rPr>
              <a:t>2.</a:t>
            </a:r>
            <a:r>
              <a:rPr sz="2400" i="1" smtClean="0">
                <a:solidFill>
                  <a:srgbClr val="0070C0"/>
                </a:solidFill>
                <a:latin typeface="Calibri" pitchFamily="34" charset="0"/>
              </a:rPr>
              <a:t>Et- ve ol-</a:t>
            </a:r>
            <a:r>
              <a:rPr sz="2400" smtClean="0">
                <a:solidFill>
                  <a:srgbClr val="0070C0"/>
                </a:solidFill>
                <a:latin typeface="Calibri" pitchFamily="34" charset="0"/>
              </a:rPr>
              <a:t> yardımcı fiilleriyle birleşirken ses düşmesine veya ses türemesine uğrayan birleşik kelimeler bitişik yazılır: </a:t>
            </a:r>
            <a:r>
              <a:rPr sz="2400" i="1" smtClean="0">
                <a:latin typeface="Calibri" pitchFamily="34" charset="0"/>
              </a:rPr>
              <a:t>emretmek</a:t>
            </a:r>
            <a:r>
              <a:rPr sz="2400" smtClean="0">
                <a:latin typeface="Calibri" pitchFamily="34" charset="0"/>
              </a:rPr>
              <a:t> (&lt;emir etmek), </a:t>
            </a:r>
            <a:r>
              <a:rPr sz="2400" i="1" smtClean="0">
                <a:latin typeface="Calibri" pitchFamily="34" charset="0"/>
              </a:rPr>
              <a:t>kaybolmak</a:t>
            </a:r>
            <a:r>
              <a:rPr sz="2400" smtClean="0">
                <a:latin typeface="Calibri" pitchFamily="34" charset="0"/>
              </a:rPr>
              <a:t> (&lt;kayıp olmak); </a:t>
            </a:r>
            <a:r>
              <a:rPr sz="2400" i="1" smtClean="0">
                <a:latin typeface="Calibri" pitchFamily="34" charset="0"/>
              </a:rPr>
              <a:t>haletmek (&lt;hal’ etmek=tahttan indirmek), meno­lunmak (&lt;men’ olunmak); affetmek</a:t>
            </a:r>
            <a:r>
              <a:rPr sz="2400" smtClean="0">
                <a:latin typeface="Calibri" pitchFamily="34" charset="0"/>
              </a:rPr>
              <a:t> (&lt;af etmek), </a:t>
            </a:r>
            <a:r>
              <a:rPr sz="2400" i="1" smtClean="0">
                <a:latin typeface="Calibri" pitchFamily="34" charset="0"/>
              </a:rPr>
              <a:t>reddetmek</a:t>
            </a:r>
            <a:r>
              <a:rPr sz="2400" smtClean="0">
                <a:latin typeface="Calibri" pitchFamily="34" charset="0"/>
              </a:rPr>
              <a:t> (&lt;ret etmek).</a:t>
            </a:r>
          </a:p>
          <a:p>
            <a:pPr eaLnBrk="1" hangingPunct="1"/>
            <a:r>
              <a:rPr sz="2400" b="1" smtClean="0">
                <a:solidFill>
                  <a:srgbClr val="7030A0"/>
                </a:solidFill>
                <a:latin typeface="Calibri" pitchFamily="34" charset="0"/>
              </a:rPr>
              <a:t>UYARI :</a:t>
            </a:r>
            <a:r>
              <a:rPr sz="240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sz="2400" smtClean="0">
                <a:latin typeface="Calibri" pitchFamily="34" charset="0"/>
              </a:rPr>
              <a:t>Sadece söyleyişte tonlulaşma biçiminde ses değişmesine uğrayanlar ayrı yazılır: </a:t>
            </a:r>
            <a:r>
              <a:rPr sz="2400" i="1" smtClean="0">
                <a:latin typeface="Calibri" pitchFamily="34" charset="0"/>
              </a:rPr>
              <a:t>azat etmek, hamt etmek, izaç etmek, iktisap et­mek.</a:t>
            </a:r>
            <a:r>
              <a:rPr sz="2400" smtClean="0">
                <a:latin typeface="Calibri" pitchFamily="34" charset="0"/>
              </a:rPr>
              <a:t> Bu örneklerde tonluluk söyleyişte belirtilir.</a:t>
            </a:r>
          </a:p>
          <a:p>
            <a:pPr eaLnBrk="1" hangingPunct="1"/>
            <a:endParaRPr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228600"/>
            <a:ext cx="8229600" cy="6324600"/>
          </a:xfrm>
        </p:spPr>
        <p:txBody>
          <a:bodyPr/>
          <a:lstStyle/>
          <a:p>
            <a:pPr eaLnBrk="1" hangingPunct="1"/>
            <a:r>
              <a:rPr sz="2000" b="1" smtClean="0">
                <a:latin typeface="Calibri" pitchFamily="34" charset="0"/>
              </a:rPr>
              <a:t>3</a:t>
            </a:r>
            <a:r>
              <a:rPr sz="2000" b="1" smtClean="0">
                <a:solidFill>
                  <a:srgbClr val="0070C0"/>
                </a:solidFill>
                <a:latin typeface="Calibri" pitchFamily="34" charset="0"/>
              </a:rPr>
              <a:t>. </a:t>
            </a:r>
            <a:r>
              <a:rPr sz="2000" smtClean="0">
                <a:solidFill>
                  <a:srgbClr val="0070C0"/>
                </a:solidFill>
                <a:latin typeface="Calibri" pitchFamily="34" charset="0"/>
              </a:rPr>
              <a:t>Kelimelerden her ikisi veya ikincisi, birleşme sırasında benzetme yoluyla anlam değişmesine uğradığında bu tür birleşik kelimeler bitişik yazılır.</a:t>
            </a: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a. </a:t>
            </a:r>
            <a:r>
              <a:rPr sz="2000" smtClean="0">
                <a:solidFill>
                  <a:srgbClr val="C0504D"/>
                </a:solidFill>
                <a:latin typeface="Calibri" pitchFamily="34" charset="0"/>
              </a:rPr>
              <a:t>Bitki adları</a:t>
            </a:r>
            <a:r>
              <a:rPr sz="2000" smtClean="0">
                <a:latin typeface="Calibri" pitchFamily="34" charset="0"/>
              </a:rPr>
              <a:t>: </a:t>
            </a:r>
            <a:r>
              <a:rPr sz="2000" i="1" smtClean="0">
                <a:latin typeface="Calibri" pitchFamily="34" charset="0"/>
              </a:rPr>
              <a:t>aslanağzı</a:t>
            </a:r>
            <a:r>
              <a:rPr sz="2000" smtClean="0">
                <a:latin typeface="Calibri" pitchFamily="34" charset="0"/>
              </a:rPr>
              <a:t>,</a:t>
            </a:r>
            <a:r>
              <a:rPr sz="2000" i="1" smtClean="0">
                <a:latin typeface="Calibri" pitchFamily="34" charset="0"/>
              </a:rPr>
              <a:t> keçiboynuzu</a:t>
            </a:r>
            <a:r>
              <a:rPr sz="2000" smtClean="0">
                <a:latin typeface="Calibri" pitchFamily="34" charset="0"/>
              </a:rPr>
              <a:t>, </a:t>
            </a:r>
            <a:r>
              <a:rPr sz="2000" i="1" smtClean="0">
                <a:latin typeface="Calibri" pitchFamily="34" charset="0"/>
              </a:rPr>
              <a:t>kuşburnu</a:t>
            </a:r>
            <a:r>
              <a:rPr sz="2000" smtClean="0">
                <a:latin typeface="Calibri" pitchFamily="34" charset="0"/>
              </a:rPr>
              <a:t>, </a:t>
            </a:r>
            <a:r>
              <a:rPr sz="2000" i="1" smtClean="0">
                <a:latin typeface="Calibri" pitchFamily="34" charset="0"/>
              </a:rPr>
              <a:t>açıkağız</a:t>
            </a:r>
            <a:r>
              <a:rPr sz="2000" smtClean="0">
                <a:latin typeface="Calibri" pitchFamily="34" charset="0"/>
              </a:rPr>
              <a:t>, </a:t>
            </a:r>
            <a:r>
              <a:rPr sz="2000" i="1" smtClean="0">
                <a:latin typeface="Calibri" pitchFamily="34" charset="0"/>
              </a:rPr>
              <a:t>akkuyruk</a:t>
            </a:r>
            <a:r>
              <a:rPr sz="2000" smtClean="0">
                <a:latin typeface="Calibri" pitchFamily="34" charset="0"/>
              </a:rPr>
              <a:t> (çay), </a:t>
            </a:r>
            <a:r>
              <a:rPr sz="2000" i="1" smtClean="0">
                <a:latin typeface="Calibri" pitchFamily="34" charset="0"/>
              </a:rPr>
              <a:t>alabaş</a:t>
            </a:r>
            <a:r>
              <a:rPr sz="2000" smtClean="0">
                <a:latin typeface="Calibri" pitchFamily="34" charset="0"/>
              </a:rPr>
              <a:t>, </a:t>
            </a:r>
            <a:r>
              <a:rPr sz="2000" i="1" smtClean="0">
                <a:latin typeface="Calibri" pitchFamily="34" charset="0"/>
              </a:rPr>
              <a:t>altınbaş</a:t>
            </a:r>
            <a:r>
              <a:rPr sz="2000" smtClean="0">
                <a:latin typeface="Calibri" pitchFamily="34" charset="0"/>
              </a:rPr>
              <a:t> (kavun), </a:t>
            </a:r>
            <a:r>
              <a:rPr sz="2000" i="1" smtClean="0">
                <a:latin typeface="Calibri" pitchFamily="34" charset="0"/>
              </a:rPr>
              <a:t>altıparmak</a:t>
            </a:r>
            <a:r>
              <a:rPr sz="2000" smtClean="0">
                <a:latin typeface="Calibri" pitchFamily="34" charset="0"/>
              </a:rPr>
              <a:t> (palamut), </a:t>
            </a:r>
            <a:r>
              <a:rPr sz="2000" i="1" smtClean="0">
                <a:latin typeface="Calibri" pitchFamily="34" charset="0"/>
              </a:rPr>
              <a:t>beşbıyık</a:t>
            </a:r>
            <a:r>
              <a:rPr sz="2000" smtClean="0">
                <a:latin typeface="Calibri" pitchFamily="34" charset="0"/>
              </a:rPr>
              <a:t> (muşmula), </a:t>
            </a:r>
            <a:r>
              <a:rPr sz="2000" i="1" smtClean="0">
                <a:latin typeface="Calibri" pitchFamily="34" charset="0"/>
              </a:rPr>
              <a:t>acemborusu</a:t>
            </a:r>
            <a:r>
              <a:rPr sz="2000" smtClean="0">
                <a:latin typeface="Calibri" pitchFamily="34" charset="0"/>
              </a:rPr>
              <a:t>, </a:t>
            </a:r>
            <a:r>
              <a:rPr sz="2000" i="1" smtClean="0">
                <a:latin typeface="Calibri" pitchFamily="34" charset="0"/>
              </a:rPr>
              <a:t>çobançantası</a:t>
            </a:r>
            <a:r>
              <a:rPr sz="2000" smtClean="0">
                <a:latin typeface="Calibri" pitchFamily="34" charset="0"/>
              </a:rPr>
              <a:t>, </a:t>
            </a:r>
            <a:r>
              <a:rPr sz="2000" i="1" smtClean="0">
                <a:latin typeface="Calibri" pitchFamily="34" charset="0"/>
              </a:rPr>
              <a:t>gelinfeneri</a:t>
            </a:r>
            <a:r>
              <a:rPr sz="2000" smtClean="0">
                <a:latin typeface="Calibri" pitchFamily="34" charset="0"/>
              </a:rPr>
              <a:t>, </a:t>
            </a:r>
            <a:r>
              <a:rPr sz="2000" i="1" smtClean="0">
                <a:latin typeface="Calibri" pitchFamily="34" charset="0"/>
              </a:rPr>
              <a:t>karnıkara</a:t>
            </a:r>
            <a:r>
              <a:rPr sz="2000" smtClean="0">
                <a:latin typeface="Calibri" pitchFamily="34" charset="0"/>
              </a:rPr>
              <a:t> (börülce),</a:t>
            </a:r>
            <a:r>
              <a:rPr sz="2000" i="1" smtClean="0">
                <a:latin typeface="Calibri" pitchFamily="34" charset="0"/>
              </a:rPr>
              <a:t> akşamsefası</a:t>
            </a:r>
            <a:r>
              <a:rPr sz="2000" smtClean="0">
                <a:latin typeface="Calibri" pitchFamily="34" charset="0"/>
              </a:rPr>
              <a:t>, </a:t>
            </a:r>
            <a:r>
              <a:rPr sz="2000" i="1" smtClean="0">
                <a:latin typeface="Calibri" pitchFamily="34" charset="0"/>
              </a:rPr>
              <a:t>camgüzeli</a:t>
            </a:r>
            <a:r>
              <a:rPr sz="2000" smtClean="0">
                <a:latin typeface="Calibri" pitchFamily="34" charset="0"/>
              </a:rPr>
              <a:t>, </a:t>
            </a:r>
            <a:r>
              <a:rPr sz="2000" i="1" smtClean="0">
                <a:latin typeface="Calibri" pitchFamily="34" charset="0"/>
              </a:rPr>
              <a:t>ayşekadın</a:t>
            </a:r>
            <a:r>
              <a:rPr sz="2000" smtClean="0">
                <a:latin typeface="Calibri" pitchFamily="34" charset="0"/>
              </a:rPr>
              <a:t> (fasulye), </a:t>
            </a:r>
            <a:r>
              <a:rPr sz="2000" i="1" smtClean="0">
                <a:latin typeface="Calibri" pitchFamily="34" charset="0"/>
              </a:rPr>
              <a:t>hafızali</a:t>
            </a:r>
            <a:r>
              <a:rPr sz="2000" smtClean="0">
                <a:latin typeface="Calibri" pitchFamily="34" charset="0"/>
              </a:rPr>
              <a:t> (üzüm),</a:t>
            </a: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b. </a:t>
            </a:r>
            <a:r>
              <a:rPr sz="2000" smtClean="0">
                <a:solidFill>
                  <a:srgbClr val="C0504D"/>
                </a:solidFill>
                <a:latin typeface="Calibri" pitchFamily="34" charset="0"/>
              </a:rPr>
              <a:t>Hayvan adları</a:t>
            </a:r>
            <a:r>
              <a:rPr sz="2000" smtClean="0">
                <a:latin typeface="Calibri" pitchFamily="34" charset="0"/>
              </a:rPr>
              <a:t>: </a:t>
            </a:r>
            <a:r>
              <a:rPr sz="2000" i="1" smtClean="0">
                <a:latin typeface="Calibri" pitchFamily="34" charset="0"/>
              </a:rPr>
              <a:t>danaburnu</a:t>
            </a:r>
            <a:r>
              <a:rPr sz="2000" smtClean="0">
                <a:latin typeface="Calibri" pitchFamily="34" charset="0"/>
              </a:rPr>
              <a:t> (böcek), </a:t>
            </a:r>
            <a:r>
              <a:rPr sz="2000" i="1" smtClean="0">
                <a:latin typeface="Calibri" pitchFamily="34" charset="0"/>
              </a:rPr>
              <a:t>akbaş</a:t>
            </a:r>
            <a:r>
              <a:rPr sz="2000" smtClean="0">
                <a:latin typeface="Calibri" pitchFamily="34" charset="0"/>
              </a:rPr>
              <a:t> (kuş), </a:t>
            </a:r>
            <a:r>
              <a:rPr sz="2000" i="1" smtClean="0">
                <a:latin typeface="Calibri" pitchFamily="34" charset="0"/>
              </a:rPr>
              <a:t>alabacak</a:t>
            </a:r>
            <a:r>
              <a:rPr sz="2000" smtClean="0">
                <a:latin typeface="Calibri" pitchFamily="34" charset="0"/>
              </a:rPr>
              <a:t> (at),  </a:t>
            </a: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c. </a:t>
            </a:r>
            <a:r>
              <a:rPr sz="2000" smtClean="0">
                <a:solidFill>
                  <a:srgbClr val="C0504D"/>
                </a:solidFill>
                <a:latin typeface="Calibri" pitchFamily="34" charset="0"/>
              </a:rPr>
              <a:t>Hastalık adları</a:t>
            </a:r>
            <a:r>
              <a:rPr sz="2000" smtClean="0">
                <a:latin typeface="Calibri" pitchFamily="34" charset="0"/>
              </a:rPr>
              <a:t>: </a:t>
            </a:r>
            <a:r>
              <a:rPr sz="2000" i="1" smtClean="0">
                <a:latin typeface="Calibri" pitchFamily="34" charset="0"/>
              </a:rPr>
              <a:t>itdirseği</a:t>
            </a:r>
            <a:r>
              <a:rPr sz="2000" smtClean="0">
                <a:latin typeface="Calibri" pitchFamily="34" charset="0"/>
              </a:rPr>
              <a:t> (arpacık), </a:t>
            </a:r>
            <a:r>
              <a:rPr sz="2000" i="1" smtClean="0">
                <a:latin typeface="Calibri" pitchFamily="34" charset="0"/>
              </a:rPr>
              <a:t>delibaş</a:t>
            </a:r>
            <a:r>
              <a:rPr sz="2000" smtClean="0">
                <a:latin typeface="Calibri" pitchFamily="34" charset="0"/>
              </a:rPr>
              <a:t>, </a:t>
            </a:r>
            <a:r>
              <a:rPr sz="2000" i="1" smtClean="0">
                <a:latin typeface="Calibri" pitchFamily="34" charset="0"/>
              </a:rPr>
              <a:t>karabacak</a:t>
            </a:r>
            <a:r>
              <a:rPr sz="2000" smtClean="0">
                <a:latin typeface="Calibri" pitchFamily="34" charset="0"/>
              </a:rPr>
              <a:t>,</a:t>
            </a: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ç. </a:t>
            </a:r>
            <a:r>
              <a:rPr sz="2000" smtClean="0">
                <a:solidFill>
                  <a:srgbClr val="C0504D"/>
                </a:solidFill>
                <a:latin typeface="Calibri" pitchFamily="34" charset="0"/>
              </a:rPr>
              <a:t>Alet ve eşya adları</a:t>
            </a:r>
            <a:r>
              <a:rPr sz="2000" smtClean="0">
                <a:latin typeface="Calibri" pitchFamily="34" charset="0"/>
              </a:rPr>
              <a:t>:</a:t>
            </a:r>
            <a:r>
              <a:rPr sz="2000" i="1" smtClean="0">
                <a:latin typeface="Calibri" pitchFamily="34" charset="0"/>
              </a:rPr>
              <a:t>deveboynu</a:t>
            </a:r>
            <a:r>
              <a:rPr sz="2000" smtClean="0">
                <a:latin typeface="Calibri" pitchFamily="34" charset="0"/>
              </a:rPr>
              <a:t>(boru), </a:t>
            </a:r>
            <a:r>
              <a:rPr sz="2000" i="1" smtClean="0">
                <a:latin typeface="Calibri" pitchFamily="34" charset="0"/>
              </a:rPr>
              <a:t>kargaburnu</a:t>
            </a:r>
            <a:r>
              <a:rPr sz="2000" smtClean="0">
                <a:latin typeface="Calibri" pitchFamily="34" charset="0"/>
              </a:rPr>
              <a:t>(alet), </a:t>
            </a:r>
            <a:r>
              <a:rPr sz="2000" i="1" smtClean="0">
                <a:latin typeface="Calibri" pitchFamily="34" charset="0"/>
              </a:rPr>
              <a:t>kedigözü</a:t>
            </a:r>
            <a:r>
              <a:rPr sz="2000" smtClean="0">
                <a:latin typeface="Calibri" pitchFamily="34" charset="0"/>
              </a:rPr>
              <a:t> (lamba),</a:t>
            </a: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e. </a:t>
            </a:r>
            <a:r>
              <a:rPr sz="2000" smtClean="0">
                <a:solidFill>
                  <a:srgbClr val="C0504D"/>
                </a:solidFill>
                <a:latin typeface="Calibri" pitchFamily="34" charset="0"/>
              </a:rPr>
              <a:t>Yiyecek adları</a:t>
            </a:r>
            <a:r>
              <a:rPr sz="2000" smtClean="0">
                <a:latin typeface="Calibri" pitchFamily="34" charset="0"/>
              </a:rPr>
              <a:t>: </a:t>
            </a:r>
            <a:r>
              <a:rPr sz="2000" i="1" smtClean="0">
                <a:latin typeface="Calibri" pitchFamily="34" charset="0"/>
              </a:rPr>
              <a:t>dilberdudağı</a:t>
            </a:r>
            <a:r>
              <a:rPr sz="2000" smtClean="0">
                <a:latin typeface="Calibri" pitchFamily="34" charset="0"/>
              </a:rPr>
              <a:t> (tatlı), </a:t>
            </a:r>
            <a:r>
              <a:rPr sz="2000" i="1" smtClean="0">
                <a:latin typeface="Calibri" pitchFamily="34" charset="0"/>
              </a:rPr>
              <a:t>hanımgöbeği</a:t>
            </a:r>
            <a:r>
              <a:rPr sz="2000" smtClean="0">
                <a:latin typeface="Calibri" pitchFamily="34" charset="0"/>
              </a:rPr>
              <a:t> (tatlı), </a:t>
            </a:r>
            <a:r>
              <a:rPr sz="2000" i="1" smtClean="0">
                <a:latin typeface="Calibri" pitchFamily="34" charset="0"/>
              </a:rPr>
              <a:t>hanımparmağı</a:t>
            </a:r>
            <a:r>
              <a:rPr sz="2000" smtClean="0">
                <a:latin typeface="Calibri" pitchFamily="34" charset="0"/>
              </a:rPr>
              <a:t> (tatlı), </a:t>
            </a:r>
            <a:r>
              <a:rPr sz="2000" i="1" smtClean="0">
                <a:latin typeface="Calibri" pitchFamily="34" charset="0"/>
              </a:rPr>
              <a:t>kadıngöbeği</a:t>
            </a:r>
            <a:r>
              <a:rPr sz="2000" smtClean="0">
                <a:latin typeface="Calibri" pitchFamily="34" charset="0"/>
              </a:rPr>
              <a:t> (tatlı), </a:t>
            </a:r>
            <a:r>
              <a:rPr sz="2000" i="1" smtClean="0">
                <a:latin typeface="Calibri" pitchFamily="34" charset="0"/>
              </a:rPr>
              <a:t>tavukgöğsü</a:t>
            </a:r>
            <a:r>
              <a:rPr sz="2000" smtClean="0">
                <a:latin typeface="Calibri" pitchFamily="34" charset="0"/>
              </a:rPr>
              <a:t> (tatlı), </a:t>
            </a:r>
            <a:r>
              <a:rPr sz="2000" i="1" smtClean="0">
                <a:latin typeface="Calibri" pitchFamily="34" charset="0"/>
              </a:rPr>
              <a:t>vezirparmağı</a:t>
            </a:r>
            <a:r>
              <a:rPr sz="2000" smtClean="0">
                <a:latin typeface="Calibri" pitchFamily="34" charset="0"/>
              </a:rPr>
              <a:t> (tatlı), </a:t>
            </a:r>
            <a:r>
              <a:rPr sz="2000" i="1" smtClean="0">
                <a:latin typeface="Calibri" pitchFamily="34" charset="0"/>
              </a:rPr>
              <a:t>bülbülyuvası</a:t>
            </a:r>
            <a:r>
              <a:rPr sz="2000" smtClean="0">
                <a:latin typeface="Calibri" pitchFamily="34" charset="0"/>
              </a:rPr>
              <a:t> (tatlı), </a:t>
            </a:r>
            <a:r>
              <a:rPr sz="2000" i="1" smtClean="0">
                <a:latin typeface="Calibri" pitchFamily="34" charset="0"/>
              </a:rPr>
              <a:t>kuşlokumu</a:t>
            </a:r>
            <a:r>
              <a:rPr sz="2000" smtClean="0">
                <a:latin typeface="Calibri" pitchFamily="34" charset="0"/>
              </a:rPr>
              <a:t> (kurabiye), </a:t>
            </a:r>
            <a:r>
              <a:rPr sz="2000" i="1" smtClean="0">
                <a:latin typeface="Calibri" pitchFamily="34" charset="0"/>
              </a:rPr>
              <a:t>alinazik</a:t>
            </a:r>
            <a:r>
              <a:rPr sz="2000" smtClean="0">
                <a:latin typeface="Calibri" pitchFamily="34" charset="0"/>
              </a:rPr>
              <a:t> (kebap).</a:t>
            </a: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f. </a:t>
            </a:r>
            <a:r>
              <a:rPr sz="2000" smtClean="0">
                <a:solidFill>
                  <a:srgbClr val="C0504D"/>
                </a:solidFill>
                <a:latin typeface="Calibri" pitchFamily="34" charset="0"/>
              </a:rPr>
              <a:t>Oyun adları</a:t>
            </a:r>
            <a:r>
              <a:rPr sz="2000" smtClean="0">
                <a:latin typeface="Calibri" pitchFamily="34" charset="0"/>
              </a:rPr>
              <a:t>: </a:t>
            </a:r>
            <a:r>
              <a:rPr sz="2000" i="1" smtClean="0">
                <a:latin typeface="Calibri" pitchFamily="34" charset="0"/>
              </a:rPr>
              <a:t>beştaş</a:t>
            </a:r>
            <a:r>
              <a:rPr sz="2000" smtClean="0">
                <a:latin typeface="Calibri" pitchFamily="34" charset="0"/>
              </a:rPr>
              <a:t>, </a:t>
            </a:r>
            <a:r>
              <a:rPr sz="2000" i="1" smtClean="0">
                <a:latin typeface="Calibri" pitchFamily="34" charset="0"/>
              </a:rPr>
              <a:t>dokuztaş</a:t>
            </a:r>
            <a:r>
              <a:rPr sz="2000" smtClean="0">
                <a:latin typeface="Calibri" pitchFamily="34" charset="0"/>
              </a:rPr>
              <a:t>, </a:t>
            </a:r>
            <a:r>
              <a:rPr sz="2000" i="1" smtClean="0">
                <a:latin typeface="Calibri" pitchFamily="34" charset="0"/>
              </a:rPr>
              <a:t>üçtaş</a:t>
            </a:r>
            <a:r>
              <a:rPr sz="2000" smtClean="0">
                <a:latin typeface="Calibri" pitchFamily="34" charset="0"/>
              </a:rPr>
              <a:t>.</a:t>
            </a: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g. </a:t>
            </a:r>
            <a:r>
              <a:rPr sz="2000" smtClean="0">
                <a:solidFill>
                  <a:srgbClr val="C0504D"/>
                </a:solidFill>
                <a:latin typeface="Calibri" pitchFamily="34" charset="0"/>
              </a:rPr>
              <a:t>Gök cisimlerinin adları</a:t>
            </a:r>
            <a:r>
              <a:rPr sz="2000" smtClean="0">
                <a:latin typeface="Calibri" pitchFamily="34" charset="0"/>
              </a:rPr>
              <a:t>: </a:t>
            </a:r>
            <a:r>
              <a:rPr sz="2000" i="1" smtClean="0">
                <a:latin typeface="Calibri" pitchFamily="34" charset="0"/>
              </a:rPr>
              <a:t>Büyükayı</a:t>
            </a:r>
            <a:r>
              <a:rPr sz="2000" smtClean="0">
                <a:latin typeface="Calibri" pitchFamily="34" charset="0"/>
              </a:rPr>
              <a:t> (yıldız kümesi), </a:t>
            </a:r>
            <a:r>
              <a:rPr sz="2000" i="1" smtClean="0">
                <a:latin typeface="Calibri" pitchFamily="34" charset="0"/>
              </a:rPr>
              <a:t>Demirkazık</a:t>
            </a:r>
            <a:r>
              <a:rPr sz="2000" smtClean="0">
                <a:latin typeface="Calibri" pitchFamily="34" charset="0"/>
              </a:rPr>
              <a:t> (yıldız), </a:t>
            </a:r>
            <a:r>
              <a:rPr sz="2000" i="1" smtClean="0">
                <a:latin typeface="Calibri" pitchFamily="34" charset="0"/>
              </a:rPr>
              <a:t>Küçükayı</a:t>
            </a:r>
            <a:r>
              <a:rPr sz="2000" smtClean="0">
                <a:latin typeface="Calibri" pitchFamily="34" charset="0"/>
              </a:rPr>
              <a:t> (yıldız kümesi), </a:t>
            </a:r>
            <a:r>
              <a:rPr sz="2000" i="1" smtClean="0">
                <a:latin typeface="Calibri" pitchFamily="34" charset="0"/>
              </a:rPr>
              <a:t>Samanyolu</a:t>
            </a:r>
            <a:r>
              <a:rPr sz="2000" smtClean="0">
                <a:latin typeface="Calibri" pitchFamily="34" charset="0"/>
              </a:rPr>
              <a:t> (yıldız kümesi),</a:t>
            </a: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ğ.</a:t>
            </a:r>
            <a:r>
              <a:rPr sz="2000" smtClean="0">
                <a:latin typeface="Calibri" pitchFamily="34" charset="0"/>
              </a:rPr>
              <a:t> </a:t>
            </a:r>
            <a:r>
              <a:rPr sz="2000" smtClean="0">
                <a:solidFill>
                  <a:srgbClr val="C0504D"/>
                </a:solidFill>
                <a:latin typeface="Calibri" pitchFamily="34" charset="0"/>
              </a:rPr>
              <a:t>Renk adları</a:t>
            </a:r>
            <a:r>
              <a:rPr sz="2000" smtClean="0">
                <a:latin typeface="Calibri" pitchFamily="34" charset="0"/>
              </a:rPr>
              <a:t>:</a:t>
            </a:r>
            <a:r>
              <a:rPr sz="2000" i="1" smtClean="0">
                <a:latin typeface="Calibri" pitchFamily="34" charset="0"/>
              </a:rPr>
              <a:t> balköpüğü, fildişi, gülkurusu, kavuniçi,tavşankanı, vişneçürüğü,</a:t>
            </a:r>
            <a:endParaRPr sz="2000" smtClean="0">
              <a:latin typeface="Calibri" pitchFamily="34" charset="0"/>
            </a:endParaRPr>
          </a:p>
          <a:p>
            <a:pPr eaLnBrk="1" hangingPunct="1"/>
            <a:endParaRPr sz="20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/>
          <a:lstStyle/>
          <a:p>
            <a:pPr eaLnBrk="1" hangingPunct="1"/>
            <a:r>
              <a:rPr sz="2000" b="1" smtClean="0">
                <a:latin typeface="Calibri" pitchFamily="34" charset="0"/>
              </a:rPr>
              <a:t>4.</a:t>
            </a:r>
            <a:r>
              <a:rPr sz="2000" i="1" smtClean="0">
                <a:latin typeface="Calibri" pitchFamily="34" charset="0"/>
              </a:rPr>
              <a:t>-a, -e, -ı, -i, -u, -ü </a:t>
            </a:r>
            <a:r>
              <a:rPr sz="2000" smtClean="0">
                <a:latin typeface="Calibri" pitchFamily="34" charset="0"/>
              </a:rPr>
              <a:t>zarf-fiil ekleriyle </a:t>
            </a:r>
            <a:r>
              <a:rPr sz="2000" i="1" smtClean="0">
                <a:latin typeface="Calibri" pitchFamily="34" charset="0"/>
              </a:rPr>
              <a:t>bilmek, vermek, kalmak, durmak, gelmek</a:t>
            </a:r>
            <a:r>
              <a:rPr sz="2000" smtClean="0">
                <a:latin typeface="Calibri" pitchFamily="34" charset="0"/>
              </a:rPr>
              <a:t>, </a:t>
            </a:r>
            <a:r>
              <a:rPr sz="2000" i="1" smtClean="0">
                <a:latin typeface="Calibri" pitchFamily="34" charset="0"/>
              </a:rPr>
              <a:t>görmek </a:t>
            </a:r>
            <a:r>
              <a:rPr sz="2000" smtClean="0">
                <a:latin typeface="Calibri" pitchFamily="34" charset="0"/>
              </a:rPr>
              <a:t>ve</a:t>
            </a:r>
            <a:r>
              <a:rPr sz="2000" i="1" smtClean="0">
                <a:latin typeface="Calibri" pitchFamily="34" charset="0"/>
              </a:rPr>
              <a:t> yazmak</a:t>
            </a:r>
            <a:r>
              <a:rPr sz="2000" smtClean="0">
                <a:latin typeface="Calibri" pitchFamily="34" charset="0"/>
              </a:rPr>
              <a:t> fiilleriyle yapılan tasvirî fiiller bitişik yazılır: </a:t>
            </a:r>
            <a:r>
              <a:rPr sz="2000" i="1" smtClean="0">
                <a:latin typeface="Calibri" pitchFamily="34" charset="0"/>
              </a:rPr>
              <a:t>alabildiğine, düşünebilmek  uyuyakalmak; gidedurmak, yazadurmak; çıkagelmek, süregelmek; düşeyazmak, öleyazmak; a gelivermek, gülüvermek, uçuvermek; ölmeyegör.</a:t>
            </a:r>
          </a:p>
          <a:p>
            <a:pPr eaLnBrk="1" hangingPunct="1">
              <a:buFont typeface="Arial" charset="0"/>
              <a:buNone/>
            </a:pP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b="1" smtClean="0">
                <a:latin typeface="Calibri" pitchFamily="34" charset="0"/>
              </a:rPr>
              <a:t>5. </a:t>
            </a:r>
            <a:r>
              <a:rPr sz="2000" smtClean="0">
                <a:latin typeface="Calibri" pitchFamily="34" charset="0"/>
              </a:rPr>
              <a:t>Bir veya iki ögesi emir kipiyle kurulan kalıplaşmış birleşik kelimeler bitişik yazılır: </a:t>
            </a:r>
            <a:r>
              <a:rPr sz="2000" i="1" smtClean="0">
                <a:latin typeface="Calibri" pitchFamily="34" charset="0"/>
              </a:rPr>
              <a:t>alaşağı</a:t>
            </a:r>
            <a:r>
              <a:rPr sz="2000" smtClean="0">
                <a:latin typeface="Calibri" pitchFamily="34" charset="0"/>
              </a:rPr>
              <a:t>, </a:t>
            </a:r>
            <a:r>
              <a:rPr sz="2000" i="1" smtClean="0">
                <a:latin typeface="Calibri" pitchFamily="34" charset="0"/>
              </a:rPr>
              <a:t>albeni, ateşkes,  rastgele, sıkboğaz, çekyat, kapkaç, örtbas, seçal</a:t>
            </a:r>
            <a:r>
              <a:rPr sz="2000" smtClean="0">
                <a:latin typeface="Calibri" pitchFamily="34" charset="0"/>
              </a:rPr>
              <a:t>, </a:t>
            </a:r>
            <a:r>
              <a:rPr sz="2000" i="1" smtClean="0">
                <a:latin typeface="Calibri" pitchFamily="34" charset="0"/>
              </a:rPr>
              <a:t>veryansın</a:t>
            </a:r>
            <a:r>
              <a:rPr sz="2000" smtClean="0">
                <a:latin typeface="Calibri" pitchFamily="34" charset="0"/>
              </a:rPr>
              <a:t>, </a:t>
            </a:r>
            <a:r>
              <a:rPr sz="2000" i="1" smtClean="0">
                <a:latin typeface="Calibri" pitchFamily="34" charset="0"/>
              </a:rPr>
              <a:t>yapboz</a:t>
            </a:r>
            <a:r>
              <a:rPr sz="2000" smtClean="0">
                <a:latin typeface="Calibri" pitchFamily="34" charset="0"/>
              </a:rPr>
              <a:t>, </a:t>
            </a:r>
            <a:r>
              <a:rPr sz="2000" i="1" smtClean="0">
                <a:latin typeface="Calibri" pitchFamily="34" charset="0"/>
              </a:rPr>
              <a:t>yazboz tahtası</a:t>
            </a:r>
            <a:r>
              <a:rPr sz="2000" smtClean="0">
                <a:latin typeface="Calibri" pitchFamily="34" charset="0"/>
              </a:rPr>
              <a:t>.</a:t>
            </a:r>
          </a:p>
          <a:p>
            <a:pPr eaLnBrk="1" hangingPunct="1">
              <a:buFont typeface="Arial" charset="0"/>
              <a:buNone/>
            </a:pP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b="1" smtClean="0">
                <a:latin typeface="Calibri" pitchFamily="34" charset="0"/>
              </a:rPr>
              <a:t>6.</a:t>
            </a:r>
            <a:r>
              <a:rPr sz="2000" i="1" smtClean="0">
                <a:latin typeface="Calibri" pitchFamily="34" charset="0"/>
              </a:rPr>
              <a:t> -an/-en, -r/-ar/-er/-ır/-ir, -maz/-mez </a:t>
            </a:r>
            <a:r>
              <a:rPr sz="2000" smtClean="0">
                <a:latin typeface="Calibri" pitchFamily="34" charset="0"/>
              </a:rPr>
              <a:t>ve -</a:t>
            </a:r>
            <a:r>
              <a:rPr sz="2000" i="1" smtClean="0">
                <a:latin typeface="Calibri" pitchFamily="34" charset="0"/>
              </a:rPr>
              <a:t>mış/-miş</a:t>
            </a:r>
            <a:r>
              <a:rPr sz="2000" smtClean="0">
                <a:latin typeface="Calibri" pitchFamily="34" charset="0"/>
              </a:rPr>
              <a:t> sıfat-fiil eklerinin kalıplaşmasıyla oluşan birleşik kelimeler bitişik yazılır:</a:t>
            </a:r>
          </a:p>
          <a:p>
            <a:pPr eaLnBrk="1" hangingPunct="1">
              <a:buFont typeface="Arial" charset="0"/>
              <a:buNone/>
            </a:pPr>
            <a:r>
              <a:rPr sz="2000" smtClean="0">
                <a:latin typeface="Calibri" pitchFamily="34" charset="0"/>
              </a:rPr>
              <a:t>ağaçkakan, cankurtaran, çöpçatan, dalgakıran, gökdelen, oyunbozan, saçkıran, yelkovan, yolgeçen;akımtoplar, altıpatlar, barışsever,betonkarar, bilgisayar,  çoksatar, dil­sever, füzeatar, uçaksavar, yurtsever; etyemez, kadirbilmez,  karıncaezmez, kuşkonmaz, külyutmaz, varyemez;</a:t>
            </a:r>
            <a:r>
              <a:rPr sz="2000" i="1" smtClean="0">
                <a:latin typeface="Calibri" pitchFamily="34" charset="0"/>
              </a:rPr>
              <a:t> güngörmüş</a:t>
            </a:r>
            <a:r>
              <a:rPr sz="2000" smtClean="0">
                <a:latin typeface="Calibri" pitchFamily="34" charset="0"/>
              </a:rPr>
              <a:t>.</a:t>
            </a:r>
          </a:p>
          <a:p>
            <a:pPr eaLnBrk="1" hangingPunct="1"/>
            <a:endParaRPr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228600"/>
            <a:ext cx="8229600" cy="6324600"/>
          </a:xfrm>
        </p:spPr>
        <p:txBody>
          <a:bodyPr/>
          <a:lstStyle/>
          <a:p>
            <a:pPr eaLnBrk="1" hangingPunct="1"/>
            <a:endParaRPr sz="2000" b="1" smtClean="0">
              <a:latin typeface="Calibri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7. </a:t>
            </a:r>
            <a:r>
              <a:rPr sz="2000" smtClean="0">
                <a:latin typeface="Calibri" pitchFamily="34" charset="0"/>
              </a:rPr>
              <a:t>İkinci kelimesi </a:t>
            </a:r>
            <a:r>
              <a:rPr sz="2000" i="1" smtClean="0">
                <a:latin typeface="Calibri" pitchFamily="34" charset="0"/>
              </a:rPr>
              <a:t>-dı (-di / -du / -dü, -tı / -ti / -tu / -tü)</a:t>
            </a:r>
            <a:r>
              <a:rPr sz="2000" smtClean="0">
                <a:latin typeface="Calibri" pitchFamily="34" charset="0"/>
              </a:rPr>
              <a:t> kalıplaşmış belirli geçmiş zaman ekleriyle kurulan birleşik kelimeler bitişik yazılır: </a:t>
            </a:r>
            <a:r>
              <a:rPr sz="2000" i="1" smtClean="0">
                <a:latin typeface="Calibri" pitchFamily="34" charset="0"/>
              </a:rPr>
              <a:t>albastı, ciğerdeldi, çıtkırıldım, dalbastı, fırdöndü, gecekondu, gündöndü, hünkârbeğendi, imambayıldı, karyağdı, külbastı, mirasyedi, papazkaçtı, serdengeçti, şıpsevdi, zıpçıktı</a:t>
            </a:r>
            <a:r>
              <a:rPr sz="2000" smtClean="0">
                <a:latin typeface="Calibri" pitchFamily="34" charset="0"/>
              </a:rPr>
              <a:t>.</a:t>
            </a:r>
          </a:p>
          <a:p>
            <a:pPr eaLnBrk="1" hangingPunct="1">
              <a:buFont typeface="Arial" charset="0"/>
              <a:buNone/>
            </a:pPr>
            <a:endParaRPr sz="2000" smtClean="0">
              <a:latin typeface="Calibri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8. </a:t>
            </a:r>
            <a:r>
              <a:rPr sz="2000" smtClean="0">
                <a:latin typeface="Calibri" pitchFamily="34" charset="0"/>
              </a:rPr>
              <a:t>Her iki kelimesi de </a:t>
            </a:r>
            <a:r>
              <a:rPr sz="2000" i="1" smtClean="0">
                <a:latin typeface="Calibri" pitchFamily="34" charset="0"/>
              </a:rPr>
              <a:t>-dı (-di / -du / -dü, -tı / -ti / -tu / -tü)</a:t>
            </a:r>
            <a:r>
              <a:rPr sz="2000" smtClean="0">
                <a:latin typeface="Calibri" pitchFamily="34" charset="0"/>
              </a:rPr>
              <a:t> belirli geçmiş zaman veya</a:t>
            </a:r>
            <a:r>
              <a:rPr sz="2000" i="1" smtClean="0">
                <a:latin typeface="Calibri" pitchFamily="34" charset="0"/>
              </a:rPr>
              <a:t> -r /-ar /-er </a:t>
            </a:r>
            <a:r>
              <a:rPr sz="2000" smtClean="0">
                <a:latin typeface="Calibri" pitchFamily="34" charset="0"/>
              </a:rPr>
              <a:t>geniş zaman eklerini almış ve kalıplaşmış bulunan birleşik kelimeler bitişik yazılır: </a:t>
            </a:r>
            <a:r>
              <a:rPr sz="2000" i="1" smtClean="0">
                <a:latin typeface="Calibri" pitchFamily="34" charset="0"/>
              </a:rPr>
              <a:t>dedikodu, kaptıkaçtı, oldubitti</a:t>
            </a:r>
            <a:r>
              <a:rPr sz="2000" smtClean="0">
                <a:latin typeface="Calibri" pitchFamily="34" charset="0"/>
              </a:rPr>
              <a:t>; </a:t>
            </a:r>
            <a:r>
              <a:rPr sz="2000" i="1" smtClean="0">
                <a:latin typeface="Calibri" pitchFamily="34" charset="0"/>
              </a:rPr>
              <a:t>biçerdöver, konargöçer, okuryazar, uyurgezer, yanardöner.</a:t>
            </a:r>
          </a:p>
          <a:p>
            <a:pPr eaLnBrk="1" hangingPunct="1">
              <a:buFont typeface="Arial" charset="0"/>
              <a:buNone/>
            </a:pPr>
            <a:endParaRPr sz="2000" i="1" smtClean="0">
              <a:latin typeface="Calibri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9. </a:t>
            </a:r>
            <a:r>
              <a:rPr sz="2000" smtClean="0">
                <a:latin typeface="Calibri" pitchFamily="34" charset="0"/>
              </a:rPr>
              <a:t>Somut olarak yer bildirmeyen </a:t>
            </a:r>
            <a:r>
              <a:rPr sz="2000" i="1" smtClean="0">
                <a:latin typeface="Calibri" pitchFamily="34" charset="0"/>
              </a:rPr>
              <a:t>alt, üst</a:t>
            </a:r>
            <a:r>
              <a:rPr sz="2000" smtClean="0">
                <a:latin typeface="Calibri" pitchFamily="34" charset="0"/>
              </a:rPr>
              <a:t> ve </a:t>
            </a:r>
            <a:r>
              <a:rPr sz="2000" i="1" smtClean="0">
                <a:latin typeface="Calibri" pitchFamily="34" charset="0"/>
              </a:rPr>
              <a:t>üzeri</a:t>
            </a:r>
            <a:r>
              <a:rPr sz="2000" smtClean="0">
                <a:latin typeface="Calibri" pitchFamily="34" charset="0"/>
              </a:rPr>
              <a:t> sözlerinin sona getirilmesiyle kurulan birleşik kelimeler bitişik yazılır: </a:t>
            </a:r>
            <a:r>
              <a:rPr sz="2000" i="1" smtClean="0">
                <a:latin typeface="Calibri" pitchFamily="34" charset="0"/>
              </a:rPr>
              <a:t>ayakaltı, bilinçaltı, gözaltı </a:t>
            </a:r>
            <a:r>
              <a:rPr sz="2000" smtClean="0">
                <a:latin typeface="Calibri" pitchFamily="34" charset="0"/>
              </a:rPr>
              <a:t>(gözetim)</a:t>
            </a:r>
            <a:r>
              <a:rPr sz="2000" i="1" smtClean="0">
                <a:latin typeface="Calibri" pitchFamily="34" charset="0"/>
              </a:rPr>
              <a:t>, şuuraltı; akşamüstü, akşamüzeri, ayaküstü, ayaküzeri, bayramüstü, gerçeküstü, ikindiüstü, olağanüstü, öğleüstü, öğleüzeri, suçüstü, yüzüstü.</a:t>
            </a:r>
            <a:endParaRPr sz="2000" smtClean="0">
              <a:latin typeface="Calibri" pitchFamily="34" charset="0"/>
            </a:endParaRPr>
          </a:p>
          <a:p>
            <a:pPr eaLnBrk="1" hangingPunct="1"/>
            <a:endParaRPr sz="20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228600"/>
            <a:ext cx="8229600" cy="6477000"/>
          </a:xfrm>
        </p:spPr>
        <p:txBody>
          <a:bodyPr/>
          <a:lstStyle/>
          <a:p>
            <a:pPr eaLnBrk="1" hangingPunct="1"/>
            <a:r>
              <a:rPr sz="2000" b="1" smtClean="0">
                <a:latin typeface="Calibri" pitchFamily="34" charset="0"/>
              </a:rPr>
              <a:t>10. </a:t>
            </a:r>
            <a:r>
              <a:rPr sz="2000" smtClean="0">
                <a:latin typeface="Calibri" pitchFamily="34" charset="0"/>
              </a:rPr>
              <a:t>İki veya daha çok kelimenin birleşmesinden oluşmuş kişi adları, soyadları ve lakaplar bitişik yazılır: </a:t>
            </a:r>
            <a:r>
              <a:rPr sz="2000" i="1" smtClean="0">
                <a:latin typeface="Calibri" pitchFamily="34" charset="0"/>
              </a:rPr>
              <a:t>Alper, Gülnihal, Gülseren, Gündoğdu, Şenol, Varol; Abasıyanık, Adıvar, Atatürk, Gökalp, Güntekin, Tanpınar, Yurdakul; , Yirmisekiz Çelebi Mehmet.</a:t>
            </a: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b="1" smtClean="0">
                <a:latin typeface="Calibri" pitchFamily="34" charset="0"/>
              </a:rPr>
              <a:t>11. </a:t>
            </a:r>
            <a:r>
              <a:rPr sz="2000" smtClean="0">
                <a:latin typeface="Calibri" pitchFamily="34" charset="0"/>
              </a:rPr>
              <a:t>İki veya daha çok kelimeden oluşmuş Türkçe yer adları bitişik yazılır: </a:t>
            </a:r>
            <a:r>
              <a:rPr sz="2000" i="1" smtClean="0">
                <a:latin typeface="Calibri" pitchFamily="34" charset="0"/>
              </a:rPr>
              <a:t>Çanakkale, Gümüşhane; Acıpayam, Pınarbaşı, Şebinkarahisar; Beşiktaş, Kabataş.</a:t>
            </a: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i="1" smtClean="0">
                <a:latin typeface="Calibri" pitchFamily="34" charset="0"/>
              </a:rPr>
              <a:t>Şehir, kent, köy, mahalle, dağ, tepe, deniz, göl, ırmak, su</a:t>
            </a:r>
            <a:r>
              <a:rPr sz="2000" smtClean="0">
                <a:latin typeface="Calibri" pitchFamily="34" charset="0"/>
              </a:rPr>
              <a:t> vb. kelimelerle kurulmuş sıfat tamlaması ve belirtisiz isim tamlaması kalıbındaki yer adları bitişik yazılır: </a:t>
            </a:r>
            <a:r>
              <a:rPr sz="2000" i="1" smtClean="0">
                <a:latin typeface="Calibri" pitchFamily="34" charset="0"/>
              </a:rPr>
              <a:t>Akşehir, Eskişehir, Suşehri, Yenişehir; Atakent, Batıkent, Korukent, Çengelköy, Sarıyer, Yenimahalle;Karadağ, Uludağ; Kocatepe; Akdeniz, Karadeniz,; Acıgöl; Yeşilırmak; İncesu, Karasu, Akçay</a:t>
            </a:r>
            <a:r>
              <a:rPr sz="2000" smtClean="0">
                <a:latin typeface="Calibri" pitchFamily="34" charset="0"/>
              </a:rPr>
              <a:t>.</a:t>
            </a:r>
          </a:p>
          <a:p>
            <a:pPr eaLnBrk="1" hangingPunct="1"/>
            <a:r>
              <a:rPr sz="2000" b="1" smtClean="0">
                <a:latin typeface="Calibri" pitchFamily="34" charset="0"/>
              </a:rPr>
              <a:t>12. </a:t>
            </a:r>
            <a:r>
              <a:rPr sz="2000" smtClean="0">
                <a:latin typeface="Calibri" pitchFamily="34" charset="0"/>
              </a:rPr>
              <a:t>Kişi adları ve unvanlarından oluşmuş mahalle, meydan, köy vb. yer ve kuruluş adlarında unvan kelimesi sonda ise, gelenekleşmiş olarak bitişik yazılır: </a:t>
            </a:r>
            <a:r>
              <a:rPr sz="2000" i="1" smtClean="0">
                <a:latin typeface="Calibri" pitchFamily="34" charset="0"/>
              </a:rPr>
              <a:t>Abidinpaşa, Bayrampaşa, Davutpaşa, Ertuğrulgazi, Kemalpaşa (ilçesi); Necatibey (Caddesi), Mustafabey (Caddesi).</a:t>
            </a:r>
            <a:endParaRPr sz="2000" smtClean="0">
              <a:latin typeface="Calibri" pitchFamily="34" charset="0"/>
            </a:endParaRPr>
          </a:p>
          <a:p>
            <a:pPr eaLnBrk="1" hangingPunct="1"/>
            <a:endParaRPr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228600"/>
            <a:ext cx="8229600" cy="6324600"/>
          </a:xfrm>
        </p:spPr>
        <p:txBody>
          <a:bodyPr/>
          <a:lstStyle/>
          <a:p>
            <a:pPr eaLnBrk="1" hangingPunct="1"/>
            <a:r>
              <a:rPr sz="2000" b="1" smtClean="0">
                <a:latin typeface="Calibri" pitchFamily="34" charset="0"/>
              </a:rPr>
              <a:t>13. </a:t>
            </a:r>
            <a:r>
              <a:rPr sz="2000" smtClean="0">
                <a:latin typeface="Calibri" pitchFamily="34" charset="0"/>
              </a:rPr>
              <a:t>Ara yönleri belirten kelimeler bitişik yazılır: </a:t>
            </a:r>
            <a:r>
              <a:rPr sz="2000" i="1" smtClean="0">
                <a:latin typeface="Calibri" pitchFamily="34" charset="0"/>
              </a:rPr>
              <a:t>güneybatı, güneydoğu, kuzeybatı, kuzeydoğu.</a:t>
            </a: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b="1" smtClean="0">
                <a:latin typeface="Calibri" pitchFamily="34" charset="0"/>
              </a:rPr>
              <a:t>14. </a:t>
            </a:r>
            <a:r>
              <a:rPr sz="2000" smtClean="0">
                <a:latin typeface="Calibri" pitchFamily="34" charset="0"/>
              </a:rPr>
              <a:t>Bunlardan başka dilimizde her iki ögesi de asıl anlamını koruduğu hâlde yaygın bir biçimde gelenekleşmiş olarak bitişik yazılan kelimeler de vardır:</a:t>
            </a:r>
          </a:p>
          <a:p>
            <a:pPr eaLnBrk="1" hangingPunct="1"/>
            <a:r>
              <a:rPr sz="2000" b="1" smtClean="0">
                <a:latin typeface="Calibri" pitchFamily="34" charset="0"/>
              </a:rPr>
              <a:t>a. </a:t>
            </a:r>
            <a:r>
              <a:rPr sz="2000" i="1" smtClean="0">
                <a:latin typeface="Calibri" pitchFamily="34" charset="0"/>
              </a:rPr>
              <a:t>Baş</a:t>
            </a:r>
            <a:r>
              <a:rPr sz="2000" smtClean="0">
                <a:latin typeface="Calibri" pitchFamily="34" charset="0"/>
              </a:rPr>
              <a:t> sözüyle oluşturulan sıfat tamlamaları: </a:t>
            </a:r>
            <a:r>
              <a:rPr sz="2000" i="1" smtClean="0">
                <a:latin typeface="Calibri" pitchFamily="34" charset="0"/>
              </a:rPr>
              <a:t>başbakan, başçavuş, başeser,  başhekim, başhemşire, başkent, başkomutan, başköşe, başmüfettiş, başöğretmen, başparmak, başpehlivan, başrol, başsavcı,  başyazar.</a:t>
            </a: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b="1" smtClean="0">
                <a:latin typeface="Calibri" pitchFamily="34" charset="0"/>
              </a:rPr>
              <a:t>b. </a:t>
            </a:r>
            <a:r>
              <a:rPr sz="2000" smtClean="0">
                <a:latin typeface="Calibri" pitchFamily="34" charset="0"/>
              </a:rPr>
              <a:t>Bir topluluğun yöneticisi anlamındaki </a:t>
            </a:r>
            <a:r>
              <a:rPr sz="2000" i="1" smtClean="0">
                <a:latin typeface="Calibri" pitchFamily="34" charset="0"/>
              </a:rPr>
              <a:t>başı</a:t>
            </a:r>
            <a:r>
              <a:rPr sz="2000" smtClean="0">
                <a:latin typeface="Calibri" pitchFamily="34" charset="0"/>
              </a:rPr>
              <a:t> sözüyle oluşturulan belirtisiz isim tamlamaları: </a:t>
            </a:r>
            <a:r>
              <a:rPr sz="2000" i="1" smtClean="0">
                <a:latin typeface="Calibri" pitchFamily="34" charset="0"/>
              </a:rPr>
              <a:t>aşçıbaşı, binbaşı, çarkçıbaşı, çeribaşı, mehterbaşı, onbaşı, ustabaşı, yüzbaşı.</a:t>
            </a: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b="1" smtClean="0">
                <a:latin typeface="Calibri" pitchFamily="34" charset="0"/>
              </a:rPr>
              <a:t>c. </a:t>
            </a:r>
            <a:r>
              <a:rPr sz="2000" i="1" smtClean="0">
                <a:latin typeface="Calibri" pitchFamily="34" charset="0"/>
              </a:rPr>
              <a:t>Oğlu,kızı</a:t>
            </a:r>
            <a:r>
              <a:rPr sz="2000" smtClean="0">
                <a:latin typeface="Calibri" pitchFamily="34" charset="0"/>
              </a:rPr>
              <a:t> sözleri: </a:t>
            </a:r>
            <a:r>
              <a:rPr sz="2000" i="1" smtClean="0">
                <a:latin typeface="Calibri" pitchFamily="34" charset="0"/>
              </a:rPr>
              <a:t>çapanoğlu, eloğlu, hinoğluhin, elkızı.</a:t>
            </a: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b="1" smtClean="0">
                <a:latin typeface="Calibri" pitchFamily="34" charset="0"/>
              </a:rPr>
              <a:t>ç. </a:t>
            </a:r>
            <a:r>
              <a:rPr sz="2000" i="1" smtClean="0">
                <a:latin typeface="Calibri" pitchFamily="34" charset="0"/>
              </a:rPr>
              <a:t>Ağa, bey, efendi, hanım, nine </a:t>
            </a:r>
            <a:r>
              <a:rPr sz="2000" smtClean="0">
                <a:latin typeface="Calibri" pitchFamily="34" charset="0"/>
              </a:rPr>
              <a:t>vb. sözlerle kurulan birleşik kelimeler: </a:t>
            </a:r>
            <a:r>
              <a:rPr sz="2000" i="1" smtClean="0">
                <a:latin typeface="Calibri" pitchFamily="34" charset="0"/>
              </a:rPr>
              <a:t>ağababa, ağabey, beyefendi, efendibaba, hanımefendi, paşababa.</a:t>
            </a: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b="1" smtClean="0">
                <a:latin typeface="Calibri" pitchFamily="34" charset="0"/>
              </a:rPr>
              <a:t>d. </a:t>
            </a:r>
            <a:r>
              <a:rPr sz="2000" i="1" smtClean="0">
                <a:latin typeface="Calibri" pitchFamily="34" charset="0"/>
              </a:rPr>
              <a:t>Biraz, birkaç, birkaçı, birtakım, birçok, birçoğu, hiçbir, hiçbiri, herhangi </a:t>
            </a:r>
            <a:r>
              <a:rPr sz="2000" smtClean="0">
                <a:latin typeface="Calibri" pitchFamily="34" charset="0"/>
              </a:rPr>
              <a:t>belirsizlik sıfat ve zamirleri de gelenekleşmiş olarak bitişik yazılır.</a:t>
            </a:r>
          </a:p>
          <a:p>
            <a:pPr eaLnBrk="1" hangingPunct="1"/>
            <a:endParaRPr sz="20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228600"/>
            <a:ext cx="8229600" cy="6400800"/>
          </a:xfrm>
        </p:spPr>
        <p:txBody>
          <a:bodyPr/>
          <a:lstStyle/>
          <a:p>
            <a:pPr eaLnBrk="1" hangingPunct="1"/>
            <a:r>
              <a:rPr sz="2000" b="1" smtClean="0">
                <a:latin typeface="Calibri" pitchFamily="34" charset="0"/>
              </a:rPr>
              <a:t>15. </a:t>
            </a:r>
            <a:r>
              <a:rPr sz="2000" i="1" smtClean="0">
                <a:latin typeface="Calibri" pitchFamily="34" charset="0"/>
              </a:rPr>
              <a:t>Ev </a:t>
            </a:r>
            <a:r>
              <a:rPr sz="2000" smtClean="0">
                <a:latin typeface="Calibri" pitchFamily="34" charset="0"/>
              </a:rPr>
              <a:t>kelimesiyle kurulan birleşik kelimeler bitişik yazılır:</a:t>
            </a:r>
            <a:r>
              <a:rPr sz="2000" i="1" smtClean="0">
                <a:latin typeface="Calibri" pitchFamily="34" charset="0"/>
              </a:rPr>
              <a:t> aşevi, bakımevi, basımevi, doğumevi, gözlemevi, huzurevi, konukevi, orduevi, öğretmenevi, polisevi, yayınevi.</a:t>
            </a: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b="1" smtClean="0">
                <a:latin typeface="Calibri" pitchFamily="34" charset="0"/>
              </a:rPr>
              <a:t>16. </a:t>
            </a:r>
            <a:r>
              <a:rPr sz="2000" i="1" smtClean="0">
                <a:latin typeface="Calibri" pitchFamily="34" charset="0"/>
              </a:rPr>
              <a:t>Hane, name, zade</a:t>
            </a:r>
            <a:r>
              <a:rPr sz="2000" smtClean="0">
                <a:latin typeface="Calibri" pitchFamily="34" charset="0"/>
              </a:rPr>
              <a:t> kelimeleriyle oluşturulan birleşik kelimeler bitişik yazılır: </a:t>
            </a:r>
            <a:r>
              <a:rPr sz="2000" i="1" smtClean="0">
                <a:latin typeface="Calibri" pitchFamily="34" charset="0"/>
              </a:rPr>
              <a:t>çayhane, dershane, kahvehane, yazıhane;beyanname, kanunname, se­yahatname, siyasetname; amcazade, dayızade, teyzezade. </a:t>
            </a: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b="1" smtClean="0">
                <a:latin typeface="Calibri" pitchFamily="34" charset="0"/>
              </a:rPr>
              <a:t>UYARI:</a:t>
            </a:r>
            <a:r>
              <a:rPr sz="2000" i="1" smtClean="0">
                <a:latin typeface="Calibri" pitchFamily="34" charset="0"/>
              </a:rPr>
              <a:t> Eczahane, hastahane, pastahane, postahane</a:t>
            </a:r>
            <a:r>
              <a:rPr sz="2000" smtClean="0">
                <a:latin typeface="Calibri" pitchFamily="34" charset="0"/>
              </a:rPr>
              <a:t> sözleri kullanımdaki yaygınlık dolayısıyla </a:t>
            </a:r>
            <a:r>
              <a:rPr sz="2000" i="1" smtClean="0">
                <a:latin typeface="Calibri" pitchFamily="34" charset="0"/>
              </a:rPr>
              <a:t>eczane, hastane, pastane, postane</a:t>
            </a:r>
            <a:r>
              <a:rPr sz="2000" smtClean="0">
                <a:latin typeface="Calibri" pitchFamily="34" charset="0"/>
              </a:rPr>
              <a:t> biçiminde yazılmaktadır.</a:t>
            </a:r>
          </a:p>
          <a:p>
            <a:pPr eaLnBrk="1" hangingPunct="1"/>
            <a:r>
              <a:rPr sz="2000" b="1" smtClean="0">
                <a:latin typeface="Calibri" pitchFamily="34" charset="0"/>
              </a:rPr>
              <a:t>19. </a:t>
            </a:r>
            <a:r>
              <a:rPr sz="2000" smtClean="0">
                <a:latin typeface="Calibri" pitchFamily="34" charset="0"/>
              </a:rPr>
              <a:t>Müzik makam adları bitişik yazılır: </a:t>
            </a:r>
            <a:r>
              <a:rPr sz="2000" i="1" smtClean="0">
                <a:latin typeface="Calibri" pitchFamily="34" charset="0"/>
              </a:rPr>
              <a:t>acembuselik, muhayyerkürdi.</a:t>
            </a:r>
            <a:endParaRPr sz="2000" smtClean="0">
              <a:latin typeface="Calibri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sz="2000" smtClean="0">
                <a:latin typeface="Calibri" pitchFamily="34" charset="0"/>
              </a:rPr>
              <a:t>Bir sıfatla oluşturulan usul adlarında sıfat ayrı yazılır: </a:t>
            </a:r>
            <a:r>
              <a:rPr sz="2000" i="1" smtClean="0">
                <a:latin typeface="Calibri" pitchFamily="34" charset="0"/>
              </a:rPr>
              <a:t>ağır aksak, yürük semai.</a:t>
            </a: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b="1" smtClean="0">
                <a:latin typeface="Calibri" pitchFamily="34" charset="0"/>
              </a:rPr>
              <a:t>20. </a:t>
            </a:r>
            <a:r>
              <a:rPr sz="2000" smtClean="0">
                <a:latin typeface="Calibri" pitchFamily="34" charset="0"/>
              </a:rPr>
              <a:t>Kanunda bitişik geçen veya bitişik olarak tescil ettirilmiş olan kuruluş adları bitişik yazılır: </a:t>
            </a:r>
            <a:r>
              <a:rPr sz="2000" i="1" smtClean="0">
                <a:latin typeface="Calibri" pitchFamily="34" charset="0"/>
              </a:rPr>
              <a:t>İçişleri, Dışişleri, Genelkurmay, Yükseköğretim.</a:t>
            </a:r>
            <a:endParaRPr sz="2000" smtClean="0">
              <a:latin typeface="Calibri" pitchFamily="34" charset="0"/>
            </a:endParaRPr>
          </a:p>
          <a:p>
            <a:pPr eaLnBrk="1" hangingPunct="1"/>
            <a:endParaRPr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spcBef>
                <a:spcPts val="700"/>
              </a:spcBef>
            </a:pPr>
            <a:r>
              <a:rPr sz="3000" smtClean="0">
                <a:solidFill>
                  <a:srgbClr val="1F497D"/>
                </a:solidFill>
                <a:latin typeface="Calibri" pitchFamily="34" charset="0"/>
              </a:rPr>
              <a:t>4- Dizeler genellikle büyük harfle başlar:</a:t>
            </a:r>
          </a:p>
          <a:p>
            <a:pPr eaLnBrk="1" hangingPunct="1">
              <a:spcBef>
                <a:spcPts val="700"/>
              </a:spcBef>
            </a:pPr>
            <a:r>
              <a:rPr sz="3000" smtClean="0">
                <a:latin typeface="Calibri" pitchFamily="34" charset="0"/>
              </a:rPr>
              <a:t>Halk içinde muteber bir nesne yok devlet gibi;</a:t>
            </a:r>
          </a:p>
          <a:p>
            <a:pPr eaLnBrk="1" hangingPunct="1">
              <a:spcBef>
                <a:spcPts val="700"/>
              </a:spcBef>
            </a:pPr>
            <a:r>
              <a:rPr sz="3000" smtClean="0">
                <a:latin typeface="Calibri" pitchFamily="34" charset="0"/>
              </a:rPr>
              <a:t>Olmaya devlet cihanda bir nefes sıhhat gibi.                                                            (Muhibbi)</a:t>
            </a:r>
          </a:p>
          <a:p>
            <a:pPr eaLnBrk="1" hangingPunct="1">
              <a:spcBef>
                <a:spcPts val="700"/>
              </a:spcBef>
              <a:buFont typeface="Arial" charset="0"/>
              <a:buNone/>
            </a:pPr>
            <a:r>
              <a:rPr sz="3000" smtClean="0">
                <a:latin typeface="Calibri" pitchFamily="34" charset="0"/>
              </a:rPr>
              <a:t> </a:t>
            </a:r>
          </a:p>
          <a:p>
            <a:pPr eaLnBrk="1" hangingPunct="1">
              <a:spcBef>
                <a:spcPts val="700"/>
              </a:spcBef>
            </a:pPr>
            <a:r>
              <a:rPr sz="3000" smtClean="0">
                <a:solidFill>
                  <a:srgbClr val="1F497D"/>
                </a:solidFill>
                <a:latin typeface="Calibri" pitchFamily="34" charset="0"/>
              </a:rPr>
              <a:t>5- Özel adlar büyük harfle başlar:</a:t>
            </a:r>
          </a:p>
          <a:p>
            <a:pPr eaLnBrk="1" hangingPunct="1">
              <a:spcBef>
                <a:spcPts val="700"/>
              </a:spcBef>
              <a:buFont typeface="Arial" charset="0"/>
              <a:buNone/>
            </a:pPr>
            <a:r>
              <a:rPr sz="3000" smtClean="0">
                <a:latin typeface="Calibri" pitchFamily="34" charset="0"/>
              </a:rPr>
              <a:t>*- Kişi adlarıyla soyadları büyük harfle başlar:  Ahmet Haşim, Sait Faik Abasıyanık, Yunus Emre, Evliya Çelebi, Gevheri, Karacaoğlan, Âşık Ömer, Victor Hugo.</a:t>
            </a:r>
          </a:p>
          <a:p>
            <a:pPr eaLnBrk="1" hangingPunct="1">
              <a:spcBef>
                <a:spcPts val="700"/>
              </a:spcBef>
              <a:buFont typeface="Arial" charset="0"/>
              <a:buNone/>
            </a:pPr>
            <a:r>
              <a:rPr sz="3000" smtClean="0">
                <a:latin typeface="Calibri" pitchFamily="34" charset="0"/>
              </a:rPr>
              <a:t> </a:t>
            </a:r>
          </a:p>
          <a:p>
            <a:pPr eaLnBrk="1" hangingPunct="1">
              <a:spcBef>
                <a:spcPts val="700"/>
              </a:spcBef>
            </a:pPr>
            <a:endParaRPr sz="30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152400"/>
            <a:ext cx="8229600" cy="6477000"/>
          </a:xfrm>
        </p:spPr>
        <p:txBody>
          <a:bodyPr/>
          <a:lstStyle/>
          <a:p>
            <a:pPr eaLnBrk="1" hangingPunct="1"/>
            <a:r>
              <a:rPr sz="2000" b="1" smtClean="0">
                <a:solidFill>
                  <a:srgbClr val="FF0000"/>
                </a:solidFill>
                <a:latin typeface="Calibri" pitchFamily="34" charset="0"/>
              </a:rPr>
              <a:t>B. Ayrı Yazılan Birleşik Kelimeler</a:t>
            </a:r>
          </a:p>
          <a:p>
            <a:pPr eaLnBrk="1" hangingPunct="1"/>
            <a:r>
              <a:rPr sz="2000" b="1" smtClean="0">
                <a:latin typeface="Calibri" pitchFamily="34" charset="0"/>
              </a:rPr>
              <a:t>1. </a:t>
            </a:r>
            <a:r>
              <a:rPr sz="2000" i="1" smtClean="0">
                <a:latin typeface="Calibri" pitchFamily="34" charset="0"/>
              </a:rPr>
              <a:t>Etmek, edilmek, eylemek, kılmak, kılınmak, olmak, olunmak </a:t>
            </a:r>
            <a:r>
              <a:rPr sz="2000" smtClean="0">
                <a:latin typeface="Calibri" pitchFamily="34" charset="0"/>
              </a:rPr>
              <a:t>yar­dımcı fiilleriyle kurulan birleşik fiiller herhangi bir ses düşmesine veya türemesine uğramazsa ayrı yazılır: </a:t>
            </a:r>
            <a:r>
              <a:rPr sz="2000" i="1" smtClean="0">
                <a:latin typeface="Calibri" pitchFamily="34" charset="0"/>
              </a:rPr>
              <a:t>alt etmek, arz etmek, azat etmek, boş olmak, dans etmek, el etmek, göç etmek, ilan etmek, kabul etmek, kul etmek, kul olmak,  not etmek, oyun etmek, sağ olmak, söz etmek, </a:t>
            </a: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b="1" smtClean="0">
                <a:latin typeface="Calibri" pitchFamily="34" charset="0"/>
              </a:rPr>
              <a:t>ğ. </a:t>
            </a:r>
            <a:r>
              <a:rPr sz="2000" smtClean="0">
                <a:latin typeface="Calibri" pitchFamily="34" charset="0"/>
              </a:rPr>
              <a:t>Gök cisimleri: </a:t>
            </a:r>
            <a:r>
              <a:rPr sz="2000" i="1" smtClean="0">
                <a:latin typeface="Calibri" pitchFamily="34" charset="0"/>
              </a:rPr>
              <a:t>Çoban Yıldızı, Kervan Yıldızı, Kutup Yıldızı, kuyruklu yıldız; gök taşı, hava taşı, meteor taşı</a:t>
            </a:r>
            <a:r>
              <a:rPr sz="2000" smtClean="0">
                <a:latin typeface="Calibri" pitchFamily="34" charset="0"/>
              </a:rPr>
              <a:t>.</a:t>
            </a:r>
          </a:p>
          <a:p>
            <a:pPr eaLnBrk="1" hangingPunct="1"/>
            <a:r>
              <a:rPr sz="2000" b="1" smtClean="0">
                <a:latin typeface="Calibri" pitchFamily="34" charset="0"/>
              </a:rPr>
              <a:t>ı. </a:t>
            </a:r>
            <a:r>
              <a:rPr sz="2000" smtClean="0">
                <a:latin typeface="Calibri" pitchFamily="34" charset="0"/>
              </a:rPr>
              <a:t>Benzetme yoluyla insanın bir niteliğini anlatmak üzere bitki, hayvan ve nesne adlarıyla kurulan birleşik kelimeler: </a:t>
            </a:r>
            <a:r>
              <a:rPr sz="2000" i="1" smtClean="0">
                <a:latin typeface="Calibri" pitchFamily="34" charset="0"/>
              </a:rPr>
              <a:t>çetin ceviz, çöpsüz üzüm; eski kurt, sarı çıyan, sağmal inek; ağır top, eksik etek, eski toprak, eski tüfek, </a:t>
            </a: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b="1" smtClean="0">
                <a:latin typeface="Calibri" pitchFamily="34" charset="0"/>
              </a:rPr>
              <a:t>i. </a:t>
            </a:r>
            <a:r>
              <a:rPr sz="2000" smtClean="0">
                <a:latin typeface="Calibri" pitchFamily="34" charset="0"/>
              </a:rPr>
              <a:t>Zamanla ilgili birleşik kelimeler: </a:t>
            </a:r>
            <a:r>
              <a:rPr sz="2000" i="1" smtClean="0">
                <a:latin typeface="Calibri" pitchFamily="34" charset="0"/>
              </a:rPr>
              <a:t>bağ bozumu, gece yarısı, gün ortası, hafta başı, hafta sonu.</a:t>
            </a:r>
            <a:endParaRPr sz="2000" smtClean="0">
              <a:latin typeface="Calibri" pitchFamily="34" charset="0"/>
            </a:endParaRPr>
          </a:p>
          <a:p>
            <a:pPr eaLnBrk="1" hangingPunct="1"/>
            <a:r>
              <a:rPr sz="2000" b="1" smtClean="0">
                <a:latin typeface="Calibri" pitchFamily="34" charset="0"/>
              </a:rPr>
              <a:t>3. </a:t>
            </a:r>
            <a:r>
              <a:rPr sz="2000" i="1" smtClean="0">
                <a:latin typeface="Calibri" pitchFamily="34" charset="0"/>
              </a:rPr>
              <a:t>-r / -ar / -er, -maz / -mez </a:t>
            </a:r>
            <a:r>
              <a:rPr sz="2000" smtClean="0">
                <a:latin typeface="Calibri" pitchFamily="34" charset="0"/>
              </a:rPr>
              <a:t>ve</a:t>
            </a:r>
            <a:r>
              <a:rPr sz="2000" i="1" smtClean="0">
                <a:latin typeface="Calibri" pitchFamily="34" charset="0"/>
              </a:rPr>
              <a:t> -an / -en</a:t>
            </a:r>
            <a:r>
              <a:rPr sz="2000" smtClean="0">
                <a:latin typeface="Calibri" pitchFamily="34" charset="0"/>
              </a:rPr>
              <a:t> sıfat-fiil ekleriyle kurulan sıfat tam­laması yapısındaki birleşik kelimeler ayrı yazılır: </a:t>
            </a:r>
            <a:r>
              <a:rPr sz="2000" i="1" smtClean="0">
                <a:latin typeface="Calibri" pitchFamily="34" charset="0"/>
              </a:rPr>
              <a:t>bakar kör, çalar saat, çıkar yol,  güler yüz, yazar kasa, yeter sayı; çıkmaz sokak, geçmez akçe, görünmez kaza, tükenmez kalem; akan yıldız, doyuran buhar, uçan daire.</a:t>
            </a:r>
            <a:endParaRPr sz="2000" smtClean="0">
              <a:latin typeface="Calibri" pitchFamily="34" charset="0"/>
            </a:endParaRPr>
          </a:p>
          <a:p>
            <a:pPr eaLnBrk="1" hangingPunct="1"/>
            <a:endParaRPr sz="20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228600"/>
            <a:ext cx="8229600" cy="6324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sz="2400" b="1" smtClean="0">
                <a:latin typeface="Calibri" pitchFamily="34" charset="0"/>
              </a:rPr>
              <a:t>4. </a:t>
            </a:r>
            <a:r>
              <a:rPr sz="2400" i="1" smtClean="0">
                <a:latin typeface="Calibri" pitchFamily="34" charset="0"/>
              </a:rPr>
              <a:t>Renk</a:t>
            </a:r>
            <a:r>
              <a:rPr sz="2400" smtClean="0">
                <a:latin typeface="Calibri" pitchFamily="34" charset="0"/>
              </a:rPr>
              <a:t> sözü veya renklerden birinin adıyla kurulmuş isim tamlaması yapısındaki renk adları ayrı yazılır:</a:t>
            </a:r>
            <a:r>
              <a:rPr sz="2400" i="1" smtClean="0">
                <a:latin typeface="Calibri" pitchFamily="34" charset="0"/>
              </a:rPr>
              <a:t> bal rengi, duman rengi, gümüş rengi, portakal rengi, saman rengi; ateş kırmızısı, boncuk mavisi, çivit mavisi, gece mavisi, limon sarısı.</a:t>
            </a:r>
            <a:endParaRPr sz="2400" smtClean="0">
              <a:latin typeface="Calibri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sz="2400" b="1" smtClean="0">
                <a:latin typeface="Calibri" pitchFamily="34" charset="0"/>
              </a:rPr>
              <a:t>5.</a:t>
            </a:r>
            <a:r>
              <a:rPr sz="2400" smtClean="0">
                <a:latin typeface="Calibri" pitchFamily="34" charset="0"/>
              </a:rPr>
              <a:t> Rengin tonunu belirtmek üzere renkten önce kullanılan sıfatlar ayrı yazılır: </a:t>
            </a:r>
            <a:r>
              <a:rPr sz="2400" i="1" smtClean="0">
                <a:latin typeface="Calibri" pitchFamily="34" charset="0"/>
              </a:rPr>
              <a:t>açık mavi, açık yeşil,kirli sarı, koyu mavi,</a:t>
            </a:r>
            <a:endParaRPr sz="2400" smtClean="0">
              <a:latin typeface="Calibri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sz="2400" b="1" smtClean="0">
                <a:latin typeface="Calibri" pitchFamily="34" charset="0"/>
              </a:rPr>
              <a:t>6. </a:t>
            </a:r>
            <a:r>
              <a:rPr sz="2400" smtClean="0">
                <a:latin typeface="Calibri" pitchFamily="34" charset="0"/>
              </a:rPr>
              <a:t>Yer adlarında kullanılan </a:t>
            </a:r>
            <a:r>
              <a:rPr sz="2400" i="1" smtClean="0">
                <a:latin typeface="Calibri" pitchFamily="34" charset="0"/>
              </a:rPr>
              <a:t>batı, doğu, güney, kuzey, güneybatı, güneydoğu, kuzeybatı, kuzeydoğu, aşağı, orta, yukarı, iç, yakın, uzak </a:t>
            </a:r>
            <a:r>
              <a:rPr sz="2400" smtClean="0">
                <a:latin typeface="Calibri" pitchFamily="34" charset="0"/>
              </a:rPr>
              <a:t>kelimeleri ayrı yazılır:</a:t>
            </a:r>
            <a:r>
              <a:rPr sz="2400" i="1" smtClean="0">
                <a:latin typeface="Calibri" pitchFamily="34" charset="0"/>
              </a:rPr>
              <a:t> Doğu Anadolu, Batı Trakya, Orta Anadolu, Güney Amerika, Orta Asya, Yakın Doğu, Güneybatı Anadolu, İç Asya, İç Anadolu, Yukarı Ayrancı.</a:t>
            </a:r>
            <a:endParaRPr sz="2400" smtClean="0">
              <a:latin typeface="Calibri" pitchFamily="34" charset="0"/>
            </a:endParaRPr>
          </a:p>
          <a:p>
            <a:pPr eaLnBrk="1" hangingPunct="1"/>
            <a:endParaRPr sz="24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152400"/>
            <a:ext cx="8229600" cy="6553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7. </a:t>
            </a:r>
            <a:r>
              <a:rPr sz="2000" smtClean="0">
                <a:latin typeface="Calibri" pitchFamily="34" charset="0"/>
              </a:rPr>
              <a:t>Kişi adlarından oluşmuş </a:t>
            </a:r>
            <a:r>
              <a:rPr sz="2000" i="1" smtClean="0">
                <a:latin typeface="Calibri" pitchFamily="34" charset="0"/>
              </a:rPr>
              <a:t>mahalle, bulvar, cadde, sokak, ilçe, köy </a:t>
            </a:r>
            <a:r>
              <a:rPr sz="2000" smtClean="0">
                <a:latin typeface="Calibri" pitchFamily="34" charset="0"/>
              </a:rPr>
              <a:t>vb. yer ve kuruluş adlarında sondaki unvanlar hariç, şahıs adları ayrı yazılır: </a:t>
            </a:r>
            <a:r>
              <a:rPr sz="2000" i="1" smtClean="0">
                <a:latin typeface="Calibri" pitchFamily="34" charset="0"/>
              </a:rPr>
              <a:t>Yunus Emre Mahallesi; Gazi Mustafa Kemal Bulvarı; Nene Hatun Caddesi; Fevzi Çakmak Sokağı; Sultan Ahmet Camii, Sütçü İmam Üniversitesi.</a:t>
            </a:r>
            <a:endParaRPr sz="2000" smtClean="0">
              <a:latin typeface="Calibri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8. </a:t>
            </a:r>
            <a:r>
              <a:rPr sz="2000" i="1" smtClean="0">
                <a:latin typeface="Calibri" pitchFamily="34" charset="0"/>
              </a:rPr>
              <a:t>Dış, iç, öte, sıra </a:t>
            </a:r>
            <a:r>
              <a:rPr sz="2000" smtClean="0">
                <a:latin typeface="Calibri" pitchFamily="34" charset="0"/>
              </a:rPr>
              <a:t>sözleriyle oluşturulan birleşik kelime ve terimler ayrı yazılır: </a:t>
            </a:r>
            <a:r>
              <a:rPr sz="2000" i="1" smtClean="0">
                <a:latin typeface="Calibri" pitchFamily="34" charset="0"/>
              </a:rPr>
              <a:t>ahlak dışı, çağ dışı, din dışı, kanun dışı, olağan dışı, yasa dışı; ceviz içi, hafta içi, yurt içi;  kızıl ötesi, sınır ötesi; aklı sıra, ardı sıra, peşi sıra, yanı sıra. </a:t>
            </a:r>
            <a:endParaRPr sz="2000" smtClean="0">
              <a:latin typeface="Calibri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9. </a:t>
            </a:r>
            <a:r>
              <a:rPr sz="2000" smtClean="0">
                <a:latin typeface="Calibri" pitchFamily="34" charset="0"/>
              </a:rPr>
              <a:t>Somut olarak yer belirten </a:t>
            </a:r>
            <a:r>
              <a:rPr sz="2000" i="1" smtClean="0">
                <a:latin typeface="Calibri" pitchFamily="34" charset="0"/>
              </a:rPr>
              <a:t>alt </a:t>
            </a:r>
            <a:r>
              <a:rPr sz="2000" smtClean="0">
                <a:latin typeface="Calibri" pitchFamily="34" charset="0"/>
              </a:rPr>
              <a:t>ve </a:t>
            </a:r>
            <a:r>
              <a:rPr sz="2000" i="1" smtClean="0">
                <a:latin typeface="Calibri" pitchFamily="34" charset="0"/>
              </a:rPr>
              <a:t>üst</a:t>
            </a:r>
            <a:r>
              <a:rPr sz="2000" smtClean="0">
                <a:latin typeface="Calibri" pitchFamily="34" charset="0"/>
              </a:rPr>
              <a:t> sözleriyle oluşturulan birleşik kelime ve terimler ayrı yazılır: </a:t>
            </a:r>
            <a:r>
              <a:rPr sz="2000" i="1" smtClean="0">
                <a:latin typeface="Calibri" pitchFamily="34" charset="0"/>
              </a:rPr>
              <a:t>deri altı, su altı, toprak altı, yer altı (yüzey); arka üstü, baş üstü, böbrek üstü bezi, </a:t>
            </a:r>
            <a:endParaRPr sz="2000" smtClean="0">
              <a:latin typeface="Calibri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sz="2000" b="1" smtClean="0">
                <a:latin typeface="Calibri" pitchFamily="34" charset="0"/>
              </a:rPr>
              <a:t>10. </a:t>
            </a:r>
            <a:r>
              <a:rPr sz="2000" i="1" smtClean="0">
                <a:latin typeface="Calibri" pitchFamily="34" charset="0"/>
              </a:rPr>
              <a:t>Alt, üst, ana, ön, art, arka, yan, karşı, iç, dış, orta, büyük, küçük, sağ, sol, peşin, bir, iki, tek, çok, çift</a:t>
            </a:r>
            <a:r>
              <a:rPr sz="2000" smtClean="0">
                <a:latin typeface="Calibri" pitchFamily="34" charset="0"/>
              </a:rPr>
              <a:t> sözlerinin başa getirilmesiyle oluşturulan birleşik kelime ve terimler ayrı yazılır:</a:t>
            </a:r>
            <a:r>
              <a:rPr sz="2000" i="1" smtClean="0">
                <a:latin typeface="Calibri" pitchFamily="34" charset="0"/>
              </a:rPr>
              <a:t> alt yazı; üst kat, üst küme; ana bilim dalı, ana dili; ön söz, ön yargı;  art niyet; arka teker; yan cümle; karşı görüş, karşı oy; iç tüzük;  dış hat;  orta oyunu; büyük anne; küçük harf; sağ açık, sağ bek; sol açık, sol bek; peşin fikir, peşin hüküm; bir gözeli, bir hücreli; iki anlamlı, iki eşeyli; tek hücreli;  çok hücreli; çift ayaklılar, çift kanatlılar.</a:t>
            </a:r>
            <a:endParaRPr sz="2000" smtClean="0">
              <a:latin typeface="Calibri" pitchFamily="34" charset="0"/>
            </a:endParaRPr>
          </a:p>
          <a:p>
            <a:pPr eaLnBrk="1" hangingPunct="1"/>
            <a:endParaRPr sz="20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r>
              <a:rPr sz="3000" smtClean="0">
                <a:solidFill>
                  <a:srgbClr val="FF0000"/>
                </a:solidFill>
                <a:latin typeface="Calibri" pitchFamily="34" charset="0"/>
              </a:rPr>
              <a:t>*-Takma adlar da büyük harfle başlar: </a:t>
            </a:r>
            <a:r>
              <a:rPr sz="3000" smtClean="0">
                <a:latin typeface="Calibri" pitchFamily="34" charset="0"/>
              </a:rPr>
              <a:t>Muhibbi (Kanuni Sultan Süleyman),Kirpi (Refik Halit Karay), Deli Ozan (Faruk Nafiz Çamlıbel), Server Bedi (Peyami Safa),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r>
              <a:rPr sz="3000" smtClean="0">
                <a:solidFill>
                  <a:srgbClr val="FF0000"/>
                </a:solidFill>
                <a:latin typeface="Calibri" pitchFamily="34" charset="0"/>
              </a:rPr>
              <a:t>*-Kişi adlarından önce ve sonra gelen saygı sözleri, unvanlar, lakaplar, meslek ve rütbe adları büyük harfle başlar:  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r>
              <a:rPr sz="3000" smtClean="0">
                <a:latin typeface="Calibri" pitchFamily="34" charset="0"/>
              </a:rPr>
              <a:t>Kaymakam Erol Bey, Mustafa Efendi, Zeynep Hanım,Prof. Dr. Mehmet Kaplan, Mareşal Fevzi Çakmak, Fatih Sultan Mehmet,  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r>
              <a:rPr sz="3000" smtClean="0">
                <a:solidFill>
                  <a:srgbClr val="FF0000"/>
                </a:solidFill>
                <a:latin typeface="Calibri" pitchFamily="34" charset="0"/>
              </a:rPr>
              <a:t>*-Akrabalık bildiren kelimeler büyük harfle başlamaz: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r>
              <a:rPr sz="3000" smtClean="0">
                <a:latin typeface="Calibri" pitchFamily="34" charset="0"/>
              </a:rPr>
              <a:t>Tülay abla, Ayşe teyze, Fatma nine,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</a:pPr>
            <a:endParaRPr sz="30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sz="2700" smtClean="0">
                <a:solidFill>
                  <a:srgbClr val="FF0000"/>
                </a:solidFill>
                <a:latin typeface="Calibri" pitchFamily="34" charset="0"/>
              </a:rPr>
              <a:t>*-Akrabalık bil­diren kelimeler başa geldiğinde lakap yerine kullanıldığı için büyük harfle başlar</a:t>
            </a:r>
            <a:r>
              <a:rPr sz="2700" smtClean="0">
                <a:latin typeface="Calibri" pitchFamily="34" charset="0"/>
              </a:rPr>
              <a:t>: Nene Hatun, Baba Gündüz, Dayı Kemal, Hala Sultan.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sz="2700" smtClean="0">
                <a:solidFill>
                  <a:srgbClr val="FF0000"/>
                </a:solidFill>
                <a:latin typeface="Calibri" pitchFamily="34" charset="0"/>
              </a:rPr>
              <a:t>*-Resmî yazılarda saygı bildiren sözlerden sonra gelen ve makam, mevki, unvan bildiren kelimeler de büyük harfle başlar: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sz="2700" smtClean="0">
                <a:latin typeface="Calibri" pitchFamily="34" charset="0"/>
              </a:rPr>
              <a:t>Sayın Bakan,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sz="2700" smtClean="0">
                <a:latin typeface="Calibri" pitchFamily="34" charset="0"/>
              </a:rPr>
              <a:t> Sevgili Kardeşim,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sz="2700" smtClean="0">
                <a:solidFill>
                  <a:srgbClr val="FF0000"/>
                </a:solidFill>
                <a:latin typeface="Calibri" pitchFamily="34" charset="0"/>
              </a:rPr>
              <a:t>*-Hitap kelimeleri de büyük harfle başlar:</a:t>
            </a:r>
            <a:endParaRPr sz="270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sz="2700" smtClean="0">
                <a:latin typeface="Calibri" pitchFamily="34" charset="0"/>
              </a:rPr>
              <a:t>Aziz Dostum,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sz="2700" smtClean="0">
                <a:solidFill>
                  <a:srgbClr val="FF0000"/>
                </a:solidFill>
                <a:latin typeface="Calibri" pitchFamily="34" charset="0"/>
              </a:rPr>
              <a:t>*-Hayvanlara verilen özel adlar büyük harfle başlar: </a:t>
            </a:r>
            <a:r>
              <a:rPr sz="2700" smtClean="0">
                <a:latin typeface="Calibri" pitchFamily="34" charset="0"/>
              </a:rPr>
              <a:t>Sarıkız, Karabaş, Pamuk, Tekir.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r>
              <a:rPr sz="2700" smtClean="0">
                <a:solidFill>
                  <a:srgbClr val="FF0000"/>
                </a:solidFill>
                <a:latin typeface="Calibri" pitchFamily="34" charset="0"/>
              </a:rPr>
              <a:t>*- Millet, boy, oymak adları büyük harfle başlar: </a:t>
            </a:r>
            <a:r>
              <a:rPr sz="2700" smtClean="0">
                <a:latin typeface="Calibri" pitchFamily="34" charset="0"/>
              </a:rPr>
              <a:t>Türk, Alman, Japon; Oğuz, Kırgız…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</a:pPr>
            <a:endParaRPr sz="27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spcBef>
                <a:spcPts val="700"/>
              </a:spcBef>
            </a:pPr>
            <a:r>
              <a:rPr sz="3000" smtClean="0">
                <a:solidFill>
                  <a:srgbClr val="0070C0"/>
                </a:solidFill>
                <a:latin typeface="Calibri" pitchFamily="34" charset="0"/>
              </a:rPr>
              <a:t>6-Dil ve lehçe adları büyük harfle başlar</a:t>
            </a:r>
            <a:r>
              <a:rPr sz="3000" smtClean="0">
                <a:latin typeface="Calibri" pitchFamily="34" charset="0"/>
              </a:rPr>
              <a:t>: Türkçe, Arapça; Oğuzca, Kazakça Tatarca.</a:t>
            </a:r>
          </a:p>
          <a:p>
            <a:pPr eaLnBrk="1" hangingPunct="1">
              <a:spcBef>
                <a:spcPts val="700"/>
              </a:spcBef>
            </a:pPr>
            <a:r>
              <a:rPr sz="3000" smtClean="0">
                <a:solidFill>
                  <a:srgbClr val="0070C0"/>
                </a:solidFill>
                <a:latin typeface="Calibri" pitchFamily="34" charset="0"/>
              </a:rPr>
              <a:t>7- Devlet adları büyük harfle başlar</a:t>
            </a:r>
            <a:r>
              <a:rPr sz="3000" smtClean="0">
                <a:latin typeface="Calibri" pitchFamily="34" charset="0"/>
              </a:rPr>
              <a:t>: Türkiye Cumhuriyeti,Azerbaycan Cumhuriyeti.</a:t>
            </a:r>
          </a:p>
          <a:p>
            <a:pPr eaLnBrk="1" hangingPunct="1">
              <a:spcBef>
                <a:spcPts val="700"/>
              </a:spcBef>
            </a:pPr>
            <a:r>
              <a:rPr sz="3000" smtClean="0">
                <a:solidFill>
                  <a:srgbClr val="0070C0"/>
                </a:solidFill>
                <a:latin typeface="Calibri" pitchFamily="34" charset="0"/>
              </a:rPr>
              <a:t>8- Din ve mezhep adları ile bunların mensuplarını bildiren sözler büyük harfle başlar</a:t>
            </a:r>
            <a:r>
              <a:rPr sz="3000" smtClean="0">
                <a:latin typeface="Calibri" pitchFamily="34" charset="0"/>
              </a:rPr>
              <a:t>: Müslümanlık, Müslüman;; Hanefilik, Hanefi</a:t>
            </a:r>
          </a:p>
          <a:p>
            <a:pPr eaLnBrk="1" hangingPunct="1">
              <a:spcBef>
                <a:spcPts val="700"/>
              </a:spcBef>
            </a:pPr>
            <a:r>
              <a:rPr sz="3000" smtClean="0">
                <a:solidFill>
                  <a:srgbClr val="0070C0"/>
                </a:solidFill>
                <a:latin typeface="Calibri" pitchFamily="34" charset="0"/>
              </a:rPr>
              <a:t>9- Gezegen ve yıldız adları büyük harfle başlar: </a:t>
            </a:r>
            <a:r>
              <a:rPr sz="3000" smtClean="0">
                <a:latin typeface="Calibri" pitchFamily="34" charset="0"/>
              </a:rPr>
              <a:t>Merkür, Neptün, Dünya,Güneş, Ay vb.</a:t>
            </a:r>
          </a:p>
          <a:p>
            <a:pPr eaLnBrk="1" hangingPunct="1">
              <a:spcBef>
                <a:spcPts val="700"/>
              </a:spcBef>
            </a:pPr>
            <a:r>
              <a:rPr sz="3000" smtClean="0">
                <a:latin typeface="Calibri" pitchFamily="34" charset="0"/>
              </a:rPr>
              <a:t>UYARI: Dünya, güneş, ay kelimeleri gezegen anlamı dışında kullanıldığında küçük harfle başlar.</a:t>
            </a:r>
          </a:p>
          <a:p>
            <a:pPr eaLnBrk="1" hangingPunct="1">
              <a:spcBef>
                <a:spcPts val="700"/>
              </a:spcBef>
            </a:pPr>
            <a:endParaRPr sz="30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eaLnBrk="1" hangingPunct="1"/>
            <a:r>
              <a:rPr smtClean="0">
                <a:solidFill>
                  <a:srgbClr val="0070C0"/>
                </a:solidFill>
                <a:latin typeface="Calibri" pitchFamily="34" charset="0"/>
              </a:rPr>
              <a:t>10. Yer adları (kıta, bölge, il, ilçe, köy, semt, cadde, sokak, semt vb.) büyük harfle başlar: </a:t>
            </a:r>
            <a:r>
              <a:rPr smtClean="0">
                <a:latin typeface="Calibri" pitchFamily="34" charset="0"/>
              </a:rPr>
              <a:t>Avrupa, Afrika, ; Güneydoğu Anadolu; İstanbul; Turgutlu,Şahinbey, Sarıgüllük; Atatürk Bulvarı, Aydın Sokağı,</a:t>
            </a:r>
          </a:p>
          <a:p>
            <a:pPr eaLnBrk="1" hangingPunct="1"/>
            <a:r>
              <a:rPr smtClean="0">
                <a:solidFill>
                  <a:srgbClr val="7030A0"/>
                </a:solidFill>
                <a:latin typeface="Calibri" pitchFamily="34" charset="0"/>
              </a:rPr>
              <a:t>UYARI</a:t>
            </a:r>
            <a:r>
              <a:rPr smtClean="0">
                <a:latin typeface="Calibri" pitchFamily="34" charset="0"/>
              </a:rPr>
              <a:t>: Doğu ve batı sözleri yön bildirdiğinde küçük olarak yazılır: Bursa’nın doğusu.</a:t>
            </a:r>
          </a:p>
          <a:p>
            <a:pPr eaLnBrk="1" hangingPunct="1"/>
            <a:r>
              <a:rPr smtClean="0">
                <a:solidFill>
                  <a:srgbClr val="00B050"/>
                </a:solidFill>
                <a:latin typeface="Calibri" pitchFamily="34" charset="0"/>
              </a:rPr>
              <a:t>Bu sözler düşünce, hayat tarzı, politika vb. anlamlar bildirdiğinde ise büyük olarak yazılır: </a:t>
            </a:r>
            <a:r>
              <a:rPr smtClean="0">
                <a:latin typeface="Calibri" pitchFamily="34" charset="0"/>
              </a:rPr>
              <a:t>Batı medeniyeti, Doğu mistisizmi vb.</a:t>
            </a:r>
          </a:p>
          <a:p>
            <a:pPr eaLnBrk="1" hangingPunct="1"/>
            <a:endParaRPr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solidFill>
                  <a:srgbClr val="0070C0"/>
                </a:solidFill>
                <a:latin typeface="Calibri" pitchFamily="34" charset="0"/>
              </a:rPr>
              <a:t>11-Yer adlarında ilk isimden sonra gelen deniz, nehir, göl, dağ, boğaz vb. tür bildiren ikinci isimler büyük harfle başlar: </a:t>
            </a:r>
            <a:r>
              <a:rPr sz="3000" smtClean="0">
                <a:latin typeface="Calibri" pitchFamily="34" charset="0"/>
              </a:rPr>
              <a:t>Ağrı Dağı, Çanakkale Boğazı, Dicle Irmağı, Ege Denizi,Fırat Nehri, Van Gölü, Zigana Geçidi, Süveyş Kanalı.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solidFill>
                  <a:srgbClr val="7030A0"/>
                </a:solidFill>
                <a:latin typeface="Calibri" pitchFamily="34" charset="0"/>
              </a:rPr>
              <a:t>UYARI:</a:t>
            </a:r>
            <a:r>
              <a:rPr sz="3000" smtClean="0">
                <a:latin typeface="Calibri" pitchFamily="34" charset="0"/>
              </a:rPr>
              <a:t> Özel ada dâhil olmayıp tamlama kuran şehir, il, ilçe, bucak, belde, köy vb. sözler küçük harfle başlar: Konya ili, Etimesgut ilçesi, Taflan köyü vb.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solidFill>
                  <a:srgbClr val="0070C0"/>
                </a:solidFill>
                <a:latin typeface="Calibri" pitchFamily="34" charset="0"/>
              </a:rPr>
              <a:t>12-Mahalle, meydan, bulvar, cadde, sokak adlarında geçen mahalle, meydan, bulvar, cadde, sokak kelimeleri büyük harfle başlar: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r>
              <a:rPr sz="3000" smtClean="0">
                <a:latin typeface="Calibri" pitchFamily="34" charset="0"/>
              </a:rPr>
              <a:t>Yunus Emre Mahallesi, Zafer Meydanı, Ömer Seyfettin Bulvarı, Nene Hatun Caddesi,Reşat Nuri Sokağı,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</a:pPr>
            <a:endParaRPr sz="300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İçerik Yer Tutucusu"/>
          <p:cNvSpPr txBox="1"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/>
            <a:r>
              <a:rPr smtClean="0">
                <a:solidFill>
                  <a:srgbClr val="0070C0"/>
                </a:solidFill>
                <a:latin typeface="Calibri" pitchFamily="34" charset="0"/>
              </a:rPr>
              <a:t>13- Saray, köşk, han, kale, köprü, anıt vb. yapı adlarının bütün kelimeleri büyük harfle başlar: </a:t>
            </a:r>
            <a:r>
              <a:rPr smtClean="0">
                <a:latin typeface="Calibri" pitchFamily="34" charset="0"/>
              </a:rPr>
              <a:t>Topkapı Sarayı,Çankaya Köşkü, Ankara Kalesi,  Galata Köprüsü, Beyazıt Kulesi, Zafer Abidesi, Bilge Kağan Anıtı.</a:t>
            </a:r>
          </a:p>
          <a:p>
            <a:pPr eaLnBrk="1" hangingPunct="1"/>
            <a:r>
              <a:rPr smtClean="0">
                <a:solidFill>
                  <a:srgbClr val="0070C0"/>
                </a:solidFill>
                <a:latin typeface="Calibri" pitchFamily="34" charset="0"/>
              </a:rPr>
              <a:t>14- Kurum, kuruluş ve kurul adlarının her kelimesi büyük harfle başlar</a:t>
            </a:r>
            <a:r>
              <a:rPr smtClean="0">
                <a:latin typeface="Calibri" pitchFamily="34" charset="0"/>
              </a:rPr>
              <a:t>: Türkiye Büyük Millet Meclisi, Türk Dil Kurumu, Dil ve Tarih-Coğrafya Fakültesi, Devlet Malzeme Ofisi, Millî Kütüphane, Çocuk Esirgeme Kurumu, Atatürk Orman Çiftliği,Mavi Köşe Bakkaliyesi;</a:t>
            </a:r>
          </a:p>
          <a:p>
            <a:pPr eaLnBrk="1" hangingPunct="1"/>
            <a:endParaRPr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3857</Words>
  <Application>Microsoft Office PowerPoint</Application>
  <PresentationFormat>Ekran Gösterisi (4:3)</PresentationFormat>
  <Paragraphs>213</Paragraphs>
  <Slides>32</Slides>
  <Notes>29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2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32</vt:i4>
      </vt:variant>
    </vt:vector>
  </HeadingPairs>
  <TitlesOfParts>
    <vt:vector size="35" baseType="lpstr">
      <vt:lpstr>Arial</vt:lpstr>
      <vt:lpstr>Calibri</vt:lpstr>
      <vt:lpstr>Ofis Teması</vt:lpstr>
      <vt:lpstr>YAZIM KURALLARI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Slayt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öğretmen</dc:creator>
  <cp:lastModifiedBy>yusuf</cp:lastModifiedBy>
  <cp:revision>6</cp:revision>
  <dcterms:created xsi:type="dcterms:W3CDTF">2011-09-07T11:48:03Z</dcterms:created>
  <dcterms:modified xsi:type="dcterms:W3CDTF">2012-12-04T21:57:19Z</dcterms:modified>
</cp:coreProperties>
</file>