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86"/>
  </p:notesMasterIdLst>
  <p:sldIdLst>
    <p:sldId id="257" r:id="rId2"/>
    <p:sldId id="427" r:id="rId3"/>
    <p:sldId id="266" r:id="rId4"/>
    <p:sldId id="378" r:id="rId5"/>
    <p:sldId id="258" r:id="rId6"/>
    <p:sldId id="267" r:id="rId7"/>
    <p:sldId id="412" r:id="rId8"/>
    <p:sldId id="259" r:id="rId9"/>
    <p:sldId id="269" r:id="rId10"/>
    <p:sldId id="260" r:id="rId11"/>
    <p:sldId id="413" r:id="rId12"/>
    <p:sldId id="263" r:id="rId13"/>
    <p:sldId id="273" r:id="rId14"/>
    <p:sldId id="264" r:id="rId15"/>
    <p:sldId id="396" r:id="rId16"/>
    <p:sldId id="265" r:id="rId17"/>
    <p:sldId id="275" r:id="rId18"/>
    <p:sldId id="276" r:id="rId19"/>
    <p:sldId id="397" r:id="rId20"/>
    <p:sldId id="278" r:id="rId21"/>
    <p:sldId id="279" r:id="rId22"/>
    <p:sldId id="280" r:id="rId23"/>
    <p:sldId id="400" r:id="rId24"/>
    <p:sldId id="282" r:id="rId25"/>
    <p:sldId id="283" r:id="rId26"/>
    <p:sldId id="284" r:id="rId27"/>
    <p:sldId id="399" r:id="rId28"/>
    <p:sldId id="379" r:id="rId29"/>
    <p:sldId id="381" r:id="rId30"/>
    <p:sldId id="382" r:id="rId31"/>
    <p:sldId id="401" r:id="rId32"/>
    <p:sldId id="286" r:id="rId33"/>
    <p:sldId id="287" r:id="rId34"/>
    <p:sldId id="288" r:id="rId35"/>
    <p:sldId id="402" r:id="rId36"/>
    <p:sldId id="290" r:id="rId37"/>
    <p:sldId id="291" r:id="rId38"/>
    <p:sldId id="292" r:id="rId39"/>
    <p:sldId id="403" r:id="rId40"/>
    <p:sldId id="298" r:id="rId41"/>
    <p:sldId id="299" r:id="rId42"/>
    <p:sldId id="300" r:id="rId43"/>
    <p:sldId id="405" r:id="rId44"/>
    <p:sldId id="318" r:id="rId45"/>
    <p:sldId id="319" r:id="rId46"/>
    <p:sldId id="320" r:id="rId47"/>
    <p:sldId id="406" r:id="rId48"/>
    <p:sldId id="322" r:id="rId49"/>
    <p:sldId id="323" r:id="rId50"/>
    <p:sldId id="324" r:id="rId51"/>
    <p:sldId id="414" r:id="rId52"/>
    <p:sldId id="326" r:id="rId53"/>
    <p:sldId id="327" r:id="rId54"/>
    <p:sldId id="328" r:id="rId55"/>
    <p:sldId id="415" r:id="rId56"/>
    <p:sldId id="342" r:id="rId57"/>
    <p:sldId id="343" r:id="rId58"/>
    <p:sldId id="344" r:id="rId59"/>
    <p:sldId id="416" r:id="rId60"/>
    <p:sldId id="346" r:id="rId61"/>
    <p:sldId id="347" r:id="rId62"/>
    <p:sldId id="348" r:id="rId63"/>
    <p:sldId id="417" r:id="rId64"/>
    <p:sldId id="350" r:id="rId65"/>
    <p:sldId id="351" r:id="rId66"/>
    <p:sldId id="352" r:id="rId67"/>
    <p:sldId id="418" r:id="rId68"/>
    <p:sldId id="354" r:id="rId69"/>
    <p:sldId id="355" r:id="rId70"/>
    <p:sldId id="356" r:id="rId71"/>
    <p:sldId id="419" r:id="rId72"/>
    <p:sldId id="383" r:id="rId73"/>
    <p:sldId id="385" r:id="rId74"/>
    <p:sldId id="384" r:id="rId75"/>
    <p:sldId id="420" r:id="rId76"/>
    <p:sldId id="358" r:id="rId77"/>
    <p:sldId id="359" r:id="rId78"/>
    <p:sldId id="360" r:id="rId79"/>
    <p:sldId id="421" r:id="rId80"/>
    <p:sldId id="425" r:id="rId81"/>
    <p:sldId id="363" r:id="rId82"/>
    <p:sldId id="424" r:id="rId83"/>
    <p:sldId id="426" r:id="rId84"/>
    <p:sldId id="377" r:id="rId8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16C90-AF0E-44D9-9F10-65646EC325E7}" type="datetimeFigureOut">
              <a:rPr lang="tr-TR" smtClean="0"/>
              <a:pPr/>
              <a:t>21.5.2015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C7AFD-838E-446C-97B9-A54C96E498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832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C7AFD-838E-446C-97B9-A54C96E498E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124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KATKISI OLAN HERKESE</a:t>
            </a:r>
            <a:r>
              <a:rPr lang="tr-TR" smtClean="0"/>
              <a:t>,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C7AFD-838E-446C-97B9-A54C96E498E9}" type="slidenum">
              <a:rPr lang="tr-TR" smtClean="0"/>
              <a:pPr/>
              <a:t>84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4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D901F1-C9A6-4CB9-BF0E-BC4C4F6CA7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20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DE4B7-936A-4CE9-A3D1-B89399B32C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01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B29D9-735E-4112-9951-A12C1D1519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11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524EC-D9F1-4971-96E4-304CCB4FE7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23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DBFA0-8811-4E18-A7BC-A8F02332F9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06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FA3D0-8E50-4017-9662-54D9B577D5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16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9A62A-096A-4000-8AD9-40BC855D41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8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D643E-CCA3-49DF-8F21-BADA91A015D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17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76A9A-B5C0-4CC5-926C-76A94997A8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05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06C96-CAE7-437B-8321-BD936ACDBF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92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2883B-CF11-419B-9B88-9A2D2AC69EF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2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2727EEB-351E-4D2B-9B36-7CEA3DFF99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268760"/>
            <a:ext cx="8229600" cy="3312318"/>
          </a:xfrm>
        </p:spPr>
        <p:txBody>
          <a:bodyPr/>
          <a:lstStyle/>
          <a:p>
            <a:pPr eaLnBrk="1" hangingPunct="1"/>
            <a:r>
              <a:rPr lang="tr-TR" sz="3600" b="1" dirty="0" smtClean="0">
                <a:latin typeface="Times New Roman" pitchFamily="18" charset="0"/>
              </a:rPr>
              <a:t>T.C.</a:t>
            </a:r>
            <a:br>
              <a:rPr lang="tr-TR" sz="3600" b="1" dirty="0" smtClean="0">
                <a:latin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</a:rPr>
              <a:t>MİLLİ EĞİTİM BAKANLIĞI</a:t>
            </a:r>
            <a:br>
              <a:rPr lang="tr-TR" sz="3600" b="1" dirty="0" smtClean="0">
                <a:latin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</a:rPr>
              <a:t>TOKAT MPİB FEN LİSESİ </a:t>
            </a:r>
            <a:br>
              <a:rPr lang="tr-TR" sz="3600" b="1" dirty="0" smtClean="0">
                <a:latin typeface="Times New Roman" pitchFamily="18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Times New Roman" pitchFamily="18" charset="0"/>
              </a:rPr>
              <a:t> 10</a:t>
            </a:r>
            <a:r>
              <a:rPr lang="tr-TR" sz="3600" b="1" dirty="0" smtClean="0">
                <a:latin typeface="Times New Roman" pitchFamily="18" charset="0"/>
              </a:rPr>
              <a:t>. SINIFLAR ARASI </a:t>
            </a:r>
            <a:br>
              <a:rPr lang="tr-TR" sz="3600" b="1" dirty="0" smtClean="0">
                <a:latin typeface="Times New Roman" pitchFamily="18" charset="0"/>
              </a:rPr>
            </a:br>
            <a:r>
              <a:rPr lang="tr-TR" sz="3600" b="1" dirty="0" smtClean="0">
                <a:latin typeface="Times New Roman" pitchFamily="18" charset="0"/>
              </a:rPr>
              <a:t>BİLGİ VE GENEL KÜLTÜR  YARIŞMASI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67544" y="1600200"/>
            <a:ext cx="7128792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tr-TR" sz="5400" b="1" dirty="0" err="1" smtClean="0"/>
              <a:t>CEVAP:Koçaklama</a:t>
            </a:r>
            <a:r>
              <a:rPr lang="tr-TR" sz="5400" b="1" dirty="0"/>
              <a:t>	</a:t>
            </a:r>
            <a:r>
              <a:rPr lang="tr-TR" sz="3200" b="1" dirty="0"/>
              <a:t>	</a:t>
            </a:r>
            <a:endParaRPr lang="tr-TR" sz="3200" dirty="0"/>
          </a:p>
        </p:txBody>
      </p:sp>
      <p:sp>
        <p:nvSpPr>
          <p:cNvPr id="2" name="Dikdörtgen 1"/>
          <p:cNvSpPr/>
          <p:nvPr/>
        </p:nvSpPr>
        <p:spPr>
          <a:xfrm>
            <a:off x="2987824" y="332656"/>
            <a:ext cx="364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873824" y="467281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DİL VE ANLATIM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 smtClean="0">
                <a:solidFill>
                  <a:schemeClr val="tx2"/>
                </a:solidFill>
                <a:latin typeface="Cambria" pitchFamily="18" charset="0"/>
              </a:rPr>
              <a:t>DİL VE ANLATIM</a:t>
            </a:r>
            <a:endParaRPr lang="tr-TR" sz="4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23528" y="1052736"/>
            <a:ext cx="7921625" cy="79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SORU 4: </a:t>
            </a:r>
            <a:endParaRPr lang="tr-TR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defRPr/>
            </a:pPr>
            <a:endParaRPr lang="tr-TR" sz="4400" b="1" dirty="0">
              <a:effectLst>
                <a:outerShdw blurRad="38100" dist="38100" dir="2700000" algn="tl">
                  <a:srgbClr val="C0C0C0"/>
                </a:outerShdw>
              </a:effectLst>
              <a:latin typeface="Candara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3528" y="1988840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«</a:t>
            </a:r>
            <a:r>
              <a:rPr lang="tr-TR" sz="2800" b="1" u="sng" dirty="0">
                <a:solidFill>
                  <a:srgbClr val="FF0000"/>
                </a:solidFill>
              </a:rPr>
              <a:t>Siyah</a:t>
            </a:r>
            <a:r>
              <a:rPr lang="tr-TR" sz="2800" b="1" dirty="0"/>
              <a:t> göz, </a:t>
            </a:r>
            <a:r>
              <a:rPr lang="tr-TR" sz="2800" b="1" u="sng" dirty="0">
                <a:solidFill>
                  <a:srgbClr val="FF0000"/>
                </a:solidFill>
              </a:rPr>
              <a:t>siyah</a:t>
            </a:r>
            <a:r>
              <a:rPr lang="tr-TR" sz="2800" b="1" dirty="0"/>
              <a:t> </a:t>
            </a:r>
            <a:r>
              <a:rPr lang="tr-TR" sz="2800" b="1" dirty="0" smtClean="0"/>
              <a:t>bakmaz</a:t>
            </a:r>
            <a:r>
              <a:rPr lang="tr-TR" sz="2800" b="1" dirty="0"/>
              <a:t>;</a:t>
            </a:r>
            <a:endParaRPr lang="tr-TR" sz="2800" b="1" dirty="0" smtClean="0"/>
          </a:p>
          <a:p>
            <a:r>
              <a:rPr lang="tr-TR" sz="2800" b="1" dirty="0" smtClean="0"/>
              <a:t>    I            II     </a:t>
            </a:r>
            <a:endParaRPr lang="tr-TR" sz="2800" b="1" dirty="0"/>
          </a:p>
          <a:p>
            <a:r>
              <a:rPr lang="tr-TR" sz="2800" b="1" u="sng" dirty="0" smtClean="0">
                <a:solidFill>
                  <a:srgbClr val="FF0000"/>
                </a:solidFill>
              </a:rPr>
              <a:t>siyaha</a:t>
            </a:r>
            <a:r>
              <a:rPr lang="tr-TR" sz="2800" b="1" dirty="0" smtClean="0"/>
              <a:t> </a:t>
            </a:r>
            <a:r>
              <a:rPr lang="tr-TR" sz="2800" b="1" dirty="0"/>
              <a:t>vurgunum </a:t>
            </a:r>
            <a:r>
              <a:rPr lang="tr-TR" sz="2800" b="1" dirty="0" smtClean="0"/>
              <a:t>dostlar!» </a:t>
            </a:r>
            <a:endParaRPr lang="tr-TR" sz="2800" b="1" dirty="0"/>
          </a:p>
          <a:p>
            <a:r>
              <a:rPr lang="tr-TR" sz="2800" b="1" dirty="0" smtClean="0"/>
              <a:t>  III </a:t>
            </a:r>
          </a:p>
          <a:p>
            <a:r>
              <a:rPr lang="tr-TR" sz="2800" b="1" dirty="0" smtClean="0"/>
              <a:t>Altı çizili ve numaralı kelimelerin türlerini sırasıyla yazınız.</a:t>
            </a:r>
            <a:endParaRPr lang="tr-TR" sz="2800" b="1" dirty="0"/>
          </a:p>
          <a:p>
            <a:pPr algn="ctr"/>
            <a:r>
              <a:rPr lang="tr-TR" sz="3200" b="1" dirty="0" smtClean="0"/>
              <a:t>                SÜRE:30 </a:t>
            </a:r>
            <a:r>
              <a:rPr lang="tr-TR" sz="3200" b="1" dirty="0" err="1" smtClean="0"/>
              <a:t>Sn</a:t>
            </a:r>
            <a:r>
              <a:rPr lang="tr-TR" sz="4000" b="1" dirty="0" smtClean="0"/>
              <a:t>        </a:t>
            </a:r>
            <a:endParaRPr lang="tr-TR" sz="4000" b="1" dirty="0"/>
          </a:p>
          <a:p>
            <a:r>
              <a:rPr lang="tr-TR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229644" y="404664"/>
            <a:ext cx="4054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mbria" pitchFamily="18" charset="0"/>
              </a:rPr>
              <a:t>DİL VE ANLATIM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8784976" cy="4104456"/>
          </a:xfrm>
        </p:spPr>
        <p:txBody>
          <a:bodyPr/>
          <a:lstStyle/>
          <a:p>
            <a:pPr eaLnBrk="1" hangingPunct="1"/>
            <a:r>
              <a:rPr lang="tr-TR" sz="5400" b="1" dirty="0" smtClean="0">
                <a:latin typeface="Candara" pitchFamily="34" charset="0"/>
              </a:rPr>
              <a:t>CEVAP :</a:t>
            </a:r>
            <a:br>
              <a:rPr lang="tr-TR" sz="5400" b="1" dirty="0" smtClean="0">
                <a:latin typeface="Candara" pitchFamily="34" charset="0"/>
              </a:rPr>
            </a:br>
            <a:r>
              <a:rPr lang="tr-TR" sz="5400" b="1" dirty="0" smtClean="0">
                <a:solidFill>
                  <a:srgbClr val="FF0000"/>
                </a:solidFill>
                <a:latin typeface="Candara" pitchFamily="34" charset="0"/>
              </a:rPr>
              <a:t>I-SIFA</a:t>
            </a:r>
            <a:r>
              <a:rPr lang="tr-TR" sz="5400" b="1" dirty="0" smtClean="0">
                <a:latin typeface="Candara" pitchFamily="34" charset="0"/>
              </a:rPr>
              <a:t>T(ÖN AD)-  </a:t>
            </a:r>
            <a:br>
              <a:rPr lang="tr-TR" sz="5400" b="1" dirty="0" smtClean="0">
                <a:latin typeface="Candara" pitchFamily="34" charset="0"/>
              </a:rPr>
            </a:br>
            <a:r>
              <a:rPr lang="tr-TR" sz="5400" b="1" dirty="0" smtClean="0">
                <a:solidFill>
                  <a:srgbClr val="7030A0"/>
                </a:solidFill>
                <a:latin typeface="Candara" pitchFamily="34" charset="0"/>
              </a:rPr>
              <a:t>II-ZARF</a:t>
            </a:r>
            <a:r>
              <a:rPr lang="tr-TR" sz="5400" b="1" dirty="0" smtClean="0">
                <a:latin typeface="Candara" pitchFamily="34" charset="0"/>
              </a:rPr>
              <a:t>(BELİRTEÇ)- </a:t>
            </a:r>
            <a:br>
              <a:rPr lang="tr-TR" sz="5400" b="1" dirty="0" smtClean="0">
                <a:latin typeface="Candara" pitchFamily="34" charset="0"/>
              </a:rPr>
            </a:br>
            <a:r>
              <a:rPr lang="tr-TR" sz="5400" b="1" dirty="0" smtClean="0">
                <a:solidFill>
                  <a:srgbClr val="FF0000"/>
                </a:solidFill>
                <a:latin typeface="Candara" pitchFamily="34" charset="0"/>
              </a:rPr>
              <a:t>III-İSİM</a:t>
            </a:r>
            <a:r>
              <a:rPr lang="tr-TR" sz="5400" b="1" dirty="0" smtClean="0">
                <a:latin typeface="Candara" pitchFamily="34" charset="0"/>
              </a:rPr>
              <a:t>(ADLAŞMIŞ SIFAT)</a:t>
            </a:r>
            <a:endParaRPr lang="tr-TR" sz="5400" dirty="0" smtClean="0">
              <a:latin typeface="Candara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3528" y="188640"/>
            <a:ext cx="4054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mbria" pitchFamily="18" charset="0"/>
              </a:rPr>
              <a:t>DİL VE ANLATIM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42988" y="3573016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</a:t>
            </a:r>
            <a:r>
              <a:rPr lang="tr-TR" sz="2400" b="1" dirty="0" smtClean="0">
                <a:latin typeface="Arial" charset="0"/>
              </a:rPr>
              <a:t>…</a:t>
            </a:r>
          </a:p>
          <a:p>
            <a:pPr eaLnBrk="1" hangingPunct="1"/>
            <a:r>
              <a:rPr lang="tr-TR" sz="2400" b="1" dirty="0" smtClean="0">
                <a:latin typeface="Arial" charset="0"/>
              </a:rPr>
              <a:t>CEVAPLAMA SÜRESİ: 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60 SANİYE </a:t>
            </a:r>
            <a:endParaRPr lang="tr-TR" sz="4000" b="1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322169" y="400930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419872" y="188641"/>
            <a:ext cx="367240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07504" y="610070"/>
            <a:ext cx="7921625" cy="64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257968"/>
            <a:ext cx="7921625" cy="469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042400" y="5949280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218336" y="188640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1438224"/>
            <a:ext cx="6870700" cy="1600200"/>
          </a:xfrm>
        </p:spPr>
        <p:txBody>
          <a:bodyPr/>
          <a:lstStyle/>
          <a:p>
            <a:r>
              <a:rPr lang="tr-TR" sz="6600" b="1" i="1" dirty="0" smtClean="0">
                <a:latin typeface="Calibri"/>
                <a:ea typeface="Calibri"/>
                <a:cs typeface="Times New Roman"/>
              </a:rPr>
              <a:t>CEVAP : 1</a:t>
            </a:r>
            <a:endParaRPr lang="tr-TR" sz="6600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3059832" y="260648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75656" y="3375120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347864" y="482670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323528" y="764704"/>
          <a:ext cx="7704856" cy="518457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101864"/>
                <a:gridCol w="2520852"/>
                <a:gridCol w="3082140"/>
              </a:tblGrid>
              <a:tr h="585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SINIF</a:t>
                      </a:r>
                      <a:endParaRPr lang="tr-TR" sz="2400" b="1" i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DERS ADI</a:t>
                      </a:r>
                      <a:endParaRPr lang="tr-TR" sz="2400" b="1" i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ÖĞRETMEN</a:t>
                      </a:r>
                      <a:endParaRPr lang="tr-TR" sz="2400" b="1" i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SINIFLAR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TÜRK EDEBİYATI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MURATHAN BAKAN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DİL VE ANLATIM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MURATHAN BAKAN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MATEMATİK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BANU BİLER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KİMYA 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OSMAN ŞENEL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FİZİK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GÜRCAN ÇETİNKAYA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BİYOLJİ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HAYATİ TAPAR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TARİH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AHMET ÖZER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COĞRAFYA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HASAN BİLKAY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DİN K. VE AHLK. B.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MUSTAFA ÇİFTÇİ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 KÜLTÜR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EDEBİYAT ZÜMRESİ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331640" y="188640"/>
            <a:ext cx="6030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tr-TR" sz="2400" b="1" dirty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latin typeface="Calibri"/>
              </a:rPr>
              <a:t>YARIŞMA SORULARINI HAZIRLAYANLAR</a:t>
            </a:r>
          </a:p>
        </p:txBody>
      </p:sp>
    </p:spTree>
    <p:extLst>
      <p:ext uri="{BB962C8B-B14F-4D97-AF65-F5344CB8AC3E}">
        <p14:creationId xmlns:p14="http://schemas.microsoft.com/office/powerpoint/2010/main" val="3426886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755650" y="189136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1520" y="1052736"/>
            <a:ext cx="7921625" cy="590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/>
              <a:t>SORU </a:t>
            </a:r>
            <a:r>
              <a:rPr lang="tr-TR" sz="3600" b="1" dirty="0" smtClean="0"/>
              <a:t>5: </a:t>
            </a:r>
            <a:endParaRPr lang="tr-TR" sz="3600" b="1" dirty="0"/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" name="Resim 3" descr="D:\Documents and Settings\Administrator\Desktop\fizik\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1643285"/>
            <a:ext cx="7920879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ikdörtgen 1"/>
          <p:cNvSpPr/>
          <p:nvPr/>
        </p:nvSpPr>
        <p:spPr>
          <a:xfrm>
            <a:off x="5436096" y="5477498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059832" y="404664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40768"/>
            <a:ext cx="6870700" cy="16002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7200" b="1" dirty="0">
                <a:latin typeface="Calibri"/>
                <a:ea typeface="Calibri"/>
                <a:cs typeface="Times New Roman"/>
              </a:rPr>
              <a:t>CEVAP:  12 </a:t>
            </a:r>
            <a:r>
              <a:rPr lang="tr-TR" sz="7200" b="1" dirty="0" err="1">
                <a:latin typeface="Calibri"/>
                <a:ea typeface="Calibri"/>
                <a:cs typeface="Times New Roman"/>
              </a:rPr>
              <a:t>ohm</a:t>
            </a:r>
            <a:endParaRPr lang="tr-TR" sz="7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419872" y="332656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763688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419872" y="482670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95936" y="163900"/>
            <a:ext cx="3312368" cy="59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9387" y="163900"/>
            <a:ext cx="7921625" cy="32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535285" y="6021288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Resim 5" descr="I:\ \YARIŞMALAR\YARIŞMA-\10.sınıflar\10- fizik\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57673"/>
            <a:ext cx="8712968" cy="4993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256987" y="332656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772816"/>
            <a:ext cx="8136904" cy="266429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6600" b="1" dirty="0" smtClean="0">
                <a:latin typeface="Calibri"/>
                <a:ea typeface="Calibri"/>
                <a:cs typeface="Times New Roman"/>
              </a:rPr>
              <a:t>CEVAP:</a:t>
            </a:r>
            <a:br>
              <a:rPr lang="tr-TR" sz="6600" b="1" dirty="0" smtClean="0">
                <a:latin typeface="Calibri"/>
                <a:ea typeface="Calibri"/>
                <a:cs typeface="Times New Roman"/>
              </a:rPr>
            </a:br>
            <a:r>
              <a:rPr lang="tr-TR" sz="72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BİRAZ </a:t>
            </a:r>
            <a:r>
              <a:rPr lang="tr-TR" sz="7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KAPANIR</a:t>
            </a:r>
            <a:endParaRPr lang="tr-TR" sz="7200" dirty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75856" y="404664"/>
            <a:ext cx="1725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FİZİK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382" y="1066794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763688" y="3573016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483768" y="358908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2555776" y="116632"/>
            <a:ext cx="475252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 smtClean="0">
                <a:solidFill>
                  <a:schemeClr val="tx2"/>
                </a:solidFill>
              </a:rPr>
              <a:t>MATEMATİK</a:t>
            </a:r>
            <a:endParaRPr lang="tr-TR" sz="4000" b="1" dirty="0">
              <a:solidFill>
                <a:schemeClr val="tx2"/>
              </a:solidFill>
            </a:endParaRP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251520" y="772923"/>
            <a:ext cx="7921625" cy="85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7: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51520" y="1628800"/>
            <a:ext cx="82765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tr-TR" sz="1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tr-TR" sz="4400" b="1" dirty="0">
                <a:latin typeface="Calibri" pitchFamily="34" charset="0"/>
                <a:ea typeface="Times New Roman"/>
              </a:rPr>
              <a:t>   5 erkek ve 3 kızdan oluşan bir topluluktan, 3 erkeğin bulunduğu 5(beş) kişilik grup kaç değişik şekilde oluşturulabilir?</a:t>
            </a:r>
          </a:p>
          <a:p>
            <a:pPr>
              <a:spcAft>
                <a:spcPts val="0"/>
              </a:spcAft>
            </a:pPr>
            <a:r>
              <a:rPr lang="tr-TR" sz="4400" b="1" dirty="0">
                <a:latin typeface="Calibri" pitchFamily="34" charset="0"/>
                <a:ea typeface="Times New Roman"/>
              </a:rPr>
              <a:t> </a:t>
            </a:r>
            <a:endParaRPr lang="tr-TR" sz="4400" b="1" dirty="0">
              <a:effectLst/>
              <a:latin typeface="Calibri" pitchFamily="34" charset="0"/>
              <a:ea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407736" y="5517232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630503" y="404664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1775907" y="190282"/>
            <a:ext cx="364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>
                <a:solidFill>
                  <a:schemeClr val="tx2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827089" y="1628801"/>
            <a:ext cx="56891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6600" b="1" dirty="0">
                <a:latin typeface="Times New Roman"/>
                <a:ea typeface="Times New Roman"/>
              </a:rPr>
              <a:t>CEVAP: 30 </a:t>
            </a:r>
            <a:endParaRPr lang="tr-TR" sz="6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411760" y="333375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03648" y="3909799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411760" y="335923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MATEMATİK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51520" y="1124744"/>
            <a:ext cx="7921625" cy="854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95536" y="3059668"/>
            <a:ext cx="8132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b="1" dirty="0">
                <a:latin typeface="Times New Roman"/>
                <a:ea typeface="Times New Roman"/>
              </a:rPr>
              <a:t> </a:t>
            </a:r>
            <a:r>
              <a:rPr lang="tr-TR" sz="4000" b="1" dirty="0" smtClean="0">
                <a:latin typeface="Times New Roman"/>
                <a:ea typeface="Times New Roman"/>
              </a:rPr>
              <a:t>f (</a:t>
            </a:r>
            <a:r>
              <a:rPr lang="tr-TR" sz="4000" b="1" dirty="0">
                <a:latin typeface="Times New Roman"/>
                <a:ea typeface="Times New Roman"/>
              </a:rPr>
              <a:t>X² ─ X) = X</a:t>
            </a:r>
            <a:r>
              <a:rPr lang="tr-TR" sz="4000" b="1" dirty="0">
                <a:latin typeface="Calibri"/>
                <a:ea typeface="Times New Roman"/>
              </a:rPr>
              <a:t>⁴</a:t>
            </a:r>
            <a:r>
              <a:rPr lang="tr-TR" sz="4000" b="1" dirty="0">
                <a:latin typeface="Times New Roman"/>
                <a:ea typeface="Times New Roman"/>
              </a:rPr>
              <a:t> ─ 2X³ + X²</a:t>
            </a:r>
            <a:r>
              <a:rPr lang="tr-TR" sz="4000" dirty="0">
                <a:latin typeface="Times New Roman"/>
                <a:ea typeface="Times New Roman"/>
              </a:rPr>
              <a:t>   </a:t>
            </a:r>
            <a:r>
              <a:rPr lang="tr-TR" sz="4000" dirty="0" smtClean="0">
                <a:latin typeface="Times New Roman"/>
                <a:ea typeface="Times New Roman"/>
              </a:rPr>
              <a:t>olduğuna </a:t>
            </a:r>
            <a:r>
              <a:rPr lang="tr-TR" sz="4000" dirty="0">
                <a:latin typeface="Times New Roman"/>
                <a:ea typeface="Times New Roman"/>
              </a:rPr>
              <a:t>göre  </a:t>
            </a:r>
            <a:r>
              <a:rPr lang="tr-TR" sz="4000" b="1" i="1" dirty="0">
                <a:latin typeface="Times New Roman"/>
                <a:ea typeface="Times New Roman"/>
              </a:rPr>
              <a:t>f(3)’ün değeri kaçtır?</a:t>
            </a:r>
            <a:endParaRPr lang="tr-TR" sz="4000" b="1" i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578330" y="5661248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229644" y="332656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68760"/>
            <a:ext cx="6870700" cy="1600200"/>
          </a:xfrm>
        </p:spPr>
        <p:txBody>
          <a:bodyPr/>
          <a:lstStyle/>
          <a:p>
            <a:r>
              <a:rPr lang="tr-TR" sz="7200" b="1" dirty="0" smtClean="0">
                <a:latin typeface="Times New Roman"/>
                <a:ea typeface="Times New Roman"/>
              </a:rPr>
              <a:t>CEVAP : 9 </a:t>
            </a:r>
            <a:endParaRPr lang="tr-TR" sz="7200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051720" y="476672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331640" y="3705225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2483768" y="400930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755649" y="220781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MATEMATİK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79512" y="765175"/>
            <a:ext cx="7921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9</a:t>
            </a:r>
            <a:r>
              <a:rPr lang="tr-T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endParaRPr lang="tr-T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9" name="Nesne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946324"/>
              </p:ext>
            </p:extLst>
          </p:nvPr>
        </p:nvGraphicFramePr>
        <p:xfrm>
          <a:off x="395536" y="1340768"/>
          <a:ext cx="7705601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r:id="rId3" imgW="1447800" imgH="330200" progId="">
                  <p:embed/>
                </p:oleObj>
              </mc:Choice>
              <mc:Fallback>
                <p:oleObj r:id="rId3" imgW="1447800" imgH="330200" progId="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340768"/>
                        <a:ext cx="7705601" cy="18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7928" y="3501008"/>
            <a:ext cx="838012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polinomunun</a:t>
            </a:r>
            <a:r>
              <a:rPr kumimoji="0" lang="tr-T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derecesi en küçük değerini aldığında  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P(5)’in değeri kaç olur?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652120" y="6021288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384152" y="548680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060848"/>
            <a:ext cx="6870700" cy="1600200"/>
          </a:xfrm>
        </p:spPr>
        <p:txBody>
          <a:bodyPr/>
          <a:lstStyle/>
          <a:p>
            <a:r>
              <a:rPr lang="tr-TR" b="1" dirty="0" smtClean="0"/>
              <a:t>CEVAP:11 </a:t>
            </a:r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267744" y="260648"/>
            <a:ext cx="34708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</a:rPr>
              <a:t>MATEMATİK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75656" y="3708495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275856" y="358908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652120" y="5733256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1979712" y="188640"/>
            <a:ext cx="403225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251520" y="1196752"/>
            <a:ext cx="7921625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1: </a:t>
            </a:r>
            <a:r>
              <a:rPr lang="tr-TR" sz="3600" b="1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tr-TR" sz="3600" b="1" dirty="0">
                <a:latin typeface="Calibri"/>
                <a:ea typeface="Times New Roman"/>
                <a:cs typeface="Times New Roman"/>
              </a:rPr>
              <a:t>Günümüz atasözleri gibi özlü ve kısa sözlere İslamiyet’ten önceki dönemde ne ad verilirdi</a:t>
            </a:r>
            <a:r>
              <a:rPr lang="tr-TR" sz="3600" b="1" dirty="0" smtClean="0">
                <a:latin typeface="Calibri"/>
                <a:ea typeface="Times New Roman"/>
                <a:cs typeface="Times New Roman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3600" b="1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Calibri"/>
                <a:ea typeface="Times New Roman"/>
                <a:cs typeface="Times New Roman"/>
              </a:rPr>
              <a:t>				</a:t>
            </a:r>
            <a:r>
              <a:rPr lang="tr-TR" sz="3200" dirty="0" smtClean="0">
                <a:latin typeface="Calibri"/>
                <a:ea typeface="Times New Roman"/>
                <a:cs typeface="Times New Roman"/>
              </a:rPr>
              <a:t>           </a:t>
            </a:r>
            <a:r>
              <a:rPr lang="tr-TR" sz="3200" b="1" dirty="0" smtClean="0">
                <a:latin typeface="Calibri"/>
                <a:ea typeface="Times New Roman"/>
                <a:cs typeface="Times New Roman"/>
              </a:rPr>
              <a:t>Süre </a:t>
            </a:r>
            <a:r>
              <a:rPr lang="tr-TR" sz="3200" b="1" dirty="0">
                <a:latin typeface="Calibri"/>
                <a:ea typeface="Times New Roman"/>
                <a:cs typeface="Times New Roman"/>
              </a:rPr>
              <a:t>: 3</a:t>
            </a:r>
            <a:r>
              <a:rPr lang="tr-TR" sz="3200" b="1" dirty="0" smtClean="0">
                <a:latin typeface="Calibri"/>
                <a:ea typeface="Times New Roman"/>
                <a:cs typeface="Times New Roman"/>
              </a:rPr>
              <a:t>0 </a:t>
            </a:r>
            <a:r>
              <a:rPr lang="tr-TR" sz="3200" b="1" dirty="0">
                <a:latin typeface="Calibri"/>
                <a:ea typeface="Times New Roman"/>
                <a:cs typeface="Times New Roman"/>
              </a:rPr>
              <a:t>sn.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79512" y="909030"/>
            <a:ext cx="7921625" cy="575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95536" y="1700808"/>
            <a:ext cx="7776864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600" b="1" dirty="0" smtClean="0">
                <a:latin typeface="Calibri"/>
                <a:ea typeface="Calibri"/>
                <a:cs typeface="Times New Roman"/>
              </a:rPr>
              <a:t>    Kütlece </a:t>
            </a:r>
            <a:r>
              <a:rPr lang="tr-TR" sz="3600" b="1" dirty="0">
                <a:latin typeface="Calibri"/>
                <a:ea typeface="Calibri"/>
                <a:cs typeface="Times New Roman"/>
              </a:rPr>
              <a:t>%30’luk  tuzlu su çözeltisinde 28 gr. </a:t>
            </a:r>
            <a:r>
              <a:rPr lang="tr-TR" sz="3600" b="1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su</a:t>
            </a:r>
            <a:r>
              <a:rPr lang="tr-TR" sz="36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3600" b="1" dirty="0">
                <a:latin typeface="Calibri"/>
                <a:ea typeface="Calibri"/>
                <a:cs typeface="Times New Roman"/>
              </a:rPr>
              <a:t>olduğuna göre kaç gr. </a:t>
            </a:r>
            <a:r>
              <a:rPr lang="tr-TR" sz="3600" b="1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tuz </a:t>
            </a:r>
            <a:r>
              <a:rPr lang="tr-TR" sz="3600" b="1" dirty="0">
                <a:latin typeface="Calibri"/>
                <a:ea typeface="Calibri"/>
                <a:cs typeface="Times New Roman"/>
              </a:rPr>
              <a:t>vardır?</a:t>
            </a:r>
            <a:endParaRPr lang="tr-TR" sz="3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292080" y="4509120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472029" y="404664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772816"/>
            <a:ext cx="6870700" cy="1600200"/>
          </a:xfrm>
        </p:spPr>
        <p:txBody>
          <a:bodyPr/>
          <a:lstStyle/>
          <a:p>
            <a:r>
              <a:rPr lang="tr-TR" sz="6600" b="1" dirty="0"/>
              <a:t>CEVAP: 12 gr. </a:t>
            </a:r>
            <a:endParaRPr lang="tr-TR" sz="6600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3059832" y="404664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18261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203848" y="400930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49992" y="5805264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79512" y="837022"/>
            <a:ext cx="7921625" cy="719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11: </a:t>
            </a: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63042" y="1741438"/>
            <a:ext cx="81650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>
                <a:latin typeface="Cambria" pitchFamily="18" charset="0"/>
              </a:rPr>
              <a:t>      Karbon </a:t>
            </a:r>
            <a:r>
              <a:rPr lang="tr-TR" sz="4000" b="1" dirty="0" err="1">
                <a:latin typeface="Cambria" pitchFamily="18" charset="0"/>
              </a:rPr>
              <a:t>karbon</a:t>
            </a:r>
            <a:r>
              <a:rPr lang="tr-TR" sz="4000" b="1" dirty="0">
                <a:latin typeface="Cambria" pitchFamily="18" charset="0"/>
              </a:rPr>
              <a:t> arasında üçlü bağ bulunduran düz zincirli hidrokarbonların Beş </a:t>
            </a:r>
            <a:r>
              <a:rPr lang="tr-TR" sz="4000" b="1" dirty="0" smtClean="0">
                <a:latin typeface="Cambria" pitchFamily="18" charset="0"/>
              </a:rPr>
              <a:t>Karbonlu-sunun </a:t>
            </a:r>
            <a:r>
              <a:rPr lang="tr-TR" sz="4000" b="1" dirty="0">
                <a:latin typeface="Cambria" pitchFamily="18" charset="0"/>
              </a:rPr>
              <a:t>kaç tane hidrojeni vardır?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652120" y="5229200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60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153593" y="332656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6870700" cy="1600200"/>
          </a:xfrm>
        </p:spPr>
        <p:txBody>
          <a:bodyPr/>
          <a:lstStyle/>
          <a:p>
            <a:r>
              <a:rPr lang="tr-TR" sz="6000" b="1" dirty="0" smtClean="0">
                <a:latin typeface="Arial Black" pitchFamily="34" charset="0"/>
              </a:rPr>
              <a:t>CEVAP : </a:t>
            </a:r>
            <a:r>
              <a:rPr lang="tr-TR" sz="6000" b="1" dirty="0">
                <a:latin typeface="Arial Black" pitchFamily="34" charset="0"/>
              </a:rPr>
              <a:t>8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059832" y="404664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259632" y="3763086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203848" y="400930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  <p:extLst>
      <p:ext uri="{BB962C8B-B14F-4D97-AF65-F5344CB8AC3E}">
        <p14:creationId xmlns:p14="http://schemas.microsoft.com/office/powerpoint/2010/main" val="19218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 smtClean="0">
                <a:solidFill>
                  <a:schemeClr val="tx2"/>
                </a:solidFill>
              </a:rPr>
              <a:t>KİMYA</a:t>
            </a:r>
            <a:endParaRPr lang="tr-TR" sz="4000" b="1" dirty="0">
              <a:solidFill>
                <a:schemeClr val="tx2"/>
              </a:solidFill>
            </a:endParaRP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79512" y="1052736"/>
            <a:ext cx="7921625" cy="64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12: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23528" y="1988840"/>
            <a:ext cx="7992888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600" b="1" i="1" dirty="0" smtClean="0">
                <a:latin typeface="Calibri"/>
                <a:ea typeface="Calibri"/>
                <a:cs typeface="Times New Roman"/>
              </a:rPr>
              <a:t>   Birbiri </a:t>
            </a:r>
            <a:r>
              <a:rPr lang="tr-TR" sz="3600" b="1" i="1" dirty="0">
                <a:latin typeface="Calibri"/>
                <a:ea typeface="Calibri"/>
                <a:cs typeface="Times New Roman"/>
              </a:rPr>
              <a:t>içerisinde çözünebilen iki sıvının kaynama noktaları 40 c° ve 60 c°’</a:t>
            </a:r>
            <a:r>
              <a:rPr lang="tr-TR" sz="3600" b="1" i="1" dirty="0" err="1">
                <a:latin typeface="Calibri"/>
                <a:ea typeface="Calibri"/>
                <a:cs typeface="Times New Roman"/>
              </a:rPr>
              <a:t>dir</a:t>
            </a:r>
            <a:r>
              <a:rPr lang="tr-TR" sz="3600" b="1" i="1" dirty="0">
                <a:latin typeface="Calibri"/>
                <a:ea typeface="Calibri"/>
                <a:cs typeface="Times New Roman"/>
              </a:rPr>
              <a:t>. Bu sıvılardan oluşan çözeltinin bileşenlerine ayrılması hangi metotla olur</a:t>
            </a:r>
            <a:r>
              <a:rPr lang="tr-TR" sz="3600" b="1" i="1" dirty="0" smtClean="0">
                <a:latin typeface="Calibri"/>
                <a:ea typeface="Calibri"/>
                <a:cs typeface="Times New Roman"/>
              </a:rPr>
              <a:t>?</a:t>
            </a:r>
            <a:endParaRPr lang="tr-TR" sz="3600" b="1" i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535285" y="5445224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800" b="1" dirty="0">
                <a:solidFill>
                  <a:prstClr val="black"/>
                </a:solidFill>
                <a:latin typeface="Calibri"/>
              </a:rPr>
              <a:t>SÜRE: </a:t>
            </a:r>
            <a:r>
              <a:rPr lang="tr-TR" sz="2800" b="1" dirty="0" smtClean="0">
                <a:solidFill>
                  <a:prstClr val="black"/>
                </a:solidFill>
                <a:latin typeface="Calibri"/>
              </a:rPr>
              <a:t>30 </a:t>
            </a:r>
            <a:r>
              <a:rPr lang="tr-TR" sz="2800" b="1" dirty="0" err="1">
                <a:solidFill>
                  <a:prstClr val="black"/>
                </a:solidFill>
                <a:latin typeface="Calibri"/>
              </a:rPr>
              <a:t>Sn</a:t>
            </a:r>
            <a:endParaRPr lang="tr-TR" sz="2800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431086" y="476672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483025" y="332656"/>
            <a:ext cx="364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916832"/>
            <a:ext cx="6870700" cy="2032248"/>
          </a:xfrm>
        </p:spPr>
        <p:txBody>
          <a:bodyPr/>
          <a:lstStyle/>
          <a:p>
            <a:pPr lvl="0"/>
            <a:r>
              <a:rPr lang="tr-TR" sz="6000" b="1" i="1" kern="1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CEVAP: </a:t>
            </a:r>
            <a:r>
              <a:rPr lang="tr-TR" sz="6000" b="1" i="1" kern="1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tr-TR" sz="6000" b="1" i="1" kern="1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</a:br>
            <a:r>
              <a:rPr lang="tr-TR" sz="6000" b="1" i="1" kern="1200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Ayrımsal</a:t>
            </a:r>
            <a:r>
              <a:rPr lang="tr-TR" sz="6000" b="1" i="1" kern="1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tr-TR" sz="6000" b="1" i="1" kern="1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Damıtma </a:t>
            </a:r>
            <a:endParaRPr lang="tr-TR" sz="6000" b="1" i="1" kern="1200" dirty="0">
              <a:solidFill>
                <a:srgbClr val="000000"/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640060" y="188640"/>
            <a:ext cx="19319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KİMYA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704566" y="358908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642910" y="142852"/>
            <a:ext cx="7772400" cy="59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 smtClean="0">
                <a:solidFill>
                  <a:schemeClr val="tx2"/>
                </a:solidFill>
                <a:latin typeface="Candara" pitchFamily="34" charset="0"/>
              </a:rPr>
              <a:t>BİYOLOJİ</a:t>
            </a:r>
            <a:endParaRPr lang="tr-TR" sz="4000" b="1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214282" y="785794"/>
            <a:ext cx="7921625" cy="43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200" b="1" dirty="0">
                <a:latin typeface="Candara" pitchFamily="34" charset="0"/>
              </a:rPr>
              <a:t>SORU </a:t>
            </a:r>
            <a:r>
              <a:rPr lang="tr-TR" sz="3200" b="1" dirty="0" smtClean="0">
                <a:latin typeface="Candara" pitchFamily="34" charset="0"/>
              </a:rPr>
              <a:t>13: </a:t>
            </a:r>
            <a:endParaRPr lang="tr-TR" sz="3200" b="1" dirty="0">
              <a:latin typeface="Candara" pitchFamily="34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57158" y="1214422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   </a:t>
            </a:r>
            <a:r>
              <a:rPr lang="tr-TR" sz="3200" b="1" dirty="0" err="1" smtClean="0">
                <a:latin typeface="Cambria Math" pitchFamily="18" charset="0"/>
                <a:ea typeface="Cambria Math" pitchFamily="18" charset="0"/>
              </a:rPr>
              <a:t>Genotipi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tr-TR" sz="32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FfBbMm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 olan </a:t>
            </a:r>
            <a:r>
              <a:rPr lang="tr-TR" sz="3200" b="1" dirty="0" err="1" smtClean="0">
                <a:latin typeface="Cambria Math" pitchFamily="18" charset="0"/>
                <a:ea typeface="Cambria Math" pitchFamily="18" charset="0"/>
              </a:rPr>
              <a:t>bircanlıda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tr-TR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F,B,M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genleri  aynı kromozom üzerindedir.Bu canlının eşey ana hücrelerindeki </a:t>
            </a:r>
            <a:r>
              <a:rPr lang="tr-TR" sz="3200" b="1" dirty="0" err="1" smtClean="0">
                <a:latin typeface="Cambria Math" pitchFamily="18" charset="0"/>
                <a:ea typeface="Cambria Math" pitchFamily="18" charset="0"/>
              </a:rPr>
              <a:t>mayoz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bölünme sırasında M-m genleri arasında % 24 oranında </a:t>
            </a:r>
            <a:r>
              <a:rPr lang="tr-TR" sz="3200" b="1" dirty="0" err="1" smtClean="0">
                <a:latin typeface="Cambria Math" pitchFamily="18" charset="0"/>
                <a:ea typeface="Cambria Math" pitchFamily="18" charset="0"/>
              </a:rPr>
              <a:t>crossing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-</a:t>
            </a:r>
            <a:r>
              <a:rPr lang="tr-TR" sz="3200" b="1" dirty="0" err="1" smtClean="0">
                <a:latin typeface="Cambria Math" pitchFamily="18" charset="0"/>
                <a:ea typeface="Cambria Math" pitchFamily="18" charset="0"/>
              </a:rPr>
              <a:t>over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oluyor.Bu canlının  </a:t>
            </a:r>
            <a:r>
              <a:rPr lang="tr-TR" sz="32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fbm</a:t>
            </a:r>
            <a:r>
              <a:rPr lang="tr-TR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tr-TR" sz="3200" b="1" dirty="0" err="1" smtClean="0">
                <a:latin typeface="Cambria Math" pitchFamily="18" charset="0"/>
                <a:ea typeface="Cambria Math" pitchFamily="18" charset="0"/>
              </a:rPr>
              <a:t>genotipinde</a:t>
            </a:r>
            <a:r>
              <a:rPr lang="tr-TR" sz="3200" b="1" dirty="0" smtClean="0">
                <a:latin typeface="Cambria Math" pitchFamily="18" charset="0"/>
                <a:ea typeface="Cambria Math" pitchFamily="18" charset="0"/>
              </a:rPr>
              <a:t> gamet oluşturma olasılığı  % kaçtır?</a:t>
            </a:r>
          </a:p>
          <a:p>
            <a:endParaRPr lang="tr-TR" sz="2800" dirty="0" smtClean="0"/>
          </a:p>
          <a:p>
            <a:r>
              <a:rPr lang="tr-TR" sz="2800" dirty="0" smtClean="0"/>
              <a:t>   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(</a:t>
            </a:r>
            <a:r>
              <a:rPr lang="tr-TR" sz="2800" b="1" dirty="0" smtClean="0">
                <a:solidFill>
                  <a:srgbClr val="FF0000"/>
                </a:solidFill>
              </a:rPr>
              <a:t>SÜRE:60sn</a:t>
            </a:r>
            <a:r>
              <a:rPr lang="tr-TR" sz="2800" dirty="0" smtClean="0">
                <a:solidFill>
                  <a:srgbClr val="FF0000"/>
                </a:solidFill>
              </a:rPr>
              <a:t>)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701546" y="260648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255" y="1214422"/>
            <a:ext cx="5327650" cy="2277458"/>
          </a:xfrm>
        </p:spPr>
        <p:txBody>
          <a:bodyPr/>
          <a:lstStyle/>
          <a:p>
            <a:r>
              <a:rPr lang="tr-TR" dirty="0" smtClean="0"/>
              <a:t>CEVAP:  </a:t>
            </a:r>
            <a:r>
              <a:rPr lang="tr-TR" b="1" dirty="0" smtClean="0"/>
              <a:t>%44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Dikdörtgen 2"/>
          <p:cNvSpPr/>
          <p:nvPr/>
        </p:nvSpPr>
        <p:spPr>
          <a:xfrm>
            <a:off x="3419872" y="260648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942" y="1030161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987824" y="358908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755650" y="1"/>
            <a:ext cx="7772400" cy="100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 smtClean="0">
                <a:solidFill>
                  <a:schemeClr val="tx2"/>
                </a:solidFill>
                <a:latin typeface="Candara" pitchFamily="34" charset="0"/>
              </a:rPr>
              <a:t>BİYOLOJİ</a:t>
            </a:r>
            <a:endParaRPr lang="tr-TR" sz="4000" b="1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357158" y="1428736"/>
            <a:ext cx="8391555" cy="4448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 Light" pitchFamily="34" charset="0"/>
              </a:rPr>
              <a:t>SORU </a:t>
            </a:r>
            <a:r>
              <a:rPr lang="tr-T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 Light" pitchFamily="34" charset="0"/>
              </a:rPr>
              <a:t>14: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tr-TR" sz="4000" dirty="0" smtClean="0">
                <a:latin typeface="Cambria Math" pitchFamily="18" charset="0"/>
                <a:ea typeface="Cambria Math" pitchFamily="18" charset="0"/>
              </a:rPr>
              <a:t>Bir toplumda hemofili genini taşıyan taşıyıcı dişilerin oranı 1/2 ve erkeklerin hepsi sağlam ise bunların çocuklarında taşıyıcı dişilerin oranı kaç olur?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4000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4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tr-TR" sz="4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SÜRE:60sn)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 Math" pitchFamily="18" charset="0"/>
                <a:ea typeface="Cambria Math" pitchFamily="18" charset="0"/>
              </a:rPr>
              <a:t> </a:t>
            </a:r>
            <a:endParaRPr lang="tr-TR" sz="4000" b="1" dirty="0">
              <a:effectLst>
                <a:outerShdw blurRad="38100" dist="38100" dir="2700000" algn="tl">
                  <a:srgbClr val="C0C0C0"/>
                </a:outerShdw>
              </a:effectLst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701546" y="332656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428736"/>
            <a:ext cx="6870700" cy="1784240"/>
          </a:xfrm>
        </p:spPr>
        <p:txBody>
          <a:bodyPr/>
          <a:lstStyle/>
          <a:p>
            <a:r>
              <a:rPr lang="tr-TR" b="1" dirty="0" smtClean="0"/>
              <a:t>CEVAP:1/8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3135137" y="260648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60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915816" y="400930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1722539" y="2276872"/>
            <a:ext cx="5715822" cy="1312168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tr-TR" sz="6600" b="1" kern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Cevap : Sav</a:t>
            </a:r>
            <a:endParaRPr lang="tr-TR" sz="6600" b="1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759278" y="404664"/>
            <a:ext cx="364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755650" y="142853"/>
            <a:ext cx="7704138" cy="64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 smtClean="0">
                <a:solidFill>
                  <a:schemeClr val="tx2"/>
                </a:solidFill>
              </a:rPr>
              <a:t>BİYOLOJİ</a:t>
            </a:r>
            <a:endParaRPr lang="tr-TR" sz="4000" b="1" dirty="0">
              <a:solidFill>
                <a:schemeClr val="tx2"/>
              </a:solidFill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357157" y="142852"/>
            <a:ext cx="2214579" cy="581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15: </a:t>
            </a:r>
            <a:endParaRPr lang="tr-T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42844" y="714356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    Ali; Fatma,Ahmet ve Ayşe'ye kan verebilmektedir.Ancak onlardan kan alamaz.Fatma;Ahmet ve Ayşe’den kan alırken kan veremez.Ayşe Fatma’ya kan verebilir kan alamaz.Ayşe Ahmet’le kan alıp verebilir.</a:t>
            </a:r>
            <a:endParaRPr lang="tr-TR" b="1" dirty="0"/>
          </a:p>
        </p:txBody>
      </p:sp>
      <p:pic>
        <p:nvPicPr>
          <p:cNvPr id="5" name="4 Resim" descr="C:\Users\ASUS\AppData\Local\Microsoft\Windows\Temporary Internet Files\Content.Word\Adsız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857364"/>
            <a:ext cx="2534369" cy="173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642910" y="3500438"/>
            <a:ext cx="771530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smtClean="0"/>
              <a:t>Buna göre ,bu kişilerin kan grupları ile ilgili,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I. Fatma'nın kan plazmasında A VE B antijenine rastlanır.</a:t>
            </a:r>
          </a:p>
          <a:p>
            <a:r>
              <a:rPr lang="tr-TR" b="1" dirty="0" smtClean="0"/>
              <a:t>II.Ali iki çeşit antikor bulundurur.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III. Ahmet ve Ayşe aynı çeşit antijene sahiptir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IV. </a:t>
            </a:r>
            <a:r>
              <a:rPr lang="tr-TR" b="1" dirty="0" err="1" smtClean="0"/>
              <a:t>Ayşenin</a:t>
            </a:r>
            <a:r>
              <a:rPr lang="tr-TR" b="1" dirty="0" smtClean="0"/>
              <a:t> alyuvar zarında  B antijeni bulunur.</a:t>
            </a:r>
          </a:p>
          <a:p>
            <a:r>
              <a:rPr lang="tr-TR" sz="2800" b="1" dirty="0" smtClean="0">
                <a:latin typeface="Candara" pitchFamily="34" charset="0"/>
              </a:rPr>
              <a:t>       İfadelerinden hangileri doğru olabilir?</a:t>
            </a:r>
          </a:p>
          <a:p>
            <a:r>
              <a:rPr lang="tr-TR" sz="3200" b="1" dirty="0" smtClean="0">
                <a:latin typeface="Candara" pitchFamily="34" charset="0"/>
              </a:rPr>
              <a:t>                                            </a:t>
            </a:r>
          </a:p>
          <a:p>
            <a:r>
              <a:rPr lang="tr-TR" sz="3200" b="1" dirty="0" smtClean="0">
                <a:latin typeface="Candara" pitchFamily="34" charset="0"/>
              </a:rPr>
              <a:t>                                      </a:t>
            </a:r>
            <a:r>
              <a:rPr lang="tr-TR" sz="2800" b="1" dirty="0" smtClean="0">
                <a:solidFill>
                  <a:srgbClr val="C00000"/>
                </a:solidFill>
              </a:rPr>
              <a:t>SÜRE:60 SANİYE</a:t>
            </a:r>
            <a:endParaRPr lang="tr-T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555776" y="404664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1285860"/>
            <a:ext cx="6985076" cy="3429024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C00000"/>
                </a:solidFill>
                <a:latin typeface="Cambria" pitchFamily="18" charset="0"/>
              </a:rPr>
              <a:t>CEVAP: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2.,3.,4. ÖNCÜLLER DOĞRU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771800" y="404664"/>
            <a:ext cx="28360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BİYOLOJİ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30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275856" y="391593"/>
            <a:ext cx="19062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TARİH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755650" y="117994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TARİH</a:t>
            </a:r>
            <a:endParaRPr lang="tr-TR" sz="4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0" y="980728"/>
            <a:ext cx="7921625" cy="719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SORU </a:t>
            </a:r>
            <a:r>
              <a:rPr lang="tr-T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:16</a:t>
            </a:r>
            <a:endParaRPr lang="tr-TR" sz="2800" b="1" dirty="0">
              <a:effectLst>
                <a:outerShdw blurRad="38100" dist="38100" dir="2700000" algn="tl">
                  <a:srgbClr val="C0C0C0"/>
                </a:outerShdw>
              </a:effectLst>
              <a:latin typeface="Candara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4756" name="Rectangle 6"/>
          <p:cNvSpPr>
            <a:spLocks noGrp="1" noChangeArrowheads="1"/>
          </p:cNvSpPr>
          <p:nvPr>
            <p:ph idx="1"/>
          </p:nvPr>
        </p:nvSpPr>
        <p:spPr>
          <a:xfrm>
            <a:off x="395536" y="1700634"/>
            <a:ext cx="7339012" cy="284956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tr-TR" b="1" dirty="0">
                <a:latin typeface="Arial"/>
                <a:ea typeface="Calibri"/>
                <a:cs typeface="Times New Roman"/>
              </a:rPr>
              <a:t>1. </a:t>
            </a:r>
            <a:r>
              <a:rPr lang="tr-TR" b="1" i="1" dirty="0">
                <a:latin typeface="Arial"/>
                <a:ea typeface="Calibri"/>
                <a:cs typeface="Times New Roman"/>
              </a:rPr>
              <a:t>Kanuni’den sonra en uzun süre tahtta kalan Osmanlı Padişahı kimdir?</a:t>
            </a:r>
            <a:endParaRPr lang="tr-TR" sz="1800" b="1" i="1" dirty="0">
              <a:latin typeface="Calibri"/>
              <a:ea typeface="Calibri"/>
              <a:cs typeface="Times New Roman"/>
            </a:endParaRPr>
          </a:p>
          <a:p>
            <a:pPr eaLnBrk="1" hangingPunct="1"/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4962441" y="4653136"/>
            <a:ext cx="28055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30 SANİYE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347864" y="260648"/>
            <a:ext cx="19062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TARİH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3651" y="1556792"/>
            <a:ext cx="6870700" cy="2952328"/>
          </a:xfrm>
        </p:spPr>
        <p:txBody>
          <a:bodyPr/>
          <a:lstStyle/>
          <a:p>
            <a:r>
              <a:rPr lang="tr-TR" sz="5400" b="1" dirty="0">
                <a:latin typeface="Arial Narrow" panose="020B0606020202030204" pitchFamily="34" charset="0"/>
              </a:rPr>
              <a:t>CEVAP: </a:t>
            </a:r>
            <a:r>
              <a:rPr lang="tr-TR" sz="5400" b="1" dirty="0" smtClean="0">
                <a:latin typeface="Arial Narrow" panose="020B0606020202030204" pitchFamily="34" charset="0"/>
              </a:rPr>
              <a:t/>
            </a:r>
            <a:br>
              <a:rPr lang="tr-TR" sz="5400" b="1" dirty="0" smtClean="0">
                <a:latin typeface="Arial Narrow" panose="020B0606020202030204" pitchFamily="34" charset="0"/>
              </a:rPr>
            </a:br>
            <a:r>
              <a:rPr lang="tr-TR" sz="5400" b="1" dirty="0" smtClean="0">
                <a:latin typeface="Arial Narrow" panose="020B0606020202030204" pitchFamily="34" charset="0"/>
              </a:rPr>
              <a:t>IV</a:t>
            </a:r>
            <a:r>
              <a:rPr lang="tr-TR" sz="5400" b="1" dirty="0">
                <a:latin typeface="Arial Narrow" panose="020B0606020202030204" pitchFamily="34" charset="0"/>
              </a:rPr>
              <a:t>. MEHMET </a:t>
            </a:r>
            <a:r>
              <a:rPr lang="tr-TR" sz="5400" b="1" dirty="0" smtClean="0">
                <a:latin typeface="Arial Narrow" panose="020B0606020202030204" pitchFamily="34" charset="0"/>
              </a:rPr>
              <a:t/>
            </a:r>
            <a:br>
              <a:rPr lang="tr-TR" sz="5400" b="1" dirty="0" smtClean="0">
                <a:latin typeface="Arial Narrow" panose="020B0606020202030204" pitchFamily="34" charset="0"/>
              </a:rPr>
            </a:br>
            <a:r>
              <a:rPr lang="tr-TR" sz="5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( </a:t>
            </a:r>
            <a:r>
              <a:rPr lang="tr-TR" sz="5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AVCI MEHMET )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384892" y="260648"/>
            <a:ext cx="16882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400" b="1" dirty="0">
                <a:solidFill>
                  <a:srgbClr val="FF0000"/>
                </a:solidFill>
                <a:latin typeface="Candara" panose="020E0502030303020204" pitchFamily="34" charset="0"/>
              </a:rPr>
              <a:t>TARİH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30 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642049" y="400930"/>
            <a:ext cx="29610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COĞRAFYA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755650" y="333375"/>
            <a:ext cx="7772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i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COĞRAFYA</a:t>
            </a:r>
            <a:endParaRPr lang="tr-TR" sz="4000" b="1" i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407696" y="1052736"/>
            <a:ext cx="7921625" cy="503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SORU </a:t>
            </a:r>
            <a:r>
              <a:rPr lang="tr-T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17: </a:t>
            </a:r>
            <a:endParaRPr lang="tr-TR" sz="36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45406" y="1700808"/>
            <a:ext cx="8060506" cy="1636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Tebeşir hangi tür taş grubuna girer?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tr-TR" sz="4000" b="1" dirty="0">
                <a:latin typeface="Calibri"/>
                <a:ea typeface="Calibri"/>
                <a:cs typeface="Times New Roman"/>
              </a:rPr>
              <a:t>	</a:t>
            </a:r>
            <a:endParaRPr lang="tr-TR" sz="40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148064" y="5157192"/>
            <a:ext cx="29482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30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411760" y="404664"/>
            <a:ext cx="29610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COĞRAFYA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2301411" y="414608"/>
            <a:ext cx="364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556792"/>
            <a:ext cx="8100392" cy="1008112"/>
          </a:xfrm>
        </p:spPr>
        <p:txBody>
          <a:bodyPr/>
          <a:lstStyle/>
          <a:p>
            <a:pPr lvl="0" algn="l">
              <a:lnSpc>
                <a:spcPct val="115000"/>
              </a:lnSpc>
              <a:spcAft>
                <a:spcPts val="1000"/>
              </a:spcAft>
            </a:pPr>
            <a:r>
              <a:rPr lang="tr-TR" sz="6000" b="1" kern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CEVAP: </a:t>
            </a:r>
            <a:r>
              <a:rPr lang="tr-TR" sz="6000" b="1" i="1" kern="1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Organiktortul</a:t>
            </a:r>
            <a:endParaRPr lang="tr-TR" sz="6000" kern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843808" y="260648"/>
            <a:ext cx="29610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COĞRAFYA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1928052" y="332656"/>
            <a:ext cx="4063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DİN KÜLTÜRÜ VE AHLAK BİLGİSİ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13130" y="188640"/>
            <a:ext cx="8276530" cy="86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2800" b="1" dirty="0" smtClean="0">
                <a:solidFill>
                  <a:schemeClr val="tx2"/>
                </a:solidFill>
              </a:rPr>
              <a:t>DİN KÜLTÜRÜ VE AHLAK BİLGİSİ</a:t>
            </a:r>
            <a:endParaRPr lang="tr-TR" sz="2800" b="1" dirty="0">
              <a:solidFill>
                <a:schemeClr val="tx2"/>
              </a:solidFill>
            </a:endParaRP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190582" y="908720"/>
            <a:ext cx="7921625" cy="64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18: </a:t>
            </a:r>
            <a:endParaRPr lang="tr-TR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51520" y="1484784"/>
            <a:ext cx="8276530" cy="3860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b="1" dirty="0" smtClean="0">
                <a:latin typeface="Calibri"/>
                <a:ea typeface="Calibri"/>
                <a:cs typeface="Times New Roman"/>
              </a:rPr>
              <a:t>    İslam </a:t>
            </a:r>
            <a:r>
              <a:rPr lang="tr-TR" sz="3200" b="1" dirty="0">
                <a:latin typeface="Calibri"/>
                <a:ea typeface="Calibri"/>
                <a:cs typeface="Times New Roman"/>
              </a:rPr>
              <a:t>tarihinin ilk asırlarından itibaren İslam bilginleri Kur’an-ı Kerim’in </a:t>
            </a:r>
            <a:r>
              <a:rPr lang="tr-TR" sz="3200" b="1" dirty="0" err="1">
                <a:latin typeface="Calibri"/>
                <a:ea typeface="Calibri"/>
                <a:cs typeface="Times New Roman"/>
              </a:rPr>
              <a:t>müteşabih</a:t>
            </a:r>
            <a:r>
              <a:rPr lang="tr-TR" sz="3200" b="1" dirty="0">
                <a:latin typeface="Calibri"/>
                <a:ea typeface="Calibri"/>
                <a:cs typeface="Times New Roman"/>
              </a:rPr>
              <a:t> (anlamı kapalı) ayetlerini açıklayıp yorumlamaya çalışmışlar ve </a:t>
            </a:r>
            <a:r>
              <a:rPr lang="tr-TR" sz="3200" b="1" dirty="0" err="1">
                <a:latin typeface="Calibri"/>
                <a:ea typeface="Calibri"/>
                <a:cs typeface="Times New Roman"/>
              </a:rPr>
              <a:t>K.Kerim’i</a:t>
            </a:r>
            <a:r>
              <a:rPr lang="tr-TR" sz="3200" b="1" dirty="0">
                <a:latin typeface="Calibri"/>
                <a:ea typeface="Calibri"/>
                <a:cs typeface="Times New Roman"/>
              </a:rPr>
              <a:t> açıklayıp yorumlayan bir bilim dalı geliştirmişlerdir.  </a:t>
            </a:r>
            <a:endParaRPr lang="tr-TR" sz="3200" b="1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b="1" dirty="0">
                <a:latin typeface="Calibri"/>
                <a:ea typeface="Calibri"/>
                <a:cs typeface="Times New Roman"/>
              </a:rPr>
              <a:t> </a:t>
            </a:r>
            <a:r>
              <a:rPr lang="tr-TR" sz="3200" b="1" dirty="0" smtClean="0">
                <a:latin typeface="Calibri"/>
                <a:ea typeface="Calibri"/>
                <a:cs typeface="Times New Roman"/>
              </a:rPr>
              <a:t>       </a:t>
            </a:r>
            <a:r>
              <a:rPr lang="tr-TR" sz="3200" b="1" dirty="0" err="1" smtClean="0">
                <a:latin typeface="Calibri"/>
                <a:ea typeface="Calibri"/>
                <a:cs typeface="Times New Roman"/>
              </a:rPr>
              <a:t>Kura’n</a:t>
            </a:r>
            <a:r>
              <a:rPr lang="tr-TR" sz="3200" b="1" dirty="0" smtClean="0">
                <a:latin typeface="Calibri"/>
                <a:ea typeface="Calibri"/>
                <a:cs typeface="Times New Roman"/>
              </a:rPr>
              <a:t>-ı </a:t>
            </a:r>
            <a:r>
              <a:rPr lang="tr-TR" sz="3200" b="1" dirty="0">
                <a:latin typeface="Calibri"/>
                <a:ea typeface="Calibri"/>
                <a:cs typeface="Times New Roman"/>
              </a:rPr>
              <a:t>Kerim’in açıklanıp yorumlanması ile ilgili bu bilim dalının adını yazınız</a:t>
            </a:r>
            <a:r>
              <a:rPr lang="tr-TR" sz="3200" b="1" dirty="0" smtClean="0">
                <a:latin typeface="Calibri"/>
                <a:ea typeface="Calibri"/>
                <a:cs typeface="Times New Roman"/>
              </a:rPr>
              <a:t>.</a:t>
            </a:r>
            <a:endParaRPr lang="tr-TR" sz="32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177467" y="5589240"/>
            <a:ext cx="29482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30 SANİYE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6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644" y="404664"/>
            <a:ext cx="41275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700808"/>
            <a:ext cx="6870700" cy="1600200"/>
          </a:xfrm>
        </p:spPr>
        <p:txBody>
          <a:bodyPr/>
          <a:lstStyle/>
          <a:p>
            <a:r>
              <a:rPr lang="tr-TR" sz="6000" b="1" dirty="0">
                <a:latin typeface="Arial" pitchFamily="34" charset="0"/>
                <a:cs typeface="Arial" pitchFamily="34" charset="0"/>
              </a:rPr>
              <a:t>Cevap: Tefsir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6672"/>
            <a:ext cx="41275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032155" y="358908"/>
            <a:ext cx="40430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GENEL KÜLTÜR</a:t>
            </a:r>
            <a:endParaRPr lang="tr-TR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395536" y="188640"/>
            <a:ext cx="77724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mbria" pitchFamily="18" charset="0"/>
              </a:rPr>
              <a:t>GENEL KÜLTÜR 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215549" y="620688"/>
            <a:ext cx="792162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</a:t>
            </a:r>
            <a:r>
              <a:rPr lang="tr-T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19: </a:t>
            </a:r>
            <a:endParaRPr lang="tr-T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47056" y="1196752"/>
            <a:ext cx="7920880" cy="418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i="1" dirty="0">
                <a:latin typeface="Times New Roman"/>
                <a:ea typeface="Calibri"/>
                <a:cs typeface="Times New Roman"/>
              </a:rPr>
              <a:t>Okulumuz </a:t>
            </a:r>
            <a:r>
              <a:rPr lang="tr-TR" sz="2800" b="1" i="1" dirty="0" smtClean="0">
                <a:latin typeface="Times New Roman"/>
                <a:ea typeface="Calibri"/>
                <a:cs typeface="Times New Roman"/>
              </a:rPr>
              <a:t>; Milli </a:t>
            </a:r>
            <a:r>
              <a:rPr lang="tr-TR" sz="2800" b="1" i="1" dirty="0">
                <a:latin typeface="Times New Roman"/>
                <a:ea typeface="Calibri"/>
                <a:cs typeface="Times New Roman"/>
              </a:rPr>
              <a:t>Piyango İdaresinin sponsorluğunda yapımına 2006 yılında </a:t>
            </a:r>
            <a:r>
              <a:rPr lang="tr-TR" sz="2800" b="1" i="1" dirty="0" smtClean="0">
                <a:latin typeface="Times New Roman"/>
                <a:ea typeface="Calibri"/>
                <a:cs typeface="Times New Roman"/>
              </a:rPr>
              <a:t>başlanmış, </a:t>
            </a:r>
            <a:r>
              <a:rPr lang="tr-TR" sz="2800" b="1" i="1" dirty="0">
                <a:latin typeface="Times New Roman"/>
                <a:ea typeface="Calibri"/>
                <a:cs typeface="Times New Roman"/>
              </a:rPr>
              <a:t>mevcut binasına 2008 yaz döneminde taşınmış ve 2008/2009 öğretim yılına şimdiki binasında </a:t>
            </a:r>
            <a:r>
              <a:rPr lang="tr-TR" sz="2800" b="1" i="1" dirty="0" smtClean="0">
                <a:latin typeface="Times New Roman"/>
                <a:ea typeface="Calibri"/>
                <a:cs typeface="Times New Roman"/>
              </a:rPr>
              <a:t> eğitim ve öğretime başlamıştır</a:t>
            </a:r>
            <a:r>
              <a:rPr lang="tr-TR" sz="2800" b="1" i="1" dirty="0">
                <a:latin typeface="Times New Roman"/>
                <a:ea typeface="Calibri"/>
                <a:cs typeface="Times New Roman"/>
              </a:rPr>
              <a:t>. </a:t>
            </a:r>
            <a:endParaRPr lang="tr-TR" sz="2800" b="1" i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b="1" i="1" dirty="0" smtClean="0">
                <a:latin typeface="Times New Roman"/>
                <a:ea typeface="Calibri"/>
                <a:cs typeface="Times New Roman"/>
              </a:rPr>
              <a:t>    Bu </a:t>
            </a:r>
            <a:r>
              <a:rPr lang="tr-TR" sz="2800" b="1" i="1" dirty="0">
                <a:latin typeface="Times New Roman"/>
                <a:ea typeface="Calibri"/>
                <a:cs typeface="Times New Roman"/>
              </a:rPr>
              <a:t>binaya taşınmadan önce </a:t>
            </a:r>
            <a:r>
              <a:rPr lang="tr-TR" sz="2800" b="1" i="1" dirty="0" smtClean="0">
                <a:latin typeface="Times New Roman"/>
                <a:ea typeface="Calibri"/>
                <a:cs typeface="Times New Roman"/>
              </a:rPr>
              <a:t>farklı mekanlarda eğitimini </a:t>
            </a:r>
            <a:r>
              <a:rPr lang="tr-TR" sz="2800" b="1" i="1" dirty="0">
                <a:latin typeface="Times New Roman"/>
                <a:ea typeface="Calibri"/>
                <a:cs typeface="Times New Roman"/>
              </a:rPr>
              <a:t>sürdürmüştür. Okulumuzun ilk eğitim ve öğretime başladığı yılı yazar mısınız?    </a:t>
            </a:r>
            <a:endParaRPr lang="tr-TR" sz="2800" b="1" i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5004048" y="5589240"/>
            <a:ext cx="29482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30 SANİYE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09225" y="260648"/>
            <a:ext cx="38879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mbria" pitchFamily="18" charset="0"/>
              </a:rPr>
              <a:t>GENEL KÜLTÜR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772816"/>
            <a:ext cx="8280920" cy="2520280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tr-TR" sz="5400" b="1" kern="1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CEVAP: </a:t>
            </a:r>
            <a:r>
              <a:rPr lang="tr-TR" sz="2800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tr-TR" sz="2800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tr-TR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2002 </a:t>
            </a:r>
            <a:r>
              <a:rPr lang="tr-TR" b="1" kern="1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yılı </a:t>
            </a:r>
            <a:r>
              <a:rPr lang="tr-TR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tr-TR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tr-TR" sz="2800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veya </a:t>
            </a:r>
            <a:br>
              <a:rPr lang="tr-TR" sz="2800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tr-TR" sz="3600" b="1" kern="1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2002-2003 </a:t>
            </a:r>
            <a:r>
              <a:rPr lang="tr-TR" sz="3600" b="1" kern="1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Eğitim ve Öğretim yılı</a:t>
            </a:r>
            <a:endParaRPr lang="tr-TR" sz="3600" kern="12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367320" y="188640"/>
            <a:ext cx="35559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ndara" panose="020E0502030303020204" pitchFamily="34" charset="0"/>
              </a:rPr>
              <a:t>GENEL KÜLTÜR</a:t>
            </a:r>
            <a:endParaRPr lang="tr-TR" sz="24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YKED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836613"/>
            <a:ext cx="5834062" cy="253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80826" y="3645024"/>
            <a:ext cx="62835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 dirty="0">
                <a:latin typeface="Arial" charset="0"/>
              </a:rPr>
              <a:t>SORU HAZIRLANIYOR …</a:t>
            </a:r>
          </a:p>
          <a:p>
            <a:pPr eaLnBrk="1" hangingPunct="1"/>
            <a:r>
              <a:rPr lang="tr-TR" sz="2400" b="1" dirty="0">
                <a:latin typeface="Arial" charset="0"/>
              </a:rPr>
              <a:t>CEVAPLAMA SÜRESİ: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3</a:t>
            </a:r>
            <a:r>
              <a:rPr lang="tr-TR" sz="4000" b="1" dirty="0" smtClean="0">
                <a:solidFill>
                  <a:srgbClr val="C00000"/>
                </a:solidFill>
                <a:latin typeface="Arial" charset="0"/>
              </a:rPr>
              <a:t>0 </a:t>
            </a:r>
            <a:r>
              <a:rPr lang="tr-TR" sz="4000" b="1" dirty="0">
                <a:solidFill>
                  <a:srgbClr val="C00000"/>
                </a:solidFill>
                <a:latin typeface="Arial" charset="0"/>
              </a:rPr>
              <a:t>SANİYE </a:t>
            </a:r>
          </a:p>
        </p:txBody>
      </p:sp>
      <p:pic>
        <p:nvPicPr>
          <p:cNvPr id="1026" name="Picture 2" descr="http://www.egitimevi.net/hareketli-resim/hayvan/insecte03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136"/>
            <a:ext cx="1699034" cy="17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TEhQUExQUFRUXGBYYFhcXFxcXFxYXFBQXFhYYFxQYHCggGBolHBcYITEhJSkrLi4uGB8zODMsNygtLisBCgoKDg0OGxAQGy8lHyQsLCwsLCwsLCwsLCwsLCwsLCwsLCwsLCwsLC0sLCwsLCwsLCwsLCwsLCwsLCwsLCwsLP/AABEIAPQAmAMBIgACEQEDEQH/xAAcAAABBAMBAAAAAAAAAAAAAAAABAUGBwIDCAH/xAA/EAABAwIDBQUFBgUEAgMAAAABAAIDBBEFEiEGMUFRYQcTInGBMkJSkaEUYnKxwdEVIzPh8YKSsvBDYwgkJf/EABkBAQADAQEAAAAAAAAAAAAAAAABAwQCBf/EACIRAQEAAgICAwADAQAAAAAAAAABAhEDIRIxBEFRIjJhE//aAAwDAQACEQMRAD8AvFCEIBCFGNpttoKQEE53i/hBtryRMm0nQqXr+0+qkJ7vJG3hpc/Mpkq9rp3avmc4+ZsPQKNp8XQaFzrFtrURuuyW3md6f8N7V5RpI0Hrf+yjyT4LrQqzg7VY3EeA2/EL/kpVg+1kUxtezt9jv9Oancc+NSJYuK9a6+oWJUoeIQhAIQhAIQhAIQhBsQShVz2w7Z/ZIRTxH+dKDcj/AMbBpfzN7D1QNnaZ2liImmpHeLUSSg6N+63r1VOfb3PddziTzNz8k2PlJKzgkt/38ly63+Hlj3HS/qf0SqGInruSnBdnpZrXGUfDrmPnyVjYLsLaxeAPPeuLn+NOHDdby6Vm/CpH8ABy4/QJ0w/ZB7xezgfw6K5aTAIme6CnJkIGgCjV+3esJ6UzJ2fzaOj0d1/JI6KWWinEVSws4tcSdNfaB94K7za6QbQ4JFVwmKUfhcB4mO5j9kRlJfor2TxTvWa8g4EG7XX0JB/TqpA4KltlpZsLrGwTtzMlIDXN3O1sHNB89RvV0sOisxu2TPHVYoWeVGVdOWCFnlRlQYIWeVGVBghZ5V4g1V1U2KN8jzZrGlxJ5AXXJm1WMvrKiSd+950HJvut9Aug+2Gv7rDZRxkLYx6m5+gXNEqgawNbDVWRsHsI+W0rxlHMjh0CQ9m+zHeyd7ILsbawPE/srtpngC2gAVWV302cPHqeV9vcNw2KEWY3X4jvKXGQc0nAvzXoJG4KFlmykP6FBv0CT5yeJ9F5k8z5qUabgGjdqeayutCyD7IaI8ZwuOpiMcmmt2uHtMcNzmnmFs2Qx5zy6lqbCqi3kbpmcJGefEcEqjtvJCiu3dAZGtnppA2pgu5tjYvaN7ep5eoSXTjPCZLIQotsNtY2tgBfZsrfDIOTuo4X3qSCpZe2dt+WYK3bJZptQhClAQhCAQhCCpv/AJASnuaVnAveT6NFvzKp/AMJdUzNjbu4nkAru7d6TNRxScY5Lej22/QKv+y4Bmd53mwHkN64zuot4sfLLtYmE0DYY2sboAnHKBqTZJw/N1Sina4ngqW9uiqiOg67z6JXHUh3srX3IAu8iyYMX2iijOVpAHna/kp3pHVSEvP+Fr+02/ZRKHaEyPtE18vSNpdbzI0+ZTnHiYZlM5ZEHGwzyMz3O4FgN1Pdc3LGe6eJHk7jbomnGcaEQaHXJJs0N1LjwAHE9FII6JnvP+Q/UqF9pVOYYDVUpLZovedqcjzlcWX0a4aa+anxrjLlxk6I8ZkmADqiVlNm9hjyTM+24CFlyT0TVJUMAIdNldbRzyG25Hum53n1LUy7JbNyVcpMkr/F/UkuS91+GY6+ieKvYF8Mje6a3ILAvBOZ2urnAnQ9Bop1NbkVW5W6yrCqwaJvdmauleJc2VzGNYzw20Je5x48kgxfBo2PMcck4fluC5zHtPmA1p+RU2w+itAYHWN8wAsHeJwszKT7IJ/MKf4Zs/DHFGx0cbi1oGZzWlx8zZdY9ztXySY3pVPZLthUfa20c8hfG4ODQ43LXNFxlcdbEA6K7VVNTs/HHtFT5GhjDGZQ1ugzMa5p0HmrWXUV0IQhSgIQhBFe1Ci73DKkcWtzjzYbqg9m8S7skfJdRyxhzS1wBBBBB3EHQgrmDbPBDQ1ksIvkBuwnix2rflu9FxnNreLLVWfglXnY0804YrjkdK27zryUAZtKylp47eKUi4buA5Fx5KNDFJZXGZ2ttz3C4af/AFsOhPU7uqpxnW2vPk71O6muObQySNaZHiBr9Wt1dK9vDLC3W3U2UQlxtjbhkbb/ABzuzu62ib4W+pKSR0s07nNZfMdXm5Ljf4373HpuSar2VnYQHMeTr7I8PDKQRv46dFbJPpnzuW9Uvq8amlblfUTPb8Ad3bB5MZYWSH+HRv3AtdwIO48N6Ww7LTMjD5BlJ3A6Ot1W+KmyjW91XlbL7XYYTKelt7OY+ZqSOUkFzQGTb7h7dHbue/1TXtZisdVRVMbbm8bsp3AuFjvPEWVZ0OKSQVDmxezO0Bw3ai4B89VZNDsOyaK00hOYWsw2Df3U7u+jDilxu7/hn2Jx1rYGlovcC/Rw0Ke6jHZZNGtt63UWGCuwqoEcrs1NMbMlIsGuG4O+E/54KYxUJHunzGoI81zdz0twmNn8p234GbFufxEnX5gj8lZLHXAI4qv4afcbWA3n+6XR7ZRxtEUQdUT6hscevzdwCs46zfIx+2Fd4sepwN8dLIXdMztFNlH9msFex76mosaiUAOtuY0aho+nyCkCtZqEIQiAhCEAq17bNnmS0wqbhr4dD95jiNPO+7zKspNu0eFsqaaWGT2XtIvxB3hw8jYqKmOU4m97IxpNg5waT0/wpVicAsA0WDbWA3aKMYnhk1NJ/MYWljtHW8JLTvB5FTqgYJ42yM97eOR4gqnk+mv43uy+zhsLljYXOGpJJP8AdOeKbSxsuG6nkFG5qAt0BK9psNXHnlJ00f8AHC3deVFfJM6508kMw4v8k6U9FfQJfX1EVHFmlI42b7zrcv3XMlqy2YxXdbTZK+NvIXVq4DiRCq/DWPlmdVSixf7A+7ff5brKa0lWG2XVuq54sd4237u06xWhiq4HRSC7XDUcRyIPAhQSDZyppnd1BiLo2D2WSRd5YfddmFx8lLMIrdyXYrhzJg0O8w4bwT+i73ubjm8eO9VEWbLNk1qKyef7otGz5Ak/VWFslhkMENomNbcm5A8TvNx1Kiv8LMTrE35FSGlx+CnjY2VxaTcjQkWBtwU4W77UfIwxmP8AFJUJno9qKSU2ZPHfkTlP1TuDfcrmJ6hCEAhCEAhCEFdbVbBgl0kIBGriw6jq0ji0qAS0b8Lk7wNc6klsXDeYid1+Y5HjZdCKMbT4YwMvYZTcZSNPFvFuSquEnr00zludm/f6r01kUjczHscPMfUcEmdisLAc0jdODfEfokldsfTtccmdg5Nd4fQG9gs6DZ2na4Esz/jJcB5A6BVfxacbn/j2n2glmOWihLuBkPsj/V7I+ZPRazgIY7vKt/2iU7m+4227fq71sOik1RXBjMrQByA0A9AmTuy4lxUXL6i3Dilu8uzZVNLpWjmdfIKTQUTMuoCY6puRzX23JpxjHJDZsXHe7f8AILiL7+p5TVzGEC6d/wCMDLa+iqKlrpWkZ7uUrwN5k1INuv7LuZVXdVN4Xd43NfyvyG5V/wBp1aWyU4vbwSfR4/dTWGWwVcdqkuaSnI1sx/8AyCtw/syfI/oi0lUd906YPthVU39KV7R8N7t/2nRR9jroe1X6YFtYH2yPBAqYmvHxMOV3+06H6Kztn9pqasbeCQOPFh0ePNq5ReVlSVz4nh7HOa5puHNJBB6EKB2IhVx2TbePrQ6Cot3zGhzXjTvG7jccHDTzuhBY6EJJimIx08TpZnBjGC5J/TmUGWI10cEbpZXBjGi7if8Au9UPj3ahNLU941v8gXa2Im1xf2ifj/wmXtD2+kxGSzbsp2E5GX3n438z04KJApraZbLuLLwvamOocW2LHe6HEa+RHHonYdFTzSpbs9tUQRHOfwyH8nfuqM+P7jVxc++skvk1WTXLy90jqJi1UtuOR0e9uW1rpnkoGk3AST+KsHvacd9vml8GKxAXL2/NHW6I8NudB9E84fhvdm5IA43TM/a5jAe6bm5nh8zoEldis1VbWzeTTa/+o/op6Tr9S+qrGFpZGbm2/gFWu27/AOe1vwxj6klTjCKQMGW2U/n6qudp5s1XOeTy0eTdP0VvD3lti+VZMdQ0NWblhxQ5y0sDEhayxbMy8JUCVdldUY8Tpre84sPk5pQsey+mz4pS2915cf8AS0lChLpasqmRMdJI4NYwFznHcAN5XNPaNtxJiMthdtOwnu2c+Gd33j9LqW9uG1LnyCijNo2WdL995sWt8mjXzPRVLkQeMathCwCzupGLVg9ZhYuCITbs8rO8D6dzvE0B0Vzvbucz00I80+YhEbW3Hd5E6Kr6KrdDIyRu9hBtztvHqrtYyKogZPHqCA4a8RwPks3Lj9tvx+X6pNBhbRHlAGVR2bDmtlc0AEaEcbXuNPkpQ6S40GvJMjXDvZMw1Fh6Wv8Aqqq3TomdQMtYgEHonSio2tGmg5JJJNZ27QpRDODoOiHl0do5ASAeHHoqixOpEk0rxuc9xHkTorPxXDpDSzOa9sZyk+IaloBLhf3bjiqlBWjhnuvP+VbuQOK1Fy2XWkq5kZXRdYr2x4f9PAILf7BcAJfLWPFmgd3F1cfbPkAAPU8kK1tmcLFNSwwgWyMaD+K13H53QoS537QYHMxGrDt/eucPwv8AE36G3oo05qt3t12fIdHWsF2kd3L0IP8ALcfO5HyVSXUjSQgr2RaXBEMuKxK8Y5eoNblI9itpnUrzG4kwyaEfA46Bw/VR2RanBc2b6dS6u4vmLUXUd2qgeyOSeJmZ4AvrwHG3Gy0bB4wZYcpdd7LNdfiPdPy/JTCJhPBZbNXT1McvLHcV9hM8j4w+fLd3sgCxt16lSXA8Flc7O/wt3hoFjbhdSam2ehDxI5ouNw4a8bJzc8cE1v2b1NRE9u6MfYZi1zmlovp7wG9p6FUw166ObqbncNOnVUJtfSiKsna1mRue7Ra2hF7gcr3V3Hfpk+TN6yNRk5LxeLJjbq5lDApH2fYYarEaaMC7RI2R/wCGM5jfpcAeqjMkvLcF0b2QbGfYaczSj/7E4aXXGsbBq1nnrc9fJQhYCEIRLRXUbJo3RyNDmPBa5p3EFc7doOwMuHO7xpMlM51mv95hO5rxz68ei6QSPGMNZUwyQyC7JGlp6X3EdQdUHIzlrKd9qMCkoqh8Eu9u48Ht4OHQpozKUNRXgl5rJwWtwUJZuctT3L0laygkOwdVkq2i9g8Fvmd4/JXRh0lt5XOrJC0hw3tII8wbhXfh2I3a13MA/MKjlmrtt+NlvGxLTJmKxtc2HqeSb48QBbcb0qpZ9LkrjbTYVOF7NG7d/dVX2yRgVFORvMbwfJrhb8yrRilG/wCSqbtPqRNVNGawiZlJ6uOY/ou8PbPz9YIS1vyWuWbNoN35rKV2bRosOu8+amvZjsP9uqP5gPcR2Mp3XvuYDzP5K9hO/Y1sM6plbWTttBGbxgj+rIONvhafmfJdArXTQNja1jGhrWgBrQLAAbgAtiAQhCAQhCBi2v2Whr4THKLOF+7kAu6M8xzHMcVzJtDg8lJPJBKLOYbXG5w4OHQjVdcKrO3fBWup4qoaPjd3biOLJN1/Jw0/EUFBucsbre9qTvCAK1FZhq2MZZB5EyxBOtiD8irdgALQ4biAR5EXCqYKc7EYt3gFO86t/pn4hxb5hVcuO5to+Pnq6v2krG9bLcyZw46LJ9IPLzTJtRiT6WJsjGh935CSSMpLS5pIG+9j8lRJb015Z+M3T9NigijdJI6zGi5/QDqVT+KYg+plfI8WzG+UbhyHWwWzEsUlqCO9fcDc0aNB5259VvwPCJKmVsMLS57twHLiSeAHNaMMPFi5uXzvXpv2X2elrJ2wwtu46kn2WN4ud0/NdO7NYFHRQNhiGg1c7i9x3uPUpDsPsnHh8AjbZ0jrGWS2rnch90a2CkasUhCEIBCEIBCEIBMm2eDmrop4B7Tmks/G3xN+oT2hBxrU3uWkFpGhB0II0II4EFaQ1XR20bDOzGtpmFwN+/a0XII3SADf19CqZZ80AQvUFeOQerKKUtIc0kOBuCN4I4ry17LNsJQTfAtq3TERyyMjd8TtGusP+XRMm1u0zahohhuY2uzue4ZS9wBDcrfdaLnfqSeiZjGONkswjAJayTuqdneSWJsCNw3kk6LiYSXazLlyymqU7D7NvxCo+zse1hylxc65s0b7AbzruXR+xux8GHxZYhme7+pKQMz7fk3oo72ZbIx0vjfQvgqA2xkdKJg6+/Kb3Zflb1KsRdqwhCEAhCEAhCEAhCEAhCEAqj7Q+yd9RLLU0r2BzspEGQMBI0f/ADAbajX2d6txCDm+TsjxIBv8uM35SDw/i/smbaTYerospqGANJyiRrgWEnUC/A+a6pTZtHgkdZTSU8o8Mgtfi0+64dQdUHJPfBu69+fJSjFYf/w6CTL4vtNS0v8AeLTchpPEeH6KLYrQuglkicczo3OaSNxLTa481du1+yZg2bbC8t7yDJKSPizXeBzNnEIKMsCug+w3Zf7PTOqn/wBSoAyj4Ym3y+rib/JUvsLgjayup4HHwOdd/VjBmcPW1vVdZxxhoDWgAAAADQADQABBkhCEAhCEAhCEAhCEAhCEAhCEAhCEAmzaauMFJPKN7I3uHmBonNIcdoO/p5ob27xjmg8iRp9UHIWIvcXOe4kuve56G66K7X68fwV7h/5hCB1zkE/S6qeLs6r5alsD4JGNLgHyEeBrb+JwfuOm5XJ2pbNvqsNMMDbvjLHsYN7hHplHXLdQKJ7Oqt0OIUzmi5MrGejzlP0K6rXP3ZXshUOropZoJI44CXl0jCy77ENaM2/ffTkugUgEIQpAhCEAhCEAhCEAhCEAhCEAhCEAhCEAhCEAhCEAhCEAhCEAhCEAhC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784"/>
            <a:ext cx="1512168" cy="1904064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2016057" y="191136"/>
            <a:ext cx="38879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mbria" pitchFamily="18" charset="0"/>
              </a:rPr>
              <a:t>GENEL KÜLTÜR </a:t>
            </a:r>
          </a:p>
        </p:txBody>
      </p:sp>
    </p:spTree>
    <p:extLst>
      <p:ext uri="{BB962C8B-B14F-4D97-AF65-F5344CB8AC3E}">
        <p14:creationId xmlns:p14="http://schemas.microsoft.com/office/powerpoint/2010/main" val="41981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411760" y="188640"/>
            <a:ext cx="4392414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8244" y="800299"/>
            <a:ext cx="7921625" cy="503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SORU 2: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3526" y="1412776"/>
            <a:ext cx="7626341" cy="4405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«</a:t>
            </a:r>
            <a:r>
              <a:rPr lang="tr-TR" sz="2800" b="1" i="1" dirty="0" smtClean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Benden </a:t>
            </a:r>
            <a: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selam olsun Bolu Beyine</a:t>
            </a:r>
            <a:b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</a:br>
            <a: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Çıkıp şu dağlara yaslanmalıdır</a:t>
            </a:r>
            <a:b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</a:br>
            <a: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Ok gıcırtısından kalkan sesinden</a:t>
            </a:r>
            <a:b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</a:br>
            <a: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Dağlar gümbür </a:t>
            </a:r>
            <a:r>
              <a:rPr lang="tr-TR" sz="2800" b="1" i="1" dirty="0" err="1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gümbür</a:t>
            </a:r>
            <a:r>
              <a:rPr lang="tr-TR" sz="2800" b="1" i="1" dirty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 </a:t>
            </a:r>
            <a:r>
              <a:rPr lang="tr-TR" sz="2800" b="1" i="1" dirty="0" smtClean="0">
                <a:solidFill>
                  <a:srgbClr val="575757"/>
                </a:solidFill>
                <a:latin typeface="Maiandra GD"/>
                <a:ea typeface="Times New Roman"/>
                <a:cs typeface="Times New Roman"/>
              </a:rPr>
              <a:t>seslenmelidir»</a:t>
            </a:r>
            <a:endParaRPr lang="tr-TR" sz="2800" b="1" i="1" dirty="0">
              <a:latin typeface="Calibri"/>
              <a:ea typeface="Times New Roman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latin typeface="Calibri"/>
                <a:ea typeface="Times New Roman"/>
                <a:cs typeface="Times New Roman"/>
              </a:rPr>
              <a:t>				</a:t>
            </a:r>
            <a:r>
              <a:rPr lang="tr-TR" sz="2800" b="1" dirty="0">
                <a:latin typeface="Calibri"/>
                <a:ea typeface="Times New Roman"/>
                <a:cs typeface="Times New Roman"/>
              </a:rPr>
              <a:t>KÖROĞLU</a:t>
            </a:r>
            <a:endParaRPr lang="tr-TR" sz="28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latin typeface="Calibri"/>
                <a:ea typeface="Times New Roman"/>
                <a:cs typeface="Times New Roman"/>
              </a:rPr>
              <a:t>  </a:t>
            </a:r>
            <a:r>
              <a:rPr lang="tr-TR" sz="3200" b="1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Bu şiir konusuna göre koşma türlerinden hangisinin örneğidir?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Calibri"/>
                <a:ea typeface="Times New Roman"/>
                <a:cs typeface="Times New Roman"/>
              </a:rPr>
              <a:t>			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                                                 </a:t>
            </a:r>
            <a:r>
              <a:rPr lang="tr-TR" sz="2000" b="1" dirty="0" smtClean="0">
                <a:latin typeface="Calibri"/>
                <a:ea typeface="Times New Roman"/>
                <a:cs typeface="Times New Roman"/>
              </a:rPr>
              <a:t>Süre</a:t>
            </a:r>
            <a:r>
              <a:rPr lang="tr-TR" sz="2000" b="1" dirty="0">
                <a:latin typeface="Calibri"/>
                <a:ea typeface="Times New Roman"/>
                <a:cs typeface="Times New Roman"/>
              </a:rPr>
              <a:t>: 30 sn.</a:t>
            </a:r>
            <a:endParaRPr lang="tr-TR" sz="2000" b="1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755650" y="188640"/>
            <a:ext cx="7772400" cy="64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mbria" pitchFamily="18" charset="0"/>
              </a:rPr>
              <a:t>GENEL KÜLTÜR 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251520" y="1211570"/>
            <a:ext cx="8353177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SORU </a:t>
            </a:r>
            <a:r>
              <a:rPr lang="tr-TR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20: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Calibri"/>
                <a:cs typeface="Times New Roman"/>
              </a:rPr>
              <a:t> </a:t>
            </a:r>
            <a:r>
              <a:rPr lang="tr-TR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Calibri"/>
                <a:cs typeface="Times New Roman"/>
              </a:rPr>
              <a:t>   </a:t>
            </a:r>
            <a:r>
              <a:rPr lang="tr-TR" sz="4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200 </a:t>
            </a:r>
            <a:r>
              <a:rPr lang="tr-TR" sz="4400" b="1" u="sng" dirty="0" err="1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tl</a:t>
            </a:r>
            <a:r>
              <a:rPr lang="tr-TR" sz="4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’ </a:t>
            </a:r>
            <a:r>
              <a:rPr lang="tr-TR" sz="4400" b="1" u="sng" dirty="0" err="1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lik</a:t>
            </a:r>
            <a:r>
              <a:rPr lang="tr-TR" sz="4400" b="1" u="sng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tr-TR" sz="4400" b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paranın arka yüzünde bulunan resim Türk Edebiyatının hangi önemli şahsiyetine aittir?</a:t>
            </a:r>
            <a:endParaRPr lang="tr-TR" sz="44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4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794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306999" y="332656"/>
            <a:ext cx="35286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ndara" pitchFamily="34" charset="0"/>
              </a:rPr>
              <a:t>GENEL KÜLTÜR</a:t>
            </a:r>
            <a:endParaRPr lang="tr-TR" sz="2400" b="1" dirty="0">
              <a:solidFill>
                <a:srgbClr val="FF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sz="6000" b="1" dirty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CEVAP</a:t>
            </a:r>
            <a:r>
              <a:rPr lang="tr-TR" sz="6000" b="1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:</a:t>
            </a:r>
          </a:p>
          <a:p>
            <a:pPr marL="0" indent="0" algn="ctr">
              <a:buNone/>
            </a:pPr>
            <a:r>
              <a:rPr lang="tr-TR" sz="6000" b="1" dirty="0" smtClean="0">
                <a:latin typeface="Arial" pitchFamily="34" charset="0"/>
                <a:cs typeface="Arial" pitchFamily="34" charset="0"/>
              </a:rPr>
              <a:t>Yunus Emre</a:t>
            </a:r>
            <a:endParaRPr lang="tr-TR" sz="60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388961" y="188640"/>
            <a:ext cx="36665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4000" b="1" dirty="0">
                <a:solidFill>
                  <a:srgbClr val="FF0000"/>
                </a:solidFill>
                <a:latin typeface="Candara" panose="020E0502030303020204" pitchFamily="34" charset="0"/>
              </a:rPr>
              <a:t>GENEL KÜLTÜR </a:t>
            </a:r>
          </a:p>
        </p:txBody>
      </p:sp>
    </p:spTree>
    <p:extLst>
      <p:ext uri="{BB962C8B-B14F-4D97-AF65-F5344CB8AC3E}">
        <p14:creationId xmlns:p14="http://schemas.microsoft.com/office/powerpoint/2010/main" val="285453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93113"/>
              </p:ext>
            </p:extLst>
          </p:nvPr>
        </p:nvGraphicFramePr>
        <p:xfrm>
          <a:off x="323528" y="764704"/>
          <a:ext cx="7704856" cy="518457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101864"/>
                <a:gridCol w="2520852"/>
                <a:gridCol w="3082140"/>
              </a:tblGrid>
              <a:tr h="585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SINIF</a:t>
                      </a:r>
                      <a:endParaRPr lang="tr-TR" sz="2400" b="1" i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DERS ADI</a:t>
                      </a:r>
                      <a:endParaRPr lang="tr-TR" sz="2400" b="1" i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ÖĞRETMEN</a:t>
                      </a:r>
                      <a:endParaRPr lang="tr-TR" sz="2400" b="1" i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SINIFLAR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TÜRK EDEBİYATI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MURATHAN BAKAN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DİL VE ANLATIM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MURATHAN BAKAN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MATEMATİK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BANU BİLER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KİMYA 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OSMAN ŞENEL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FİZİK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GÜRCAN ÇETİNKAYA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BİYOLJİ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HAYATİ TAPAR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TARİH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AHMET ÖZER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COĞRAFYA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HASAN BİLKAY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DİN K. VE AHLK. B.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MUSTAFA ÇİFTÇİ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tr-TR" sz="2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//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 KÜLTÜR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EDEBİYAT ZÜMRESİ</a:t>
                      </a:r>
                      <a:endParaRPr lang="tr-TR" sz="2000" b="1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331640" y="188640"/>
            <a:ext cx="6030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tr-TR" sz="2400" b="1" dirty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latin typeface="Calibri"/>
              </a:rPr>
              <a:t>YARIŞMA SORULARINI HAZIRLAYANLAR</a:t>
            </a:r>
          </a:p>
        </p:txBody>
      </p:sp>
    </p:spTree>
    <p:extLst>
      <p:ext uri="{BB962C8B-B14F-4D97-AF65-F5344CB8AC3E}">
        <p14:creationId xmlns:p14="http://schemas.microsoft.com/office/powerpoint/2010/main" val="5821893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WordArt 4"/>
          <p:cNvSpPr>
            <a:spLocks noChangeArrowheads="1" noChangeShapeType="1" noTextEdit="1"/>
          </p:cNvSpPr>
          <p:nvPr/>
        </p:nvSpPr>
        <p:spPr bwMode="auto">
          <a:xfrm>
            <a:off x="107504" y="260648"/>
            <a:ext cx="8856984" cy="22322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27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r-TR" b="1" kern="10" spc="30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latin typeface="Arial Black"/>
              </a:rPr>
              <a:t>10. SINIFLAR </a:t>
            </a:r>
            <a:r>
              <a:rPr lang="tr-TR" b="1" kern="10" spc="30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latin typeface="Arial Black"/>
              </a:rPr>
              <a:t>ARASI </a:t>
            </a:r>
          </a:p>
          <a:p>
            <a:pPr algn="ctr"/>
            <a:r>
              <a:rPr lang="tr-TR" b="1" kern="10" spc="30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latin typeface="Arial Black"/>
              </a:rPr>
              <a:t>BİLGİ YARIŞMASI</a:t>
            </a:r>
          </a:p>
          <a:p>
            <a:pPr algn="ctr"/>
            <a:r>
              <a:rPr lang="tr-TR" b="1" kern="10" spc="300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latin typeface="Arial Black"/>
              </a:rPr>
              <a:t>SONA ERMİŞTİR...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07504" y="2564904"/>
            <a:ext cx="8856984" cy="255454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200" b="1" i="1" dirty="0">
                <a:solidFill>
                  <a:schemeClr val="tx1"/>
                </a:solidFill>
                <a:latin typeface="Arial Rounded MT Bold" pitchFamily="34" charset="0"/>
                <a:cs typeface="Andalus" pitchFamily="18" charset="-78"/>
              </a:rPr>
              <a:t>KATILIMINIZDAN DOLAYI </a:t>
            </a:r>
            <a:r>
              <a:rPr lang="tr-TR" sz="3200" b="1" i="1" dirty="0" smtClean="0">
                <a:solidFill>
                  <a:schemeClr val="tx1"/>
                </a:solidFill>
                <a:latin typeface="Arial Rounded MT Bold" pitchFamily="34" charset="0"/>
                <a:cs typeface="Andalus" pitchFamily="18" charset="-78"/>
              </a:rPr>
              <a:t>HEPİNİZE, SORULARIN HAZIRLANMASINDA, EKİPLERİN OLUŞTURULMASINDA, YARIŞMANIN DÜZENLENMESİNDE  EMEĞİ GEÇEN HERKESE EN KALBÎ DUYGULARLA</a:t>
            </a:r>
            <a:endParaRPr lang="tr-TR" sz="2800" b="1" i="1" dirty="0">
              <a:solidFill>
                <a:srgbClr val="FF0000"/>
              </a:solidFill>
              <a:latin typeface="Arial Rounded MT Bold" pitchFamily="34" charset="0"/>
              <a:cs typeface="Andalus" pitchFamily="18" charset="-78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53036" y="5136064"/>
            <a:ext cx="82085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5400" b="1" i="1" dirty="0">
                <a:solidFill>
                  <a:srgbClr val="FF0000"/>
                </a:solidFill>
                <a:latin typeface="Arial Rounded MT Bold" pitchFamily="34" charset="0"/>
                <a:cs typeface="Andalus" pitchFamily="18" charset="-78"/>
              </a:rPr>
              <a:t>TEŞEKKÜR </a:t>
            </a:r>
            <a:r>
              <a:rPr lang="tr-TR" sz="5400" b="1" i="1" dirty="0" smtClean="0">
                <a:solidFill>
                  <a:srgbClr val="FF0000"/>
                </a:solidFill>
                <a:latin typeface="Arial Rounded MT Bold" pitchFamily="34" charset="0"/>
                <a:cs typeface="Andalus" pitchFamily="18" charset="-78"/>
              </a:rPr>
              <a:t> EDİYORUZ</a:t>
            </a:r>
            <a:r>
              <a:rPr lang="tr-TR" sz="5400" b="1" i="1" dirty="0">
                <a:solidFill>
                  <a:srgbClr val="FF0000"/>
                </a:solidFill>
                <a:latin typeface="Arial Rounded MT Bold" pitchFamily="34" charset="0"/>
                <a:cs typeface="Andalus" pitchFamily="18" charset="-7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usu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16113"/>
            <a:ext cx="2516188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119563" y="1792288"/>
            <a:ext cx="401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sz="2400" b="1">
                <a:latin typeface="Arial" charset="0"/>
              </a:rPr>
              <a:t>CEVAP HAZIRLANIYOR …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229644" y="332656"/>
            <a:ext cx="3642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3600" b="1" dirty="0">
                <a:solidFill>
                  <a:srgbClr val="FF0000"/>
                </a:solidFill>
                <a:latin typeface="Century Gothic" pitchFamily="34" charset="0"/>
              </a:rPr>
              <a:t>TÜRK EDEBİYATI </a:t>
            </a:r>
            <a:endParaRPr lang="tr-TR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theme/theme1.xml><?xml version="1.0" encoding="utf-8"?>
<a:theme xmlns:a="http://schemas.openxmlformats.org/drawingml/2006/main" name="2015 GOP B¦-LG¦- YARI+ŞMASI">
  <a:themeElements>
    <a:clrScheme name="Boyalı Kalemler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Boyalı Kalemler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yalı Kalemler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yalı Kalemler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yalı Kalemler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yalı Kalemler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yalı Kalemler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yalı Kalemler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yalı Kalemler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yalı Kalemler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1098</Words>
  <Application>Microsoft Office PowerPoint</Application>
  <PresentationFormat>Ekran Gösterisi (4:3)</PresentationFormat>
  <Paragraphs>318</Paragraphs>
  <Slides>84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14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0</vt:i4>
      </vt:variant>
      <vt:variant>
        <vt:lpstr>Slayt Başlıkları</vt:lpstr>
      </vt:variant>
      <vt:variant>
        <vt:i4>84</vt:i4>
      </vt:variant>
    </vt:vector>
  </HeadingPairs>
  <TitlesOfParts>
    <vt:vector size="99" baseType="lpstr">
      <vt:lpstr>Andalus</vt:lpstr>
      <vt:lpstr>Arial</vt:lpstr>
      <vt:lpstr>Arial Black</vt:lpstr>
      <vt:lpstr>Arial Narrow</vt:lpstr>
      <vt:lpstr>Arial Rounded MT Bold</vt:lpstr>
      <vt:lpstr>Calibri</vt:lpstr>
      <vt:lpstr>Calibri Light</vt:lpstr>
      <vt:lpstr>Cambria</vt:lpstr>
      <vt:lpstr>Cambria Math</vt:lpstr>
      <vt:lpstr>Candara</vt:lpstr>
      <vt:lpstr>Century Gothic</vt:lpstr>
      <vt:lpstr>Comic Sans MS</vt:lpstr>
      <vt:lpstr>Maiandra GD</vt:lpstr>
      <vt:lpstr>Times New Roman</vt:lpstr>
      <vt:lpstr>2015 GOP B¦-LG¦- YARI+ŞMASI</vt:lpstr>
      <vt:lpstr>T.C. MİLLİ EĞİTİM BAKANLIĞI TOKAT MPİB FEN LİSESİ   10. SINIFLAR ARASI  BİLGİ VE GENEL KÜLTÜR  YARIŞMASI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CEVAP : I-SIFAT(ÖN AD)-   II-ZARF(BELİRTEÇ)-  III-İSİM(ADLAŞMIŞ SIFAT)</vt:lpstr>
      <vt:lpstr>PowerPoint Sunusu</vt:lpstr>
      <vt:lpstr>PowerPoint Sunusu</vt:lpstr>
      <vt:lpstr>PowerPoint Sunusu</vt:lpstr>
      <vt:lpstr>CEVAP : 1</vt:lpstr>
      <vt:lpstr>PowerPoint Sunusu</vt:lpstr>
      <vt:lpstr>PowerPoint Sunusu</vt:lpstr>
      <vt:lpstr>PowerPoint Sunusu</vt:lpstr>
      <vt:lpstr>CEVAP:  12 ohm</vt:lpstr>
      <vt:lpstr>PowerPoint Sunusu</vt:lpstr>
      <vt:lpstr>PowerPoint Sunusu</vt:lpstr>
      <vt:lpstr>PowerPoint Sunusu</vt:lpstr>
      <vt:lpstr>CEVAP: BİRAZ KAPANIR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CEVAP : 9 </vt:lpstr>
      <vt:lpstr>PowerPoint Sunusu</vt:lpstr>
      <vt:lpstr>PowerPoint Sunusu</vt:lpstr>
      <vt:lpstr>PowerPoint Sunusu</vt:lpstr>
      <vt:lpstr>CEVAP:11 </vt:lpstr>
      <vt:lpstr>PowerPoint Sunusu</vt:lpstr>
      <vt:lpstr>PowerPoint Sunusu</vt:lpstr>
      <vt:lpstr>PowerPoint Sunusu</vt:lpstr>
      <vt:lpstr>CEVAP: 12 gr. </vt:lpstr>
      <vt:lpstr>PowerPoint Sunusu</vt:lpstr>
      <vt:lpstr>PowerPoint Sunusu</vt:lpstr>
      <vt:lpstr>PowerPoint Sunusu</vt:lpstr>
      <vt:lpstr>CEVAP : 8 </vt:lpstr>
      <vt:lpstr>PowerPoint Sunusu</vt:lpstr>
      <vt:lpstr>PowerPoint Sunusu</vt:lpstr>
      <vt:lpstr>PowerPoint Sunusu</vt:lpstr>
      <vt:lpstr>CEVAP:  Ayrımsal Damıtma </vt:lpstr>
      <vt:lpstr>PowerPoint Sunusu</vt:lpstr>
      <vt:lpstr>PowerPoint Sunusu</vt:lpstr>
      <vt:lpstr>PowerPoint Sunusu</vt:lpstr>
      <vt:lpstr>CEVAP:  %44 </vt:lpstr>
      <vt:lpstr>PowerPoint Sunusu</vt:lpstr>
      <vt:lpstr>PowerPoint Sunusu</vt:lpstr>
      <vt:lpstr>PowerPoint Sunusu</vt:lpstr>
      <vt:lpstr>CEVAP:1/8 </vt:lpstr>
      <vt:lpstr>PowerPoint Sunusu</vt:lpstr>
      <vt:lpstr>PowerPoint Sunusu</vt:lpstr>
      <vt:lpstr>PowerPoint Sunusu</vt:lpstr>
      <vt:lpstr>  CEVAP: 2.,3.,4. ÖNCÜLLER DOĞRU  </vt:lpstr>
      <vt:lpstr>PowerPoint Sunusu</vt:lpstr>
      <vt:lpstr>PowerPoint Sunusu</vt:lpstr>
      <vt:lpstr>PowerPoint Sunusu</vt:lpstr>
      <vt:lpstr>CEVAP:  IV. MEHMET  ( AVCI MEHMET )</vt:lpstr>
      <vt:lpstr>PowerPoint Sunusu</vt:lpstr>
      <vt:lpstr>PowerPoint Sunusu</vt:lpstr>
      <vt:lpstr>PowerPoint Sunusu</vt:lpstr>
      <vt:lpstr>CEVAP: Organiktortul</vt:lpstr>
      <vt:lpstr>PowerPoint Sunusu</vt:lpstr>
      <vt:lpstr>PowerPoint Sunusu</vt:lpstr>
      <vt:lpstr>PowerPoint Sunusu</vt:lpstr>
      <vt:lpstr>Cevap: Tefsir</vt:lpstr>
      <vt:lpstr>PowerPoint Sunusu</vt:lpstr>
      <vt:lpstr>PowerPoint Sunusu</vt:lpstr>
      <vt:lpstr>PowerPoint Sunusu</vt:lpstr>
      <vt:lpstr>CEVAP:  2002 yılı  veya  2002-2003 Eğitim ve Öğretim yılı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MİLLİ EĞİTİM BAKANLIĞI TOKAT MPİB FEN LİSESİ 11. SINIFLAR BİLGİ YARIŞMASI</dc:title>
  <dc:creator>Murat</dc:creator>
  <cp:lastModifiedBy>ÖĞRETMEN</cp:lastModifiedBy>
  <cp:revision>95</cp:revision>
  <dcterms:created xsi:type="dcterms:W3CDTF">2015-05-05T05:54:06Z</dcterms:created>
  <dcterms:modified xsi:type="dcterms:W3CDTF">2015-05-21T07:37:37Z</dcterms:modified>
</cp:coreProperties>
</file>