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229.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18.xml" ContentType="application/vnd.openxmlformats-officedocument.presentationml.slide+xml"/>
  <Override PartName="/ppt/slides/slide265.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s/slide254.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232.xml" ContentType="application/vnd.openxmlformats-officedocument.presentationml.slide+xml"/>
  <Override PartName="/ppt/slides/slide243.xml" ContentType="application/vnd.openxmlformats-officedocument.presentationml.slide+xml"/>
  <Override PartName="/ppt/notesMasters/notesMaster1.xml" ContentType="application/vnd.openxmlformats-officedocument.presentationml.notesMaster+xml"/>
  <Override PartName="/ppt/slides/slide169.xml" ContentType="application/vnd.openxmlformats-officedocument.presentationml.slide+xml"/>
  <Override PartName="/ppt/slides/slide221.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259.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s/slide2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55.xml" ContentType="application/vnd.openxmlformats-officedocument.presentationml.slide+xml"/>
  <Override PartName="/ppt/slides/slide237.xml" ContentType="application/vnd.openxmlformats-officedocument.presentationml.slide+xml"/>
  <Override PartName="/ppt/theme/theme2.xml" ContentType="application/vnd.openxmlformats-officedocument.them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slides/slide226.xml" ContentType="application/vnd.openxmlformats-officedocument.presentationml.slide+xml"/>
  <Override PartName="/ppt/slides/slide262.xml" ContentType="application/vnd.openxmlformats-officedocument.presentationml.slide+xml"/>
  <Override PartName="/ppt/presentation.xml" ContentType="application/vnd.openxmlformats-officedocument.presentationml.presentation.main+xml"/>
  <Override PartName="/ppt/slides/slide22.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ppt/slides/slide2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slides/slide240.xml" ContentType="application/vnd.openxmlformats-officedocument.presentationml.slide+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slides/slide267.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s/slide209.xml" ContentType="application/vnd.openxmlformats-officedocument.presentationml.slide+xml"/>
  <Override PartName="/ppt/slides/slide227.xml" ContentType="application/vnd.openxmlformats-officedocument.presentationml.slide+xml"/>
  <Override PartName="/ppt/slides/slide256.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s/slide216.xml" ContentType="application/vnd.openxmlformats-officedocument.presentationml.slide+xml"/>
  <Override PartName="/ppt/slides/slide234.xml" ContentType="application/vnd.openxmlformats-officedocument.presentationml.slide+xml"/>
  <Override PartName="/ppt/slides/slide245.xml" ContentType="application/vnd.openxmlformats-officedocument.presentationml.slide+xml"/>
  <Override PartName="/ppt/slides/slide2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23.xml" ContentType="application/vnd.openxmlformats-officedocument.presentationml.slide+xml"/>
  <Override PartName="/ppt/slides/slide241.xml" ContentType="application/vnd.openxmlformats-officedocument.presentationml.slide+xml"/>
  <Override PartName="/ppt/slides/slide252.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s/slide2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slides/slide239.xml" ContentType="application/vnd.openxmlformats-officedocument.presentationml.slide+xml"/>
  <Override PartName="/ppt/slides/slide257.xml" ContentType="application/vnd.openxmlformats-officedocument.presentationml.slide+xml"/>
  <Override PartName="/ppt/slides/slide268.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s/slide228.xml" ContentType="application/vnd.openxmlformats-officedocument.presentationml.slide+xml"/>
  <Override PartName="/ppt/slides/slide246.xml" ContentType="application/vnd.openxmlformats-officedocument.presentationml.slide+xml"/>
  <Override PartName="/ppt/slides/slide264.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slides/slide235.xml" ContentType="application/vnd.openxmlformats-officedocument.presentationml.slide+xml"/>
  <Override PartName="/ppt/slides/slide253.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s/slide242.xml" ContentType="application/vnd.openxmlformats-officedocument.presentationml.slide+xml"/>
  <Override PartName="/ppt/slides/slide2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s/slide231.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220.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69.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2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s/slide236.xml" ContentType="application/vnd.openxmlformats-officedocument.presentationml.slide+xml"/>
  <Override PartName="/ppt/slides/slide247.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slides/slide225.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214.xml" ContentType="application/vnd.openxmlformats-officedocument.presentationml.slide+xml"/>
  <Override PartName="/ppt/slides/slide2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250.xml" ContentType="application/vnd.openxmlformats-officedocument.presentationml.slide+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slides/slide255.xml" ContentType="application/vnd.openxmlformats-officedocument.presentationml.slide+xml"/>
  <Override PartName="/ppt/slides/slide266.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s/slide244.xml" ContentType="application/vnd.openxmlformats-officedocument.presentationml.slide+xml"/>
  <Override PartName="/ppt/slideLayouts/slideLayout3.xml" ContentType="application/vnd.openxmlformats-officedocument.presentationml.slideLayout+xml"/>
  <Override PartName="/ppt/slides/slide51.xml" ContentType="application/vnd.openxmlformats-officedocument.presentationml.slide+xml"/>
  <Override PartName="/ppt/slides/slide233.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s/slide238.xml" ContentType="application/vnd.openxmlformats-officedocument.presentationml.slide+xml"/>
  <Override PartName="/ppt/slides/slide249.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1"/>
  </p:notesMasterIdLst>
  <p:sldIdLst>
    <p:sldId id="262" r:id="rId2"/>
    <p:sldId id="256" r:id="rId3"/>
    <p:sldId id="257" r:id="rId4"/>
    <p:sldId id="258"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8" r:id="rId63"/>
    <p:sldId id="317"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516" r:id="rId81"/>
    <p:sldId id="335" r:id="rId82"/>
    <p:sldId id="336" r:id="rId83"/>
    <p:sldId id="337" r:id="rId84"/>
    <p:sldId id="338" r:id="rId85"/>
    <p:sldId id="517" r:id="rId86"/>
    <p:sldId id="340" r:id="rId87"/>
    <p:sldId id="339" r:id="rId88"/>
    <p:sldId id="342" r:id="rId89"/>
    <p:sldId id="341" r:id="rId90"/>
    <p:sldId id="344" r:id="rId91"/>
    <p:sldId id="343" r:id="rId92"/>
    <p:sldId id="345" r:id="rId93"/>
    <p:sldId id="346" r:id="rId94"/>
    <p:sldId id="347" r:id="rId95"/>
    <p:sldId id="348" r:id="rId96"/>
    <p:sldId id="349" r:id="rId97"/>
    <p:sldId id="350" r:id="rId98"/>
    <p:sldId id="351" r:id="rId99"/>
    <p:sldId id="352" r:id="rId100"/>
    <p:sldId id="353" r:id="rId101"/>
    <p:sldId id="354" r:id="rId102"/>
    <p:sldId id="355" r:id="rId103"/>
    <p:sldId id="356" r:id="rId104"/>
    <p:sldId id="357" r:id="rId105"/>
    <p:sldId id="358" r:id="rId106"/>
    <p:sldId id="359" r:id="rId107"/>
    <p:sldId id="360" r:id="rId108"/>
    <p:sldId id="361" r:id="rId109"/>
    <p:sldId id="362" r:id="rId110"/>
    <p:sldId id="363" r:id="rId111"/>
    <p:sldId id="364" r:id="rId112"/>
    <p:sldId id="365" r:id="rId113"/>
    <p:sldId id="366" r:id="rId114"/>
    <p:sldId id="367" r:id="rId115"/>
    <p:sldId id="368" r:id="rId116"/>
    <p:sldId id="369" r:id="rId117"/>
    <p:sldId id="370" r:id="rId118"/>
    <p:sldId id="371" r:id="rId119"/>
    <p:sldId id="372" r:id="rId120"/>
    <p:sldId id="373" r:id="rId121"/>
    <p:sldId id="374" r:id="rId122"/>
    <p:sldId id="375" r:id="rId123"/>
    <p:sldId id="378" r:id="rId124"/>
    <p:sldId id="376" r:id="rId125"/>
    <p:sldId id="377" r:id="rId126"/>
    <p:sldId id="379" r:id="rId127"/>
    <p:sldId id="380" r:id="rId128"/>
    <p:sldId id="381" r:id="rId129"/>
    <p:sldId id="382" r:id="rId130"/>
    <p:sldId id="383" r:id="rId131"/>
    <p:sldId id="384" r:id="rId132"/>
    <p:sldId id="385" r:id="rId133"/>
    <p:sldId id="386" r:id="rId134"/>
    <p:sldId id="387" r:id="rId135"/>
    <p:sldId id="388" r:id="rId136"/>
    <p:sldId id="389" r:id="rId137"/>
    <p:sldId id="390" r:id="rId138"/>
    <p:sldId id="391" r:id="rId139"/>
    <p:sldId id="392" r:id="rId140"/>
    <p:sldId id="393" r:id="rId141"/>
    <p:sldId id="421" r:id="rId142"/>
    <p:sldId id="394" r:id="rId143"/>
    <p:sldId id="395" r:id="rId144"/>
    <p:sldId id="396" r:id="rId145"/>
    <p:sldId id="397" r:id="rId146"/>
    <p:sldId id="398" r:id="rId147"/>
    <p:sldId id="399" r:id="rId148"/>
    <p:sldId id="400" r:id="rId149"/>
    <p:sldId id="401" r:id="rId150"/>
    <p:sldId id="402" r:id="rId151"/>
    <p:sldId id="403" r:id="rId152"/>
    <p:sldId id="404" r:id="rId153"/>
    <p:sldId id="405" r:id="rId154"/>
    <p:sldId id="406" r:id="rId155"/>
    <p:sldId id="407" r:id="rId156"/>
    <p:sldId id="408" r:id="rId157"/>
    <p:sldId id="409" r:id="rId158"/>
    <p:sldId id="410" r:id="rId159"/>
    <p:sldId id="411" r:id="rId160"/>
    <p:sldId id="412" r:id="rId161"/>
    <p:sldId id="413" r:id="rId162"/>
    <p:sldId id="414" r:id="rId163"/>
    <p:sldId id="415" r:id="rId164"/>
    <p:sldId id="416" r:id="rId165"/>
    <p:sldId id="417" r:id="rId166"/>
    <p:sldId id="418" r:id="rId167"/>
    <p:sldId id="419" r:id="rId168"/>
    <p:sldId id="420" r:id="rId169"/>
    <p:sldId id="422" r:id="rId170"/>
    <p:sldId id="423" r:id="rId171"/>
    <p:sldId id="424" r:id="rId172"/>
    <p:sldId id="425" r:id="rId173"/>
    <p:sldId id="426" r:id="rId174"/>
    <p:sldId id="427" r:id="rId175"/>
    <p:sldId id="428" r:id="rId176"/>
    <p:sldId id="429" r:id="rId177"/>
    <p:sldId id="430" r:id="rId178"/>
    <p:sldId id="431" r:id="rId179"/>
    <p:sldId id="432" r:id="rId180"/>
    <p:sldId id="433" r:id="rId181"/>
    <p:sldId id="434" r:id="rId182"/>
    <p:sldId id="435" r:id="rId183"/>
    <p:sldId id="518" r:id="rId184"/>
    <p:sldId id="519" r:id="rId185"/>
    <p:sldId id="436" r:id="rId186"/>
    <p:sldId id="520" r:id="rId187"/>
    <p:sldId id="437" r:id="rId188"/>
    <p:sldId id="521" r:id="rId189"/>
    <p:sldId id="438" r:id="rId190"/>
    <p:sldId id="522" r:id="rId191"/>
    <p:sldId id="439" r:id="rId192"/>
    <p:sldId id="523" r:id="rId193"/>
    <p:sldId id="440" r:id="rId194"/>
    <p:sldId id="524" r:id="rId195"/>
    <p:sldId id="441" r:id="rId196"/>
    <p:sldId id="442" r:id="rId197"/>
    <p:sldId id="443" r:id="rId198"/>
    <p:sldId id="515" r:id="rId199"/>
    <p:sldId id="444" r:id="rId200"/>
    <p:sldId id="445" r:id="rId201"/>
    <p:sldId id="446" r:id="rId202"/>
    <p:sldId id="447" r:id="rId203"/>
    <p:sldId id="448" r:id="rId204"/>
    <p:sldId id="449" r:id="rId205"/>
    <p:sldId id="450" r:id="rId206"/>
    <p:sldId id="451" r:id="rId207"/>
    <p:sldId id="452" r:id="rId208"/>
    <p:sldId id="453" r:id="rId209"/>
    <p:sldId id="454" r:id="rId210"/>
    <p:sldId id="456" r:id="rId211"/>
    <p:sldId id="455" r:id="rId212"/>
    <p:sldId id="457" r:id="rId213"/>
    <p:sldId id="458" r:id="rId214"/>
    <p:sldId id="459" r:id="rId215"/>
    <p:sldId id="460" r:id="rId216"/>
    <p:sldId id="461" r:id="rId217"/>
    <p:sldId id="462" r:id="rId218"/>
    <p:sldId id="463" r:id="rId219"/>
    <p:sldId id="464" r:id="rId220"/>
    <p:sldId id="465" r:id="rId221"/>
    <p:sldId id="466" r:id="rId222"/>
    <p:sldId id="470" r:id="rId223"/>
    <p:sldId id="467" r:id="rId224"/>
    <p:sldId id="468" r:id="rId225"/>
    <p:sldId id="469" r:id="rId226"/>
    <p:sldId id="471" r:id="rId227"/>
    <p:sldId id="472" r:id="rId228"/>
    <p:sldId id="473" r:id="rId229"/>
    <p:sldId id="474" r:id="rId230"/>
    <p:sldId id="475" r:id="rId231"/>
    <p:sldId id="476" r:id="rId232"/>
    <p:sldId id="477" r:id="rId233"/>
    <p:sldId id="478" r:id="rId234"/>
    <p:sldId id="479" r:id="rId235"/>
    <p:sldId id="480" r:id="rId236"/>
    <p:sldId id="481" r:id="rId237"/>
    <p:sldId id="482" r:id="rId238"/>
    <p:sldId id="483" r:id="rId239"/>
    <p:sldId id="484" r:id="rId240"/>
    <p:sldId id="485" r:id="rId241"/>
    <p:sldId id="486" r:id="rId242"/>
    <p:sldId id="487" r:id="rId243"/>
    <p:sldId id="488" r:id="rId244"/>
    <p:sldId id="489" r:id="rId245"/>
    <p:sldId id="490" r:id="rId246"/>
    <p:sldId id="491" r:id="rId247"/>
    <p:sldId id="492" r:id="rId248"/>
    <p:sldId id="493" r:id="rId249"/>
    <p:sldId id="494" r:id="rId250"/>
    <p:sldId id="495" r:id="rId251"/>
    <p:sldId id="496" r:id="rId252"/>
    <p:sldId id="497" r:id="rId253"/>
    <p:sldId id="498" r:id="rId254"/>
    <p:sldId id="499" r:id="rId255"/>
    <p:sldId id="500" r:id="rId256"/>
    <p:sldId id="501" r:id="rId257"/>
    <p:sldId id="502" r:id="rId258"/>
    <p:sldId id="503" r:id="rId259"/>
    <p:sldId id="504" r:id="rId260"/>
    <p:sldId id="505" r:id="rId261"/>
    <p:sldId id="506" r:id="rId262"/>
    <p:sldId id="507" r:id="rId263"/>
    <p:sldId id="508" r:id="rId264"/>
    <p:sldId id="509" r:id="rId265"/>
    <p:sldId id="510" r:id="rId266"/>
    <p:sldId id="511" r:id="rId267"/>
    <p:sldId id="512" r:id="rId268"/>
    <p:sldId id="513" r:id="rId269"/>
    <p:sldId id="514" r:id="rId27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244" Type="http://schemas.openxmlformats.org/officeDocument/2006/relationships/slide" Target="slides/slide243.xml"/><Relationship Id="rId249" Type="http://schemas.openxmlformats.org/officeDocument/2006/relationships/slide" Target="slides/slide24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260" Type="http://schemas.openxmlformats.org/officeDocument/2006/relationships/slide" Target="slides/slide259.xml"/><Relationship Id="rId265" Type="http://schemas.openxmlformats.org/officeDocument/2006/relationships/slide" Target="slides/slide264.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slide" Target="slides/slide249.xml"/><Relationship Id="rId255" Type="http://schemas.openxmlformats.org/officeDocument/2006/relationships/slide" Target="slides/slide254.xml"/><Relationship Id="rId271" Type="http://schemas.openxmlformats.org/officeDocument/2006/relationships/notesMaster" Target="notesMasters/notesMaster1.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slide" Target="slides/slide260.xml"/><Relationship Id="rId266" Type="http://schemas.openxmlformats.org/officeDocument/2006/relationships/slide" Target="slides/slide265.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72"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viewProps" Target="viewProp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theme" Target="theme/theme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9E2624-3AFF-4952-8155-1642242AC144}" type="datetimeFigureOut">
              <a:rPr lang="tr-TR" smtClean="0"/>
              <a:pPr/>
              <a:t>11.10.2018</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ACA753-08AA-4C84-A2ED-7E828463B102}"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11.10.2018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11.10.2018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11.10.2018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11.10.2018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11.10.2018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11.10.2018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11.10.2018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11.10.2018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11.10.2018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11.10.2018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11.10.2018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11.10.2018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3" Type="http://schemas.openxmlformats.org/officeDocument/2006/relationships/hyperlink" Target="https://tr.wikipedia.org/wiki/1874" TargetMode="External"/><Relationship Id="rId2" Type="http://schemas.openxmlformats.org/officeDocument/2006/relationships/hyperlink" Target="https://tr.wikipedia.org/wiki/Ziya_Pa%C5%9Fa" TargetMode="External"/><Relationship Id="rId1" Type="http://schemas.openxmlformats.org/officeDocument/2006/relationships/slideLayout" Target="../slideLayouts/slideLayout2.xml"/><Relationship Id="rId4" Type="http://schemas.openxmlformats.org/officeDocument/2006/relationships/hyperlink" Target="https://tr.wikipedia.org/wiki/1875" TargetMode="External"/></Relationships>
</file>

<file path=ppt/slides/_rels/slide183.xml.rels><?xml version="1.0" encoding="UTF-8" standalone="yes"?>
<Relationships xmlns="http://schemas.openxmlformats.org/package/2006/relationships"><Relationship Id="rId3" Type="http://schemas.openxmlformats.org/officeDocument/2006/relationships/hyperlink" Target="https://tr.wikipedia.org/wiki/Arap%C3%A7a" TargetMode="External"/><Relationship Id="rId2" Type="http://schemas.openxmlformats.org/officeDocument/2006/relationships/hyperlink" Target="https://tr.wikipedia.org/wiki/H%C3%BCrriyet_gazetesi" TargetMode="External"/><Relationship Id="rId1" Type="http://schemas.openxmlformats.org/officeDocument/2006/relationships/slideLayout" Target="../slideLayouts/slideLayout2.xml"/><Relationship Id="rId6" Type="http://schemas.openxmlformats.org/officeDocument/2006/relationships/hyperlink" Target="https://tr.wikipedia.org/wiki/Tahrib-i_Har%C3%A2b%C3%A2t" TargetMode="External"/><Relationship Id="rId5" Type="http://schemas.openxmlformats.org/officeDocument/2006/relationships/hyperlink" Target="https://tr.wikipedia.org/wiki/Nam%C4%B1k_Kemal" TargetMode="External"/><Relationship Id="rId4" Type="http://schemas.openxmlformats.org/officeDocument/2006/relationships/hyperlink" Target="https://tr.wikipedia.org/wiki/Fars%C3%A7a" TargetMode="External"/></Relationships>
</file>

<file path=ppt/slides/_rels/slide184.xml.rels><?xml version="1.0" encoding="UTF-8" standalone="yes"?>
<Relationships xmlns="http://schemas.openxmlformats.org/package/2006/relationships"><Relationship Id="rId2" Type="http://schemas.openxmlformats.org/officeDocument/2006/relationships/hyperlink" Target="http://edebiyatforum.com/turk-edebiyati-eserleri/ziya-pasanin-eserleri.html" TargetMode="Externa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3" Type="http://schemas.openxmlformats.org/officeDocument/2006/relationships/hyperlink" Target="https://www.turkedebiyati.org/nabi.html" TargetMode="External"/><Relationship Id="rId2" Type="http://schemas.openxmlformats.org/officeDocument/2006/relationships/hyperlink" Target="https://www.turkedebiyati.org/nefi.html" TargetMode="Externa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hyperlink" Target="https://www.turkedebiyati.org/nefi.html" TargetMode="Externa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3" Type="http://schemas.openxmlformats.org/officeDocument/2006/relationships/hyperlink" Target="https://www.turkedebiyati.org/mesnevi.html" TargetMode="External"/><Relationship Id="rId2" Type="http://schemas.openxmlformats.org/officeDocument/2006/relationships/hyperlink" Target="https://www.turkedebiyati.org/sairler/suleyman-celebi.html" TargetMode="External"/><Relationship Id="rId1" Type="http://schemas.openxmlformats.org/officeDocument/2006/relationships/slideLayout" Target="../slideLayouts/slideLayout2.xml"/><Relationship Id="rId4" Type="http://schemas.openxmlformats.org/officeDocument/2006/relationships/hyperlink" Target="https://www.turkedebiyati.org/eski-anadolu-turkcesi.html" TargetMode="External"/></Relationships>
</file>

<file path=ppt/slides/_rels/slide206.xml.rels><?xml version="1.0" encoding="UTF-8" standalone="yes"?>
<Relationships xmlns="http://schemas.openxmlformats.org/package/2006/relationships"><Relationship Id="rId8" Type="http://schemas.openxmlformats.org/officeDocument/2006/relationships/hyperlink" Target="https://www.turkedebiyati.org/kaside.html" TargetMode="External"/><Relationship Id="rId3" Type="http://schemas.openxmlformats.org/officeDocument/2006/relationships/hyperlink" Target="https://www.turkedebiyati.org/sagu-inceleme/" TargetMode="External"/><Relationship Id="rId7" Type="http://schemas.openxmlformats.org/officeDocument/2006/relationships/hyperlink" Target="https://www.turkedebiyati.org/terkibi_bent.html" TargetMode="External"/><Relationship Id="rId2" Type="http://schemas.openxmlformats.org/officeDocument/2006/relationships/hyperlink" Target="https://www.turkedebiyati.org/mersiye.html" TargetMode="External"/><Relationship Id="rId1" Type="http://schemas.openxmlformats.org/officeDocument/2006/relationships/slideLayout" Target="../slideLayouts/slideLayout2.xml"/><Relationship Id="rId6" Type="http://schemas.openxmlformats.org/officeDocument/2006/relationships/hyperlink" Target="https://www.turkedebiyati.org/sehzade-mustafa-kimdir-edebi-kisiligi/" TargetMode="External"/><Relationship Id="rId5" Type="http://schemas.openxmlformats.org/officeDocument/2006/relationships/hyperlink" Target="https://www.turkedebiyati.org/muhibbi-kimdir-edebi-kisiligi-eserleri/" TargetMode="External"/><Relationship Id="rId4" Type="http://schemas.openxmlformats.org/officeDocument/2006/relationships/hyperlink" Target="https://www.turkedebiyati.org/ahmedi.html" TargetMode="External"/><Relationship Id="rId9" Type="http://schemas.openxmlformats.org/officeDocument/2006/relationships/hyperlink" Target="https://www.turkedebiyati.org/baki.html" TargetMode="External"/></Relationships>
</file>

<file path=ppt/slides/_rels/slide207.xml.rels><?xml version="1.0" encoding="UTF-8" standalone="yes"?>
<Relationships xmlns="http://schemas.openxmlformats.org/package/2006/relationships"><Relationship Id="rId2" Type="http://schemas.openxmlformats.org/officeDocument/2006/relationships/hyperlink" Target="https://www.turkedebiyati.org/mersiye.html" TargetMode="Externa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hyperlink" Target="https://www.turkedebiyati.org/kaside.html" TargetMode="Externa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a:bodyPr>
          <a:lstStyle/>
          <a:p>
            <a:pPr>
              <a:buNone/>
            </a:pPr>
            <a:endParaRPr lang="tr-TR" sz="4400" b="1" dirty="0" smtClean="0"/>
          </a:p>
          <a:p>
            <a:pPr>
              <a:buNone/>
            </a:pPr>
            <a:endParaRPr lang="tr-TR" sz="4400" b="1" dirty="0" smtClean="0"/>
          </a:p>
          <a:p>
            <a:pPr>
              <a:buNone/>
            </a:pPr>
            <a:endParaRPr lang="tr-TR" sz="4400" b="1" dirty="0" smtClean="0"/>
          </a:p>
          <a:p>
            <a:pPr>
              <a:buNone/>
            </a:pPr>
            <a:r>
              <a:rPr lang="tr-TR" sz="4400" b="1" dirty="0" smtClean="0"/>
              <a:t>      100 SORUDA LYS EDEBİYAT</a:t>
            </a:r>
            <a:endParaRPr lang="tr-TR" sz="44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939784"/>
          </a:xfrm>
        </p:spPr>
        <p:txBody>
          <a:bodyPr/>
          <a:lstStyle/>
          <a:p>
            <a:r>
              <a:rPr lang="tr-TR" b="1" dirty="0" smtClean="0"/>
              <a:t>Cevap 4</a:t>
            </a:r>
            <a:endParaRPr lang="tr-TR" b="1" dirty="0"/>
          </a:p>
        </p:txBody>
      </p:sp>
      <p:sp>
        <p:nvSpPr>
          <p:cNvPr id="3" name="2 İçerik Yer Tutucusu"/>
          <p:cNvSpPr>
            <a:spLocks noGrp="1"/>
          </p:cNvSpPr>
          <p:nvPr>
            <p:ph idx="1"/>
          </p:nvPr>
        </p:nvSpPr>
        <p:spPr>
          <a:xfrm>
            <a:off x="142844" y="1071546"/>
            <a:ext cx="8786874" cy="5572164"/>
          </a:xfrm>
        </p:spPr>
        <p:txBody>
          <a:bodyPr/>
          <a:lstStyle/>
          <a:p>
            <a:pPr marL="514350" indent="-514350">
              <a:buNone/>
            </a:pPr>
            <a:r>
              <a:rPr lang="tr-TR" sz="2400" b="1" dirty="0" smtClean="0">
                <a:solidFill>
                  <a:srgbClr val="FF0000"/>
                </a:solidFill>
              </a:rPr>
              <a:t>C) Olayların kişi üzerindeki etkilerini yansıtan, ruh çözümlemelerine ağırlık veren ve yazarın kişiliğini gizlediği romanlardır. </a:t>
            </a:r>
          </a:p>
          <a:p>
            <a:pPr marL="514350" indent="-514350">
              <a:buNone/>
            </a:pPr>
            <a:r>
              <a:rPr lang="tr-TR" sz="2400" b="1" dirty="0" smtClean="0">
                <a:solidFill>
                  <a:srgbClr val="FF0000"/>
                </a:solidFill>
              </a:rPr>
              <a:t>       (Romantik roman) </a:t>
            </a:r>
          </a:p>
          <a:p>
            <a:pPr>
              <a:buNone/>
            </a:pPr>
            <a:endParaRPr lang="tr-TR"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47</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D) Tam kafiyeye yer verilmiştir. </a:t>
            </a:r>
          </a:p>
          <a:p>
            <a:pPr>
              <a:buNone/>
            </a:pPr>
            <a:endParaRPr lang="tr-T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28596" y="285728"/>
            <a:ext cx="8472518" cy="5929354"/>
          </a:xfrm>
        </p:spPr>
        <p:txBody>
          <a:bodyPr>
            <a:normAutofit fontScale="62500" lnSpcReduction="20000"/>
          </a:bodyPr>
          <a:lstStyle/>
          <a:p>
            <a:pPr>
              <a:lnSpc>
                <a:spcPct val="170000"/>
              </a:lnSpc>
              <a:buNone/>
            </a:pPr>
            <a:r>
              <a:rPr lang="tr-TR" b="1" dirty="0" smtClean="0"/>
              <a:t>48. </a:t>
            </a:r>
            <a:r>
              <a:rPr lang="tr-TR" dirty="0" smtClean="0"/>
              <a:t>Okuma bilenleri roman kadar eğlendiren ve roman kadar istifadeli olan hiçbir şey bulunamaz. Şu halde gelişmekte olan bir halkın da her şeyden fazla romanların ıslahına himmet eylemesi lazım gelir. Roman, yalnız garip ve latif bir vakanın hikâyesinden ibaret değildir. O </a:t>
            </a:r>
            <a:r>
              <a:rPr lang="tr-TR" dirty="0" err="1" smtClean="0"/>
              <a:t>vak’a</a:t>
            </a:r>
            <a:r>
              <a:rPr lang="tr-TR" dirty="0" smtClean="0"/>
              <a:t> elbette fenlerden birisine, sanatlardan birkaçına, felsefenin bazı kaidelerine, coğrafyanın bir faslını teşkil eden bir memlekette, tarihin bir fıkrasına ilgili olur ki onlara dair verilen izahat, okuyucuların malumat ve vukuf dairesini genişletir. </a:t>
            </a:r>
          </a:p>
          <a:p>
            <a:pPr>
              <a:lnSpc>
                <a:spcPct val="170000"/>
              </a:lnSpc>
              <a:buNone/>
            </a:pPr>
            <a:r>
              <a:rPr lang="tr-TR" b="1" dirty="0" smtClean="0"/>
              <a:t>Bu parçada romanla ilgili bazı görüşleri verilen Tanzimat Dönemi sanatçısı </a:t>
            </a:r>
          </a:p>
          <a:p>
            <a:pPr>
              <a:lnSpc>
                <a:spcPct val="170000"/>
              </a:lnSpc>
              <a:buNone/>
            </a:pPr>
            <a:r>
              <a:rPr lang="tr-TR" b="1" dirty="0" smtClean="0"/>
              <a:t>aşağıdakilerden hangisidir?</a:t>
            </a:r>
          </a:p>
          <a:p>
            <a:pPr marL="514350" indent="-514350">
              <a:lnSpc>
                <a:spcPct val="170000"/>
              </a:lnSpc>
              <a:buNone/>
            </a:pPr>
            <a:r>
              <a:rPr lang="tr-TR" dirty="0" smtClean="0"/>
              <a:t>A) Namık Kemal           B) </a:t>
            </a:r>
            <a:r>
              <a:rPr lang="tr-TR" dirty="0" err="1" smtClean="0"/>
              <a:t>Recaizade</a:t>
            </a:r>
            <a:r>
              <a:rPr lang="tr-TR" dirty="0" smtClean="0"/>
              <a:t> Mahmut Ekrem              C) Şemsettin Sami </a:t>
            </a:r>
          </a:p>
          <a:p>
            <a:pPr marL="514350" indent="-514350">
              <a:lnSpc>
                <a:spcPct val="170000"/>
              </a:lnSpc>
              <a:buNone/>
            </a:pPr>
            <a:r>
              <a:rPr lang="tr-TR" dirty="0" smtClean="0"/>
              <a:t>                        D) Ahmet Mithat Efendi                    E) </a:t>
            </a:r>
            <a:r>
              <a:rPr lang="tr-TR" dirty="0" err="1" smtClean="0"/>
              <a:t>Samipaşazade</a:t>
            </a:r>
            <a:r>
              <a:rPr lang="tr-TR" dirty="0" smtClean="0"/>
              <a:t> Sezai</a:t>
            </a:r>
            <a:endParaRPr lang="tr-TR"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48</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D) Ahmet Mithat Efendi</a:t>
            </a:r>
            <a:endParaRPr lang="tr-TR" b="1" dirty="0">
              <a:solidFill>
                <a:srgbClr val="FF0000"/>
              </a:solidFill>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472518" cy="5697559"/>
          </a:xfrm>
        </p:spPr>
        <p:txBody>
          <a:bodyPr>
            <a:normAutofit/>
          </a:bodyPr>
          <a:lstStyle/>
          <a:p>
            <a:pPr>
              <a:buNone/>
            </a:pPr>
            <a:r>
              <a:rPr lang="tr-TR" sz="2800" b="1" dirty="0" smtClean="0"/>
              <a:t>49. Aşağıdakilerden hangisi Tanzimat Dönemi’nde gazetenin üstlendiği işlevlerden biri </a:t>
            </a:r>
            <a:r>
              <a:rPr lang="tr-TR" sz="2800" b="1" u="sng" dirty="0" smtClean="0"/>
              <a:t>değildir?</a:t>
            </a:r>
          </a:p>
          <a:p>
            <a:pPr marL="514350" indent="-514350">
              <a:buNone/>
            </a:pPr>
            <a:r>
              <a:rPr lang="tr-TR" sz="2800" dirty="0" smtClean="0"/>
              <a:t>A) Edebiyat dünyasına hareketlilik kazandırmıştır. </a:t>
            </a:r>
          </a:p>
          <a:p>
            <a:pPr marL="514350" indent="-514350">
              <a:buNone/>
            </a:pPr>
            <a:r>
              <a:rPr lang="tr-TR" sz="2800" dirty="0" smtClean="0"/>
              <a:t>B) Edebî ürünlerin halkla buluşmasını kolaylaştırmıştır. </a:t>
            </a:r>
          </a:p>
          <a:p>
            <a:pPr marL="514350" indent="-514350">
              <a:buNone/>
            </a:pPr>
            <a:r>
              <a:rPr lang="tr-TR" sz="2800" dirty="0" smtClean="0"/>
              <a:t>C) Birçok edebiyatçının yetişmesinde okul görevi görmüştür. </a:t>
            </a:r>
          </a:p>
          <a:p>
            <a:pPr marL="514350" indent="-514350">
              <a:buNone/>
            </a:pPr>
            <a:r>
              <a:rPr lang="tr-TR" sz="2800" dirty="0" smtClean="0"/>
              <a:t>D) Aydınların, düşünürlerin fikirlerini umuma </a:t>
            </a:r>
          </a:p>
          <a:p>
            <a:pPr marL="514350" indent="-514350">
              <a:buNone/>
            </a:pPr>
            <a:r>
              <a:rPr lang="tr-TR" sz="2800" dirty="0" smtClean="0"/>
              <a:t>    duyurabilecekleri kâğıttan bir kürsü olmuştur. </a:t>
            </a:r>
          </a:p>
          <a:p>
            <a:pPr marL="514350" indent="-514350">
              <a:buNone/>
            </a:pPr>
            <a:r>
              <a:rPr lang="tr-TR" sz="2800" dirty="0" smtClean="0"/>
              <a:t>E) Türk dilinin yabancı dillerin tesirinden kurtulup </a:t>
            </a:r>
          </a:p>
          <a:p>
            <a:pPr marL="514350" indent="-514350">
              <a:buNone/>
            </a:pPr>
            <a:r>
              <a:rPr lang="tr-TR" sz="2800" dirty="0" smtClean="0"/>
              <a:t>     sadeleşmesine hizmet etmiştir.</a:t>
            </a:r>
          </a:p>
          <a:p>
            <a:pPr>
              <a:buNone/>
            </a:pPr>
            <a:endParaRPr lang="tr-TR"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49</a:t>
            </a:r>
            <a:endParaRPr lang="tr-TR" b="1" dirty="0"/>
          </a:p>
        </p:txBody>
      </p:sp>
      <p:sp>
        <p:nvSpPr>
          <p:cNvPr id="3" name="2 İçerik Yer Tutucusu"/>
          <p:cNvSpPr>
            <a:spLocks noGrp="1"/>
          </p:cNvSpPr>
          <p:nvPr>
            <p:ph idx="1"/>
          </p:nvPr>
        </p:nvSpPr>
        <p:spPr/>
        <p:txBody>
          <a:bodyPr/>
          <a:lstStyle/>
          <a:p>
            <a:pPr marL="514350" indent="-514350">
              <a:buNone/>
            </a:pPr>
            <a:r>
              <a:rPr lang="tr-TR" b="1" dirty="0" smtClean="0">
                <a:solidFill>
                  <a:srgbClr val="FF0000"/>
                </a:solidFill>
              </a:rPr>
              <a:t>E) Türk dilinin yabancı dillerin tesirinden </a:t>
            </a:r>
          </a:p>
          <a:p>
            <a:pPr marL="514350" indent="-514350">
              <a:buNone/>
            </a:pPr>
            <a:r>
              <a:rPr lang="tr-TR" b="1" dirty="0" smtClean="0">
                <a:solidFill>
                  <a:srgbClr val="FF0000"/>
                </a:solidFill>
              </a:rPr>
              <a:t>    kurtulup sadeleşmesine hizmet etmiştir.</a:t>
            </a:r>
          </a:p>
          <a:p>
            <a:pPr>
              <a:buNone/>
            </a:pPr>
            <a:endParaRPr lang="tr-T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5697559"/>
          </a:xfrm>
        </p:spPr>
        <p:txBody>
          <a:bodyPr/>
          <a:lstStyle/>
          <a:p>
            <a:pPr>
              <a:buNone/>
            </a:pPr>
            <a:r>
              <a:rPr lang="tr-TR" sz="2800" b="1" dirty="0" smtClean="0"/>
              <a:t>50. Aşağıdakilerden hangisi Tanzimat Dönemi Türk Edebiyatı’nın oluşuma etki eden değişkenlerden biri </a:t>
            </a:r>
            <a:r>
              <a:rPr lang="tr-TR" sz="2800" b="1" u="sng" dirty="0" smtClean="0"/>
              <a:t>değildir?</a:t>
            </a:r>
          </a:p>
          <a:p>
            <a:pPr marL="514350" indent="-514350">
              <a:buNone/>
            </a:pPr>
            <a:r>
              <a:rPr lang="tr-TR" sz="2800" dirty="0" smtClean="0"/>
              <a:t>A) Gazeteciliğin gelişmesi </a:t>
            </a:r>
          </a:p>
          <a:p>
            <a:pPr marL="514350" indent="-514350">
              <a:buNone/>
            </a:pPr>
            <a:r>
              <a:rPr lang="tr-TR" sz="2800" dirty="0" smtClean="0"/>
              <a:t>B) Sembolizm akımının etkileri </a:t>
            </a:r>
          </a:p>
          <a:p>
            <a:pPr marL="514350" indent="-514350">
              <a:buNone/>
            </a:pPr>
            <a:r>
              <a:rPr lang="tr-TR" sz="2800" dirty="0" smtClean="0"/>
              <a:t>C) Osmanlıcılık fikri </a:t>
            </a:r>
          </a:p>
          <a:p>
            <a:pPr marL="514350" indent="-514350">
              <a:buNone/>
            </a:pPr>
            <a:r>
              <a:rPr lang="tr-TR" sz="2800" dirty="0" smtClean="0"/>
              <a:t>D) Ülkenin içinde bulunduğu siyasi, sosyal ve ekonomik şartlar </a:t>
            </a:r>
          </a:p>
          <a:p>
            <a:pPr marL="514350" indent="-514350">
              <a:buNone/>
            </a:pPr>
            <a:r>
              <a:rPr lang="tr-TR" sz="2800" dirty="0" smtClean="0"/>
              <a:t>E) Tercüme faaliyetlerinin hız kazanması</a:t>
            </a:r>
          </a:p>
          <a:p>
            <a:pPr>
              <a:buNone/>
            </a:pPr>
            <a:endParaRPr lang="tr-TR"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796908"/>
          </a:xfrm>
        </p:spPr>
        <p:txBody>
          <a:bodyPr/>
          <a:lstStyle/>
          <a:p>
            <a:r>
              <a:rPr lang="tr-TR" b="1" dirty="0" smtClean="0"/>
              <a:t>CEVAP 50</a:t>
            </a:r>
            <a:endParaRPr lang="tr-TR" b="1" dirty="0"/>
          </a:p>
        </p:txBody>
      </p:sp>
      <p:sp>
        <p:nvSpPr>
          <p:cNvPr id="3" name="2 İçerik Yer Tutucusu"/>
          <p:cNvSpPr>
            <a:spLocks noGrp="1"/>
          </p:cNvSpPr>
          <p:nvPr>
            <p:ph idx="1"/>
          </p:nvPr>
        </p:nvSpPr>
        <p:spPr>
          <a:xfrm>
            <a:off x="357158" y="1142984"/>
            <a:ext cx="8501122" cy="5572164"/>
          </a:xfrm>
        </p:spPr>
        <p:txBody>
          <a:bodyPr>
            <a:normAutofit fontScale="77500" lnSpcReduction="20000"/>
          </a:bodyPr>
          <a:lstStyle/>
          <a:p>
            <a:pPr>
              <a:buNone/>
            </a:pPr>
            <a:r>
              <a:rPr lang="tr-TR" b="1" dirty="0" smtClean="0">
                <a:solidFill>
                  <a:srgbClr val="FF0000"/>
                </a:solidFill>
              </a:rPr>
              <a:t>B) Sembolizm akımının etkileri </a:t>
            </a:r>
          </a:p>
          <a:p>
            <a:pPr>
              <a:lnSpc>
                <a:spcPct val="160000"/>
              </a:lnSpc>
              <a:buNone/>
            </a:pPr>
            <a:r>
              <a:rPr lang="tr-TR" b="1" dirty="0" smtClean="0"/>
              <a:t>TÜRK EDEBİYATINDA SEMBOLİZM</a:t>
            </a:r>
          </a:p>
          <a:p>
            <a:pPr>
              <a:lnSpc>
                <a:spcPct val="160000"/>
              </a:lnSpc>
              <a:buNone/>
            </a:pPr>
            <a:r>
              <a:rPr lang="tr-TR" dirty="0" smtClean="0">
                <a:sym typeface="Wingdings" pitchFamily="2" charset="2"/>
              </a:rPr>
              <a:t></a:t>
            </a:r>
            <a:r>
              <a:rPr lang="tr-TR" dirty="0" smtClean="0"/>
              <a:t>Bu anlayışın ilk uygulayıcısı </a:t>
            </a:r>
            <a:r>
              <a:rPr lang="tr-TR" b="1" i="1" dirty="0" smtClean="0">
                <a:solidFill>
                  <a:srgbClr val="FF0000"/>
                </a:solidFill>
              </a:rPr>
              <a:t>Cenap Şahabettin</a:t>
            </a:r>
            <a:r>
              <a:rPr lang="tr-TR" dirty="0" smtClean="0"/>
              <a:t>'dir. Ancak bu akımın en başarılı örneklerini veren şairimiz </a:t>
            </a:r>
            <a:r>
              <a:rPr lang="tr-TR" b="1" i="1" dirty="0" smtClean="0">
                <a:solidFill>
                  <a:srgbClr val="FF0000"/>
                </a:solidFill>
              </a:rPr>
              <a:t>Ahmet Haşim</a:t>
            </a:r>
            <a:r>
              <a:rPr lang="tr-TR" dirty="0" smtClean="0"/>
              <a:t>'dir. Kimi yönleriyle </a:t>
            </a:r>
            <a:r>
              <a:rPr lang="tr-TR" b="1" i="1" dirty="0" smtClean="0">
                <a:solidFill>
                  <a:srgbClr val="FF0000"/>
                </a:solidFill>
              </a:rPr>
              <a:t>Cahit Sıtkı Tarancı</a:t>
            </a:r>
            <a:r>
              <a:rPr lang="tr-TR" dirty="0" smtClean="0"/>
              <a:t>, </a:t>
            </a:r>
            <a:r>
              <a:rPr lang="tr-TR" b="1" i="1" dirty="0" smtClean="0">
                <a:solidFill>
                  <a:srgbClr val="FF0000"/>
                </a:solidFill>
              </a:rPr>
              <a:t>Ahmet Hamdi Tanpınar </a:t>
            </a:r>
            <a:r>
              <a:rPr lang="tr-TR" dirty="0" smtClean="0"/>
              <a:t>gibi şairler de bu akımın izlerini taşırlar.</a:t>
            </a:r>
          </a:p>
          <a:p>
            <a:pPr>
              <a:lnSpc>
                <a:spcPct val="160000"/>
              </a:lnSpc>
              <a:buNone/>
            </a:pPr>
            <a:r>
              <a:rPr lang="tr-TR" dirty="0" smtClean="0"/>
              <a:t>***"</a:t>
            </a:r>
            <a:r>
              <a:rPr lang="tr-TR" i="1" dirty="0" smtClean="0"/>
              <a:t>Şairin dili, düzyazı gibi anlaşılmak için değil, ama duyulmak üzere oluşmuş müzik ile söz arasında, sözden çok müziğe yakın, ortalama bir dildir".</a:t>
            </a:r>
          </a:p>
          <a:p>
            <a:pPr>
              <a:lnSpc>
                <a:spcPct val="160000"/>
              </a:lnSpc>
              <a:buNone/>
            </a:pPr>
            <a:r>
              <a:rPr lang="tr-TR" dirty="0" smtClean="0"/>
              <a:t>                                                            Ahmet Haşim (</a:t>
            </a:r>
            <a:r>
              <a:rPr lang="tr-TR" dirty="0" err="1" smtClean="0"/>
              <a:t>Piyâle</a:t>
            </a:r>
            <a:r>
              <a:rPr lang="tr-TR" dirty="0" smtClean="0"/>
              <a:t> Önsözü)</a:t>
            </a:r>
          </a:p>
          <a:p>
            <a:pPr>
              <a:buNone/>
            </a:pPr>
            <a:endParaRPr lang="tr-TR" b="1" dirty="0" smtClean="0">
              <a:solidFill>
                <a:srgbClr val="FF0000"/>
              </a:solidFill>
            </a:endParaRPr>
          </a:p>
          <a:p>
            <a:pPr>
              <a:buNone/>
            </a:pPr>
            <a:endParaRPr lang="tr-TR"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428604"/>
            <a:ext cx="8472518" cy="5929354"/>
          </a:xfrm>
        </p:spPr>
        <p:txBody>
          <a:bodyPr>
            <a:normAutofit/>
          </a:bodyPr>
          <a:lstStyle/>
          <a:p>
            <a:pPr>
              <a:buNone/>
            </a:pPr>
            <a:r>
              <a:rPr lang="tr-TR" sz="2800" b="1" dirty="0" smtClean="0"/>
              <a:t>51. Tanzimat Dönemi Türk Edebiyatı ile ilgili aşağıda verilen bilgilerden hangisi </a:t>
            </a:r>
            <a:r>
              <a:rPr lang="tr-TR" sz="2800" b="1" u="sng" dirty="0" smtClean="0"/>
              <a:t>yanlıştır?</a:t>
            </a:r>
          </a:p>
          <a:p>
            <a:pPr marL="514350" indent="-514350">
              <a:buNone/>
            </a:pPr>
            <a:r>
              <a:rPr lang="tr-TR" sz="2800" dirty="0" smtClean="0"/>
              <a:t>A) Özellikle Alman edebiyatının etkisinde kalınmıştır. </a:t>
            </a:r>
          </a:p>
          <a:p>
            <a:pPr marL="514350" indent="-514350">
              <a:buNone/>
            </a:pPr>
            <a:r>
              <a:rPr lang="tr-TR" sz="2800" dirty="0" smtClean="0"/>
              <a:t>B) Klasisizm, romantizm ve realizm akımları </a:t>
            </a:r>
          </a:p>
          <a:p>
            <a:pPr marL="514350" indent="-514350">
              <a:buNone/>
            </a:pPr>
            <a:r>
              <a:rPr lang="tr-TR" sz="2800" dirty="0" smtClean="0"/>
              <a:t>    benimsenmiştir. </a:t>
            </a:r>
          </a:p>
          <a:p>
            <a:pPr marL="514350" indent="-514350">
              <a:buNone/>
            </a:pPr>
            <a:r>
              <a:rPr lang="tr-TR" sz="2800" dirty="0" smtClean="0"/>
              <a:t>C) Edebî hayata gazete ve dergiler yön vermiştir. </a:t>
            </a:r>
          </a:p>
          <a:p>
            <a:pPr marL="514350" indent="-514350">
              <a:buNone/>
            </a:pPr>
            <a:r>
              <a:rPr lang="tr-TR" sz="2800" dirty="0" smtClean="0"/>
              <a:t>D) Türk edebiyatına yeni türler kazandırılmıştır. </a:t>
            </a:r>
          </a:p>
          <a:p>
            <a:pPr marL="514350" indent="-514350">
              <a:buNone/>
            </a:pPr>
            <a:r>
              <a:rPr lang="tr-TR" sz="2800" dirty="0" smtClean="0"/>
              <a:t>E) Mevcut türlere biçim ve içerik bakımından birçok </a:t>
            </a:r>
          </a:p>
          <a:p>
            <a:pPr marL="514350" indent="-514350">
              <a:buNone/>
            </a:pPr>
            <a:r>
              <a:rPr lang="tr-TR" sz="2800" dirty="0" smtClean="0"/>
              <a:t>    yenilik getirilmiştir.</a:t>
            </a:r>
            <a:endParaRPr lang="tr-TR" sz="2800"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51</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A) Özellikle Alman edebiyatının etkisinde kalınmıştır. </a:t>
            </a:r>
          </a:p>
          <a:p>
            <a:pPr>
              <a:buNone/>
            </a:pPr>
            <a:endParaRPr lang="tr-TR"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357166"/>
            <a:ext cx="8643998" cy="6215106"/>
          </a:xfrm>
        </p:spPr>
        <p:txBody>
          <a:bodyPr>
            <a:normAutofit fontScale="25000" lnSpcReduction="20000"/>
          </a:bodyPr>
          <a:lstStyle/>
          <a:p>
            <a:pPr>
              <a:lnSpc>
                <a:spcPct val="170000"/>
              </a:lnSpc>
              <a:buNone/>
            </a:pPr>
            <a:r>
              <a:rPr lang="tr-TR" sz="8000" b="1" dirty="0" smtClean="0"/>
              <a:t>52. </a:t>
            </a:r>
            <a:r>
              <a:rPr lang="tr-TR" sz="8000" dirty="0" smtClean="0"/>
              <a:t>(I) Epik türküleri düzenleyenin de söyleyeninde başlıca amacı  dinleyenleri tarihî bir konuda  bilgilendirmektir. (II) Gurbet ve  ayrılık türküleri deyince hem gurbettekilerin hem de geride kalanların ağzından söylenen türküler anlaşılmalıdır. Bekleyen çoğu  zaman gidenin eşidir, nişanlısıdır  kimi zaman da anası, babası,  kardeşidir. (III) Taşlama türkülerinde belli bir kişiye ya da </a:t>
            </a:r>
          </a:p>
          <a:p>
            <a:pPr>
              <a:lnSpc>
                <a:spcPct val="170000"/>
              </a:lnSpc>
              <a:buNone/>
            </a:pPr>
            <a:r>
              <a:rPr lang="tr-TR" sz="8000" dirty="0" smtClean="0"/>
              <a:t>      gelişmeye yöneltilmiş alaycı bir eleştiri söz konusudur. (IV) Anlatı türkülerinde kural, bütün duygu  ve düşünce çağrışımını harekete  geçirecek yapı ve ahenk unsurlarının yerli yerince kullanılmasıdır. (V) Bu arada ninnilerin de kendilerine özgü  ezgileriyle bir tür türkü olduğu unutulmamalıdır. </a:t>
            </a:r>
          </a:p>
          <a:p>
            <a:pPr>
              <a:lnSpc>
                <a:spcPct val="170000"/>
              </a:lnSpc>
              <a:buNone/>
            </a:pPr>
            <a:r>
              <a:rPr lang="tr-TR" sz="8000" b="1" dirty="0" smtClean="0"/>
              <a:t>Bu parçada numaralanmış cümlelerin hangisinde bilgi yanlışı  yapılmıştır? </a:t>
            </a:r>
          </a:p>
          <a:p>
            <a:pPr>
              <a:lnSpc>
                <a:spcPct val="170000"/>
              </a:lnSpc>
              <a:buNone/>
            </a:pPr>
            <a:r>
              <a:rPr lang="tr-TR" sz="8000" dirty="0" smtClean="0"/>
              <a:t>A)	I.	            B) II.	C) III.               	D) IV.            	E) V.</a:t>
            </a:r>
          </a:p>
          <a:p>
            <a:pPr>
              <a:buNone/>
            </a:pPr>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472518" cy="6215106"/>
          </a:xfrm>
        </p:spPr>
        <p:txBody>
          <a:bodyPr>
            <a:normAutofit/>
          </a:bodyPr>
          <a:lstStyle/>
          <a:p>
            <a:pPr>
              <a:buNone/>
            </a:pPr>
            <a:r>
              <a:rPr lang="tr-TR" sz="2400" b="1" dirty="0" smtClean="0"/>
              <a:t>5. Aşağıdaki açıklamalardan hangisi ayraç içinde belirtilen sanatçıyla ilgili </a:t>
            </a:r>
            <a:r>
              <a:rPr lang="tr-TR" sz="2400" b="1" u="sng" dirty="0" smtClean="0"/>
              <a:t>değildir?</a:t>
            </a:r>
          </a:p>
          <a:p>
            <a:pPr marL="514350" indent="-514350">
              <a:buNone/>
            </a:pPr>
            <a:r>
              <a:rPr lang="tr-TR" sz="2400" dirty="0" smtClean="0"/>
              <a:t>A) </a:t>
            </a:r>
            <a:r>
              <a:rPr lang="tr-TR" sz="2400" dirty="0" err="1" smtClean="0"/>
              <a:t>Alemdağ’da</a:t>
            </a:r>
            <a:r>
              <a:rPr lang="tr-TR" sz="2400" dirty="0" smtClean="0"/>
              <a:t> Var Bir Yılan adlı yapıtıyla gerçeküstücülüğe </a:t>
            </a:r>
          </a:p>
          <a:p>
            <a:pPr marL="514350" indent="-514350">
              <a:buNone/>
            </a:pPr>
            <a:r>
              <a:rPr lang="tr-TR" sz="2400" dirty="0" smtClean="0"/>
              <a:t>     yönelmiştir. (Sait Faik Abasıyanık) </a:t>
            </a:r>
          </a:p>
          <a:p>
            <a:pPr marL="514350" indent="-514350">
              <a:buNone/>
            </a:pPr>
            <a:r>
              <a:rPr lang="tr-TR" sz="2400" dirty="0" smtClean="0"/>
              <a:t>B) Canavar Cafer  ve Cengiz Han’ın Bisikleti’ni oyun türünde kaleme </a:t>
            </a:r>
          </a:p>
          <a:p>
            <a:pPr marL="514350" indent="-514350">
              <a:buNone/>
            </a:pPr>
            <a:r>
              <a:rPr lang="tr-TR" sz="2400" dirty="0" smtClean="0"/>
              <a:t>     almıştır. (Refik </a:t>
            </a:r>
            <a:r>
              <a:rPr lang="tr-TR" sz="2400" dirty="0" err="1" smtClean="0"/>
              <a:t>Erduran</a:t>
            </a:r>
            <a:r>
              <a:rPr lang="tr-TR" sz="2400" dirty="0" smtClean="0"/>
              <a:t>) </a:t>
            </a:r>
          </a:p>
          <a:p>
            <a:pPr marL="514350" indent="-514350">
              <a:buNone/>
            </a:pPr>
            <a:r>
              <a:rPr lang="tr-TR" sz="2400" dirty="0" smtClean="0"/>
              <a:t>C) </a:t>
            </a:r>
            <a:r>
              <a:rPr lang="tr-TR" sz="2400" dirty="0" err="1" smtClean="0"/>
              <a:t>Hababam</a:t>
            </a:r>
            <a:r>
              <a:rPr lang="tr-TR" sz="2400" dirty="0" smtClean="0"/>
              <a:t> Sınıfı romanıyla tanınmış, toplumcu bir tutum </a:t>
            </a:r>
          </a:p>
          <a:p>
            <a:pPr marL="514350" indent="-514350">
              <a:buNone/>
            </a:pPr>
            <a:r>
              <a:rPr lang="tr-TR" sz="2400" dirty="0" smtClean="0"/>
              <a:t>     sergilemiştir. (Rıfat Ilgaz) </a:t>
            </a:r>
          </a:p>
          <a:p>
            <a:pPr marL="514350" indent="-514350">
              <a:buNone/>
            </a:pPr>
            <a:r>
              <a:rPr lang="tr-TR" sz="2400" dirty="0" smtClean="0"/>
              <a:t>D) Denize Açılan Kapı adlı yapıtıyla, Türkiye Yazarlar Birliği Yılın </a:t>
            </a:r>
          </a:p>
          <a:p>
            <a:pPr marL="514350" indent="-514350">
              <a:buNone/>
            </a:pPr>
            <a:r>
              <a:rPr lang="tr-TR" sz="2400" dirty="0" smtClean="0"/>
              <a:t>     Hikâyecisi Ödülü’ne layık görülmüştür. (Halikarnas Balıkçısı) </a:t>
            </a:r>
          </a:p>
          <a:p>
            <a:pPr marL="514350" indent="-514350">
              <a:buNone/>
            </a:pPr>
            <a:r>
              <a:rPr lang="tr-TR" sz="2400" dirty="0" smtClean="0"/>
              <a:t>E) İlk romanı 47’liler ile Türk Dil Kurumu Roman Ödülü'nü </a:t>
            </a:r>
          </a:p>
          <a:p>
            <a:pPr marL="514350" indent="-514350">
              <a:buNone/>
            </a:pPr>
            <a:r>
              <a:rPr lang="tr-TR" sz="2400" dirty="0" smtClean="0"/>
              <a:t>    kazanmıştır. (Füruzan)</a:t>
            </a:r>
          </a:p>
          <a:p>
            <a:pPr>
              <a:buNone/>
            </a:pPr>
            <a:endParaRPr lang="tr-TR"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52</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(I) Epik türküleri düzenleyenin de söyleyeninde başlıca amacı  dinleyenleri tarihî bir konuda  bilgilendirmektir.</a:t>
            </a:r>
            <a:endParaRPr lang="tr-TR" b="1" dirty="0">
              <a:solidFill>
                <a:srgbClr val="FF0000"/>
              </a:solidFill>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lstStyle/>
          <a:p>
            <a:pPr>
              <a:buNone/>
            </a:pPr>
            <a:r>
              <a:rPr lang="tr-TR" b="1" dirty="0" smtClean="0"/>
              <a:t>53. Aşağıdakilerden hangisi anonim halk şiiri türlerinden biri </a:t>
            </a:r>
            <a:r>
              <a:rPr lang="tr-TR" b="1" u="sng" dirty="0" smtClean="0"/>
              <a:t>değildir? </a:t>
            </a:r>
          </a:p>
          <a:p>
            <a:pPr marL="514350" indent="-514350">
              <a:buAutoNum type="alphaUcParenR"/>
            </a:pPr>
            <a:r>
              <a:rPr lang="tr-TR" dirty="0" smtClean="0"/>
              <a:t>Destan	</a:t>
            </a:r>
          </a:p>
          <a:p>
            <a:pPr marL="514350" indent="-514350">
              <a:buNone/>
            </a:pPr>
            <a:r>
              <a:rPr lang="tr-TR" dirty="0" smtClean="0"/>
              <a:t>B)	Masal	</a:t>
            </a:r>
          </a:p>
          <a:p>
            <a:pPr marL="514350" indent="-514350">
              <a:buNone/>
            </a:pPr>
            <a:r>
              <a:rPr lang="tr-TR" dirty="0" smtClean="0"/>
              <a:t>C)	Mani </a:t>
            </a:r>
          </a:p>
          <a:p>
            <a:pPr marL="514350" indent="-514350">
              <a:buNone/>
            </a:pPr>
            <a:r>
              <a:rPr lang="tr-TR" dirty="0" smtClean="0"/>
              <a:t>D)	Ninni	</a:t>
            </a:r>
          </a:p>
          <a:p>
            <a:pPr marL="514350" indent="-514350">
              <a:buNone/>
            </a:pPr>
            <a:r>
              <a:rPr lang="tr-TR" dirty="0" smtClean="0"/>
              <a:t>E)	Türkü</a:t>
            </a:r>
            <a:endParaRPr lang="tr-TR"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53</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B) Masal</a:t>
            </a:r>
            <a:endParaRPr lang="tr-TR" b="1" dirty="0">
              <a:solidFill>
                <a:srgbClr val="FF0000"/>
              </a:solidFill>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14290"/>
            <a:ext cx="8715436" cy="6215106"/>
          </a:xfrm>
        </p:spPr>
        <p:txBody>
          <a:bodyPr>
            <a:normAutofit/>
          </a:bodyPr>
          <a:lstStyle/>
          <a:p>
            <a:pPr>
              <a:buNone/>
            </a:pPr>
            <a:r>
              <a:rPr lang="tr-TR" sz="2400" b="1" dirty="0" smtClean="0"/>
              <a:t>54. </a:t>
            </a:r>
            <a:r>
              <a:rPr lang="tr-TR" sz="2400" dirty="0" smtClean="0"/>
              <a:t>Böyle bağlar  </a:t>
            </a:r>
          </a:p>
          <a:p>
            <a:pPr>
              <a:buNone/>
            </a:pPr>
            <a:r>
              <a:rPr lang="tr-TR" sz="2400" dirty="0" smtClean="0"/>
              <a:t>       Yar saçın böyle bağlar  </a:t>
            </a:r>
          </a:p>
          <a:p>
            <a:pPr>
              <a:buNone/>
            </a:pPr>
            <a:r>
              <a:rPr lang="tr-TR" sz="2400" dirty="0" smtClean="0"/>
              <a:t>       Gül açmaz bülbül ötmez  </a:t>
            </a:r>
          </a:p>
          <a:p>
            <a:pPr>
              <a:buNone/>
            </a:pPr>
            <a:r>
              <a:rPr lang="tr-TR" sz="2400" dirty="0" smtClean="0"/>
              <a:t>       Yıkılsın böyle bağlar  </a:t>
            </a:r>
          </a:p>
          <a:p>
            <a:pPr>
              <a:buNone/>
            </a:pPr>
            <a:r>
              <a:rPr lang="tr-TR" sz="2400" i="1" dirty="0" smtClean="0"/>
              <a:t>Bu örnekte olduğu gibi bazı manilerin ilk dizesi Yedi heceden daha </a:t>
            </a:r>
          </a:p>
          <a:p>
            <a:pPr>
              <a:buNone/>
            </a:pPr>
            <a:r>
              <a:rPr lang="tr-TR" sz="2400" i="1" dirty="0" smtClean="0"/>
              <a:t>azdır. Bu tür manilere --- mani denir. </a:t>
            </a:r>
          </a:p>
          <a:p>
            <a:pPr>
              <a:buNone/>
            </a:pPr>
            <a:r>
              <a:rPr lang="tr-TR" sz="2400" b="1" dirty="0" smtClean="0"/>
              <a:t>Bu parçada boş bırakılan yere aşağıdakilerden hangisi </a:t>
            </a:r>
          </a:p>
          <a:p>
            <a:pPr>
              <a:buNone/>
            </a:pPr>
            <a:r>
              <a:rPr lang="tr-TR" sz="2400" b="1" dirty="0" smtClean="0"/>
              <a:t>getirilmelidir? </a:t>
            </a:r>
          </a:p>
          <a:p>
            <a:pPr>
              <a:buNone/>
            </a:pPr>
            <a:r>
              <a:rPr lang="tr-TR" sz="2400" dirty="0" smtClean="0"/>
              <a:t>A) Eksik         B) Ayaklı        C) Kesik        D)Yarım          E)Yedekli</a:t>
            </a:r>
            <a:endParaRPr lang="tr-TR" sz="2400"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439718"/>
          </a:xfrm>
        </p:spPr>
        <p:txBody>
          <a:bodyPr>
            <a:normAutofit fontScale="90000"/>
          </a:bodyPr>
          <a:lstStyle/>
          <a:p>
            <a:r>
              <a:rPr lang="tr-TR" dirty="0" smtClean="0"/>
              <a:t/>
            </a:r>
            <a:br>
              <a:rPr lang="tr-TR" dirty="0" smtClean="0"/>
            </a:br>
            <a:r>
              <a:rPr lang="tr-TR" b="1" dirty="0" smtClean="0"/>
              <a:t>Cevap 54: </a:t>
            </a:r>
            <a:r>
              <a:rPr lang="tr-TR" b="1" dirty="0" smtClean="0">
                <a:solidFill>
                  <a:srgbClr val="FF0000"/>
                </a:solidFill>
              </a:rPr>
              <a:t>C) Kesik</a:t>
            </a:r>
            <a:br>
              <a:rPr lang="tr-TR" b="1" dirty="0" smtClean="0">
                <a:solidFill>
                  <a:srgbClr val="FF0000"/>
                </a:solidFill>
              </a:rPr>
            </a:br>
            <a:endParaRPr lang="tr-TR" dirty="0"/>
          </a:p>
        </p:txBody>
      </p:sp>
      <p:sp>
        <p:nvSpPr>
          <p:cNvPr id="3" name="2 İçerik Yer Tutucusu"/>
          <p:cNvSpPr>
            <a:spLocks noGrp="1"/>
          </p:cNvSpPr>
          <p:nvPr>
            <p:ph idx="1"/>
          </p:nvPr>
        </p:nvSpPr>
        <p:spPr>
          <a:xfrm>
            <a:off x="142844" y="785794"/>
            <a:ext cx="8715436" cy="5857916"/>
          </a:xfrm>
        </p:spPr>
        <p:txBody>
          <a:bodyPr>
            <a:normAutofit fontScale="85000" lnSpcReduction="20000"/>
          </a:bodyPr>
          <a:lstStyle/>
          <a:p>
            <a:pPr>
              <a:buNone/>
            </a:pPr>
            <a:r>
              <a:rPr lang="tr-TR" b="1" dirty="0" smtClean="0">
                <a:solidFill>
                  <a:srgbClr val="FF0000"/>
                </a:solidFill>
              </a:rPr>
              <a:t> </a:t>
            </a:r>
            <a:r>
              <a:rPr lang="tr-TR" sz="1600" b="1" dirty="0" smtClean="0"/>
              <a:t>Dört çeşit mâni vardır: </a:t>
            </a:r>
          </a:p>
          <a:p>
            <a:pPr>
              <a:buNone/>
            </a:pPr>
            <a:r>
              <a:rPr lang="tr-TR" sz="1400" b="1" dirty="0" smtClean="0"/>
              <a:t>1. Düz mâni (Tam mâni), 2. Cinaslı mâni (Kesik mâni), 3. Artık mâni (Yedekli mâni), 4. Karşılıklı mâni (Deyiş)</a:t>
            </a:r>
          </a:p>
          <a:p>
            <a:pPr>
              <a:buNone/>
            </a:pPr>
            <a:endParaRPr lang="tr-TR" sz="1600" b="1" dirty="0" smtClean="0"/>
          </a:p>
          <a:p>
            <a:pPr>
              <a:buNone/>
            </a:pPr>
            <a:r>
              <a:rPr lang="tr-TR" sz="1600" b="1" dirty="0" smtClean="0"/>
              <a:t>1. Düz mâni (Tam mâni): </a:t>
            </a:r>
            <a:r>
              <a:rPr lang="tr-TR" sz="1600" dirty="0" smtClean="0"/>
              <a:t>Dört mısradan oluşan, bütün mısraları 7’li hece ölçüsüyle söylenen, kafiye </a:t>
            </a:r>
          </a:p>
          <a:p>
            <a:pPr>
              <a:buNone/>
            </a:pPr>
            <a:r>
              <a:rPr lang="tr-TR" sz="1600" dirty="0" smtClean="0"/>
              <a:t>düzeni </a:t>
            </a:r>
            <a:r>
              <a:rPr lang="tr-TR" sz="1600" dirty="0" err="1" smtClean="0"/>
              <a:t>aaba</a:t>
            </a:r>
            <a:r>
              <a:rPr lang="tr-TR" sz="1600" dirty="0" smtClean="0"/>
              <a:t> şeklinde olan mânilerdir.</a:t>
            </a:r>
          </a:p>
          <a:p>
            <a:pPr>
              <a:buNone/>
            </a:pPr>
            <a:r>
              <a:rPr lang="tr-TR" sz="1600" b="1" dirty="0" smtClean="0"/>
              <a:t>2. Cinaslı mâni (Kesik mâni): </a:t>
            </a:r>
            <a:r>
              <a:rPr lang="tr-TR" sz="1600" dirty="0" smtClean="0"/>
              <a:t>Cinaslı kafiyenin bulunduğu mânilerdir. Bu tür mânilerde ilk </a:t>
            </a:r>
            <a:r>
              <a:rPr lang="tr-TR" sz="1600" dirty="0" err="1" smtClean="0"/>
              <a:t>mısranın</a:t>
            </a:r>
            <a:r>
              <a:rPr lang="tr-TR" sz="1600" dirty="0" smtClean="0"/>
              <a:t>  hece </a:t>
            </a:r>
          </a:p>
          <a:p>
            <a:pPr>
              <a:buNone/>
            </a:pPr>
            <a:r>
              <a:rPr lang="tr-TR" sz="1600" dirty="0" smtClean="0"/>
              <a:t>sayısı genellikle yediden azdır. Cinaslı mânide mısra sayısı dörtten fazla olabilir.</a:t>
            </a:r>
          </a:p>
          <a:p>
            <a:pPr>
              <a:buNone/>
            </a:pPr>
            <a:r>
              <a:rPr lang="tr-TR" sz="1600" b="1" i="1" dirty="0" smtClean="0"/>
              <a:t>3. Artık mâni (Yedekli mâni): </a:t>
            </a:r>
            <a:r>
              <a:rPr lang="tr-TR" sz="1600" dirty="0" smtClean="0"/>
              <a:t>Düz </a:t>
            </a:r>
            <a:r>
              <a:rPr lang="tr-TR" sz="1600" dirty="0" err="1" smtClean="0"/>
              <a:t>mâniye</a:t>
            </a:r>
            <a:r>
              <a:rPr lang="tr-TR" sz="1600" dirty="0" smtClean="0"/>
              <a:t> başka dizeler eklenerek oluşturulan mânilerdir. Bu tür </a:t>
            </a:r>
          </a:p>
          <a:p>
            <a:pPr>
              <a:buNone/>
            </a:pPr>
            <a:r>
              <a:rPr lang="tr-TR" sz="1600" dirty="0" smtClean="0"/>
              <a:t>mânilerde asıl kafiye değişmez. Cinaslı mânide de dört ten çok </a:t>
            </a:r>
            <a:r>
              <a:rPr lang="tr-TR" sz="1600" dirty="0" err="1" smtClean="0"/>
              <a:t>mısranın</a:t>
            </a:r>
            <a:r>
              <a:rPr lang="tr-TR" sz="1600" dirty="0" smtClean="0"/>
              <a:t> bulunabileceğini söylemiştik. </a:t>
            </a:r>
          </a:p>
          <a:p>
            <a:pPr>
              <a:buNone/>
            </a:pPr>
            <a:r>
              <a:rPr lang="tr-TR" sz="1600" dirty="0" smtClean="0"/>
              <a:t>Artık </a:t>
            </a:r>
            <a:r>
              <a:rPr lang="tr-TR" sz="1600" dirty="0" err="1" smtClean="0"/>
              <a:t>mâniyi</a:t>
            </a:r>
            <a:r>
              <a:rPr lang="tr-TR" sz="1600" dirty="0" smtClean="0"/>
              <a:t> bu tür mânilerden ayıran özellik, artık mânide cinaslı kafiyenin genellikle bulunmaması ve </a:t>
            </a:r>
          </a:p>
          <a:p>
            <a:pPr>
              <a:buNone/>
            </a:pPr>
            <a:r>
              <a:rPr lang="tr-TR" sz="1600" dirty="0" smtClean="0"/>
              <a:t>artık </a:t>
            </a:r>
            <a:r>
              <a:rPr lang="tr-TR" sz="1600" dirty="0" err="1" smtClean="0"/>
              <a:t>mâninin</a:t>
            </a:r>
            <a:r>
              <a:rPr lang="tr-TR" sz="1600" dirty="0" smtClean="0"/>
              <a:t> ilk mısrasının da bir anlam taşımasıdır.</a:t>
            </a:r>
          </a:p>
          <a:p>
            <a:pPr>
              <a:buNone/>
            </a:pPr>
            <a:r>
              <a:rPr lang="tr-TR" sz="1600" b="1" i="1" dirty="0" smtClean="0"/>
              <a:t>4. Karşılıklı mâni (Deyiş): </a:t>
            </a:r>
            <a:r>
              <a:rPr lang="tr-TR" sz="1600" dirty="0" smtClean="0"/>
              <a:t>İki kişinin karşılıklı söyledikleri mânilerdir. Bu tür mâniler için Doğu Karadeniz </a:t>
            </a:r>
          </a:p>
          <a:p>
            <a:pPr>
              <a:buNone/>
            </a:pPr>
            <a:r>
              <a:rPr lang="tr-TR" sz="1600" dirty="0" smtClean="0"/>
              <a:t>bölgesinde</a:t>
            </a:r>
            <a:r>
              <a:rPr lang="tr-TR" sz="1600" b="1" i="1" u="sng" dirty="0" smtClean="0"/>
              <a:t> karşı-beri </a:t>
            </a:r>
            <a:r>
              <a:rPr lang="tr-TR" sz="1600" dirty="0" smtClean="0"/>
              <a:t>terimi kullanılmaktadır.</a:t>
            </a:r>
          </a:p>
          <a:p>
            <a:pPr>
              <a:buNone/>
            </a:pPr>
            <a:endParaRPr lang="tr-TR" sz="1600" dirty="0" smtClean="0"/>
          </a:p>
          <a:p>
            <a:pPr>
              <a:buNone/>
            </a:pPr>
            <a:r>
              <a:rPr lang="tr-TR" sz="1600" b="1" dirty="0" smtClean="0"/>
              <a:t>***AYAK: </a:t>
            </a:r>
            <a:r>
              <a:rPr lang="tr-TR" sz="1600" dirty="0" smtClean="0"/>
              <a:t>Saz şiiri örneklerinde bentleri birbirine bağlayan dizelerin kafiyelerine ayak denildiği gibi, aynı </a:t>
            </a:r>
          </a:p>
          <a:p>
            <a:pPr>
              <a:buNone/>
            </a:pPr>
            <a:r>
              <a:rPr lang="tr-TR" sz="1600" dirty="0" smtClean="0"/>
              <a:t>Zamanda halk şiirinde kafiye anlamında kullanılan bir terim.</a:t>
            </a:r>
          </a:p>
          <a:p>
            <a:pPr>
              <a:buNone/>
            </a:pPr>
            <a:r>
              <a:rPr lang="tr-TR" sz="1600" dirty="0" smtClean="0"/>
              <a:t>                       Gel gidelim uzaklara sevgilim                   *** </a:t>
            </a:r>
            <a:r>
              <a:rPr lang="tr-TR" sz="1600" dirty="0" err="1" smtClean="0"/>
              <a:t>Ruhsatî’nin</a:t>
            </a:r>
            <a:r>
              <a:rPr lang="tr-TR" sz="1600" dirty="0" smtClean="0"/>
              <a:t> yan tarafa aldığımız iki dörtlüğünde, siyah yazılan</a:t>
            </a:r>
          </a:p>
          <a:p>
            <a:pPr>
              <a:buNone/>
            </a:pPr>
            <a:r>
              <a:rPr lang="tr-TR" sz="1600" dirty="0" smtClean="0"/>
              <a:t>                       Bizi söylesinler </a:t>
            </a:r>
            <a:r>
              <a:rPr lang="tr-TR" sz="1600" b="1" dirty="0" smtClean="0"/>
              <a:t>ellere karşı                              </a:t>
            </a:r>
            <a:r>
              <a:rPr lang="tr-TR" sz="1600" dirty="0" smtClean="0"/>
              <a:t>kelimeler </a:t>
            </a:r>
            <a:r>
              <a:rPr lang="tr-TR" sz="1600" b="1" i="1" dirty="0" smtClean="0"/>
              <a:t>ayaktır.</a:t>
            </a:r>
          </a:p>
          <a:p>
            <a:pPr>
              <a:buNone/>
            </a:pPr>
            <a:r>
              <a:rPr lang="tr-TR" sz="1600" dirty="0" smtClean="0"/>
              <a:t>                       Eğil bir yol bal dudaktan öpeyim</a:t>
            </a:r>
          </a:p>
          <a:p>
            <a:pPr>
              <a:buNone/>
            </a:pPr>
            <a:r>
              <a:rPr lang="tr-TR" sz="1600" dirty="0" smtClean="0"/>
              <a:t>                       Ağzından dökülen </a:t>
            </a:r>
            <a:r>
              <a:rPr lang="tr-TR" sz="1600" b="1" dirty="0" smtClean="0"/>
              <a:t>ballara karşı              *** </a:t>
            </a:r>
            <a:r>
              <a:rPr lang="tr-TR" sz="1600" dirty="0" smtClean="0"/>
              <a:t>Saz şairleri arasında yapılan şiir yarışmalarında, atışmalarda</a:t>
            </a:r>
          </a:p>
          <a:p>
            <a:pPr>
              <a:buNone/>
            </a:pPr>
            <a:r>
              <a:rPr lang="tr-TR" sz="1600" dirty="0" smtClean="0"/>
              <a:t>                                                                                                     taraflardan birinin yarışmayı başlatmak için ilk dörtlüğü</a:t>
            </a:r>
          </a:p>
          <a:p>
            <a:pPr>
              <a:buNone/>
            </a:pPr>
            <a:r>
              <a:rPr lang="tr-TR" sz="1600" dirty="0" smtClean="0"/>
              <a:t>                       Kerem eyle beni tanı sevdiğim                        söylemesine </a:t>
            </a:r>
            <a:r>
              <a:rPr lang="tr-TR" sz="1600" b="1" dirty="0" smtClean="0"/>
              <a:t>ayak açmak; </a:t>
            </a:r>
            <a:r>
              <a:rPr lang="tr-TR" sz="1600" dirty="0" smtClean="0"/>
              <a:t>bu ilk dörtlüğe diğerlerinin aynı</a:t>
            </a:r>
            <a:endParaRPr lang="tr-TR" sz="1600" b="1" dirty="0" smtClean="0"/>
          </a:p>
          <a:p>
            <a:pPr>
              <a:buNone/>
            </a:pPr>
            <a:r>
              <a:rPr lang="tr-TR" sz="1600" dirty="0" smtClean="0"/>
              <a:t>                       Uğruna koymuşum canı sevdiğim                   kafiye ve redif düzeniyle cevap vermesine de </a:t>
            </a:r>
            <a:r>
              <a:rPr lang="tr-TR" sz="1600" b="1" dirty="0" smtClean="0"/>
              <a:t>ayak uydurmak</a:t>
            </a:r>
          </a:p>
          <a:p>
            <a:pPr>
              <a:buNone/>
            </a:pPr>
            <a:r>
              <a:rPr lang="tr-TR" sz="1600" dirty="0" smtClean="0"/>
              <a:t>                       Bana verirler mi seni sevdiğim                        denir.</a:t>
            </a:r>
          </a:p>
          <a:p>
            <a:pPr>
              <a:buNone/>
            </a:pPr>
            <a:r>
              <a:rPr lang="tr-TR" sz="1600" dirty="0" smtClean="0"/>
              <a:t>                       Alayım kaçayım </a:t>
            </a:r>
            <a:r>
              <a:rPr lang="tr-TR" sz="1600" b="1" dirty="0" smtClean="0"/>
              <a:t>ellere karşı</a:t>
            </a:r>
          </a:p>
          <a:p>
            <a:pPr>
              <a:buNone/>
            </a:pPr>
            <a:endParaRPr lang="tr-TR" b="1" dirty="0">
              <a:solidFill>
                <a:srgbClr val="FF0000"/>
              </a:solidFill>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215106"/>
          </a:xfrm>
        </p:spPr>
        <p:txBody>
          <a:bodyPr>
            <a:normAutofit fontScale="62500" lnSpcReduction="20000"/>
          </a:bodyPr>
          <a:lstStyle/>
          <a:p>
            <a:pPr>
              <a:lnSpc>
                <a:spcPct val="160000"/>
              </a:lnSpc>
              <a:buNone/>
            </a:pPr>
            <a:r>
              <a:rPr lang="tr-TR" b="1" dirty="0" smtClean="0"/>
              <a:t>55. Anonim halk şiirleri ile divan edebiyatı şiirlerinin karşılaştırıldığı aşağıdaki yargılardan hangisinde </a:t>
            </a:r>
            <a:r>
              <a:rPr lang="tr-TR" b="1" u="sng" dirty="0" smtClean="0"/>
              <a:t>yanlışlık</a:t>
            </a:r>
            <a:r>
              <a:rPr lang="tr-TR" b="1" dirty="0" smtClean="0"/>
              <a:t> yapılmıştır? </a:t>
            </a:r>
          </a:p>
          <a:p>
            <a:pPr marL="514350" indent="-514350">
              <a:lnSpc>
                <a:spcPct val="160000"/>
              </a:lnSpc>
              <a:buAutoNum type="alphaUcParenR"/>
            </a:pPr>
            <a:r>
              <a:rPr lang="tr-TR" dirty="0" smtClean="0"/>
              <a:t>Divan şiirinde hecelerin açıklık ve kapalılıkları, anonim halk şiirinde ise sayıları ölçü kabul edilmiştir. </a:t>
            </a:r>
          </a:p>
          <a:p>
            <a:pPr marL="514350" indent="-514350">
              <a:lnSpc>
                <a:spcPct val="160000"/>
              </a:lnSpc>
              <a:buNone/>
            </a:pPr>
            <a:r>
              <a:rPr lang="tr-TR" dirty="0" smtClean="0"/>
              <a:t>B)	Divan şiirlerinde daha çok tam ve zengin uyak, anonim halk şiirinde ise genel olarak yarım uyak kullanılmıştır. </a:t>
            </a:r>
          </a:p>
          <a:p>
            <a:pPr marL="514350" indent="-514350">
              <a:lnSpc>
                <a:spcPct val="160000"/>
              </a:lnSpc>
              <a:buAutoNum type="alphaUcParenR" startAt="3"/>
            </a:pPr>
            <a:r>
              <a:rPr lang="tr-TR" dirty="0" smtClean="0"/>
              <a:t>Divan şiirinde temel nazım birimi beyitken anonim halk şiirinde dörtlüğü tercih etmiştir. </a:t>
            </a:r>
          </a:p>
          <a:p>
            <a:pPr marL="514350" indent="-514350">
              <a:lnSpc>
                <a:spcPct val="160000"/>
              </a:lnSpc>
              <a:buAutoNum type="alphaUcParenR" startAt="4"/>
            </a:pPr>
            <a:r>
              <a:rPr lang="tr-TR" dirty="0" smtClean="0"/>
              <a:t>Divan şiirinde sosyal konulara ağırlık verilirken anonim halk şiiri soyut konulara yönelmiştir. </a:t>
            </a:r>
          </a:p>
          <a:p>
            <a:pPr marL="514350" indent="-514350">
              <a:lnSpc>
                <a:spcPct val="160000"/>
              </a:lnSpc>
              <a:buAutoNum type="alphaUcParenR" startAt="5"/>
            </a:pPr>
            <a:r>
              <a:rPr lang="tr-TR" dirty="0" smtClean="0"/>
              <a:t>Divan şiirinde kullanılan daha çok standart ve süslü-sanatlı bir dil kullanılırken anonim halk şiirinde günlük konuşma diline yakın bir üslup tercih edilmiştir. </a:t>
            </a:r>
            <a:endParaRPr lang="tr-TR"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55</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D) Divan şiirinde sosyal konulara ağırlık verilirken anonim halk şiiri soyut konulara yönelmiştir. </a:t>
            </a:r>
          </a:p>
          <a:p>
            <a:pPr>
              <a:buNone/>
            </a:pPr>
            <a:endParaRPr lang="tr-TR"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85728"/>
            <a:ext cx="8543956" cy="6143668"/>
          </a:xfrm>
        </p:spPr>
        <p:txBody>
          <a:bodyPr>
            <a:normAutofit fontScale="70000" lnSpcReduction="20000"/>
          </a:bodyPr>
          <a:lstStyle/>
          <a:p>
            <a:pPr>
              <a:buNone/>
            </a:pPr>
            <a:r>
              <a:rPr lang="tr-TR" b="1" dirty="0" smtClean="0"/>
              <a:t>56. Divan şiiriyle Destan Dönemi şiiri karşılaştırmasında aşağıdakilerden hangisi </a:t>
            </a:r>
            <a:r>
              <a:rPr lang="tr-TR" b="1" u="sng" dirty="0" smtClean="0"/>
              <a:t>söylenemez? </a:t>
            </a:r>
          </a:p>
          <a:p>
            <a:pPr>
              <a:buNone/>
            </a:pPr>
            <a:endParaRPr lang="tr-TR" b="1" u="sng" dirty="0" smtClean="0"/>
          </a:p>
          <a:p>
            <a:pPr marL="514350" indent="-514350">
              <a:buNone/>
            </a:pPr>
            <a:r>
              <a:rPr lang="tr-TR" dirty="0" smtClean="0"/>
              <a:t>A)   Divan şiirinde, genellikle belli bir eğitimden geçmiş kişilerin anlayabileceği süslü bir dil kullanılırken Destan Dönemi şiirinde herkesin anlayabileceği, sade bir dil kullanılmıştır. </a:t>
            </a:r>
          </a:p>
          <a:p>
            <a:pPr marL="514350" indent="-514350">
              <a:buNone/>
            </a:pPr>
            <a:endParaRPr lang="tr-TR" dirty="0" smtClean="0"/>
          </a:p>
          <a:p>
            <a:pPr marL="514350" indent="-514350">
              <a:buNone/>
            </a:pPr>
            <a:r>
              <a:rPr lang="tr-TR" dirty="0" smtClean="0"/>
              <a:t>B)    Destan Dönemi şiirinde yabancı sözcüklere pek rastlanmazken divan şiirinde Arapça ve Farsça sözcükler çokça kullanılmıştır. </a:t>
            </a:r>
          </a:p>
          <a:p>
            <a:pPr marL="514350" indent="-514350">
              <a:buNone/>
            </a:pPr>
            <a:endParaRPr lang="tr-TR" dirty="0" smtClean="0"/>
          </a:p>
          <a:p>
            <a:pPr marL="514350" indent="-514350">
              <a:buNone/>
            </a:pPr>
            <a:r>
              <a:rPr lang="tr-TR" dirty="0" smtClean="0"/>
              <a:t> C)   Destan Dönemi şiirinde hece ölçüsü ve serbest ölçü kullanılmışken, divan şiirinde aruz ölçüsü tercih edilmiştir. </a:t>
            </a:r>
          </a:p>
          <a:p>
            <a:pPr marL="514350" indent="-514350">
              <a:buNone/>
            </a:pPr>
            <a:endParaRPr lang="tr-TR" dirty="0" smtClean="0"/>
          </a:p>
          <a:p>
            <a:pPr marL="514350" indent="-514350">
              <a:buNone/>
            </a:pPr>
            <a:r>
              <a:rPr lang="tr-TR" dirty="0" smtClean="0"/>
              <a:t> D) Destan Dönemi şiiri	daha çok </a:t>
            </a:r>
            <a:r>
              <a:rPr lang="tr-TR" dirty="0" err="1" smtClean="0"/>
              <a:t>kavmî</a:t>
            </a:r>
            <a:r>
              <a:rPr lang="tr-TR" dirty="0" smtClean="0"/>
              <a:t>	özellikler yansıtan millî	bir </a:t>
            </a:r>
          </a:p>
          <a:p>
            <a:pPr marL="514350" indent="-514350">
              <a:buNone/>
            </a:pPr>
            <a:r>
              <a:rPr lang="tr-TR" dirty="0" smtClean="0"/>
              <a:t>      şiirken divan şiiri dinî-tasavvufi bir temele dayanmaktadır.</a:t>
            </a:r>
          </a:p>
          <a:p>
            <a:pPr marL="514350" indent="-514350">
              <a:buNone/>
            </a:pPr>
            <a:endParaRPr lang="tr-TR" dirty="0" smtClean="0"/>
          </a:p>
          <a:p>
            <a:pPr marL="514350" indent="-514350">
              <a:buNone/>
            </a:pPr>
            <a:r>
              <a:rPr lang="tr-TR" dirty="0" smtClean="0"/>
              <a:t>E)    Divan şiirinde genellikle beyit, Destan Dönemi şiirinde ise dörtlük nazım birimi kullanılmıştır.</a:t>
            </a:r>
            <a:endParaRPr lang="tr-TR"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sz="2200" b="1" dirty="0" smtClean="0"/>
              <a:t/>
            </a:r>
            <a:br>
              <a:rPr lang="tr-TR" sz="2200" b="1" dirty="0" smtClean="0"/>
            </a:br>
            <a:r>
              <a:rPr lang="tr-TR" sz="2200" b="1" dirty="0" smtClean="0"/>
              <a:t/>
            </a:r>
            <a:br>
              <a:rPr lang="tr-TR" sz="2200" b="1" dirty="0" smtClean="0"/>
            </a:br>
            <a:r>
              <a:rPr lang="tr-TR" sz="2200" b="1" dirty="0" smtClean="0"/>
              <a:t>CEVAP 56: </a:t>
            </a:r>
            <a:r>
              <a:rPr lang="tr-TR" sz="2200" dirty="0" smtClean="0"/>
              <a:t>C) Destan Dönemi şiirinde hece ölçüsü ve </a:t>
            </a:r>
            <a:r>
              <a:rPr lang="tr-TR" sz="2200" b="1" dirty="0" smtClean="0"/>
              <a:t>serbest ölçü kullanılmışken,</a:t>
            </a:r>
            <a:r>
              <a:rPr lang="tr-TR" sz="2200" dirty="0" smtClean="0"/>
              <a:t> divan şiirinde aruz ölçüsü tercih edilmiştir. </a:t>
            </a:r>
            <a:r>
              <a:rPr lang="tr-TR" dirty="0" smtClean="0"/>
              <a:t/>
            </a:r>
            <a:br>
              <a:rPr lang="tr-TR" dirty="0" smtClean="0"/>
            </a:br>
            <a:endParaRPr lang="tr-TR" b="1" dirty="0"/>
          </a:p>
        </p:txBody>
      </p:sp>
      <p:sp>
        <p:nvSpPr>
          <p:cNvPr id="3" name="2 İçerik Yer Tutucusu"/>
          <p:cNvSpPr>
            <a:spLocks noGrp="1"/>
          </p:cNvSpPr>
          <p:nvPr>
            <p:ph idx="1"/>
          </p:nvPr>
        </p:nvSpPr>
        <p:spPr/>
        <p:txBody>
          <a:bodyPr/>
          <a:lstStyle/>
          <a:p>
            <a:pPr>
              <a:buNone/>
            </a:pPr>
            <a:r>
              <a:rPr lang="tr-TR" dirty="0" smtClean="0"/>
              <a:t>.</a:t>
            </a:r>
            <a:endParaRPr lang="tr-TR"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357166"/>
            <a:ext cx="8643998" cy="6215106"/>
          </a:xfrm>
        </p:spPr>
        <p:txBody>
          <a:bodyPr>
            <a:normAutofit fontScale="77500" lnSpcReduction="20000"/>
          </a:bodyPr>
          <a:lstStyle/>
          <a:p>
            <a:pPr>
              <a:lnSpc>
                <a:spcPct val="150000"/>
              </a:lnSpc>
              <a:buNone/>
            </a:pPr>
            <a:r>
              <a:rPr lang="tr-TR" sz="2600" b="1" dirty="0" smtClean="0"/>
              <a:t>57. </a:t>
            </a:r>
            <a:r>
              <a:rPr lang="tr-TR" sz="2600" dirty="0" smtClean="0"/>
              <a:t>Şair, divan şiiri geleneğine bağlı biri olarak şiirlerinde yeri geldikçe şairlik kudretini övmüş, kendini diğer bütün şairlerden üstün göstermiştir.Nitekim bilindiği üzere </a:t>
            </a:r>
            <a:r>
              <a:rPr lang="tr-TR" sz="2600" dirty="0" err="1" smtClean="0"/>
              <a:t>Hüsn</a:t>
            </a:r>
            <a:r>
              <a:rPr lang="tr-TR" sz="2600" dirty="0" smtClean="0"/>
              <a:t> ü Aşk’ın “Der </a:t>
            </a:r>
            <a:r>
              <a:rPr lang="tr-TR" sz="2600" dirty="0" err="1" smtClean="0"/>
              <a:t>Beyân</a:t>
            </a:r>
            <a:r>
              <a:rPr lang="tr-TR" sz="2600" dirty="0" smtClean="0"/>
              <a:t>-ı </a:t>
            </a:r>
            <a:r>
              <a:rPr lang="tr-TR" sz="2600" dirty="0" err="1" smtClean="0"/>
              <a:t>Sebeb</a:t>
            </a:r>
            <a:r>
              <a:rPr lang="tr-TR" sz="2600" dirty="0" smtClean="0"/>
              <a:t>-i </a:t>
            </a:r>
            <a:r>
              <a:rPr lang="tr-TR" sz="2600" dirty="0" err="1" smtClean="0"/>
              <a:t>Te</a:t>
            </a:r>
            <a:r>
              <a:rPr lang="tr-TR" sz="2600" dirty="0" smtClean="0"/>
              <a:t>‟</a:t>
            </a:r>
            <a:r>
              <a:rPr lang="tr-TR" sz="2600" dirty="0" err="1" smtClean="0"/>
              <a:t>lîf</a:t>
            </a:r>
            <a:r>
              <a:rPr lang="tr-TR" sz="2600" dirty="0" smtClean="0"/>
              <a:t>” bölümünde eserinin yazılış sebebini anlatırken bir dost meclisinde </a:t>
            </a:r>
            <a:r>
              <a:rPr lang="tr-TR" sz="2600" dirty="0" err="1" smtClean="0"/>
              <a:t>Hayrâbâd’ın</a:t>
            </a:r>
            <a:r>
              <a:rPr lang="tr-TR" sz="2600" dirty="0" smtClean="0"/>
              <a:t> genç şairler tarafından çok fazla övüldüğünü ifade ederek şairinin şairliğini ve eserini eleştirir. </a:t>
            </a:r>
            <a:r>
              <a:rPr lang="tr-TR" sz="2600" dirty="0" err="1" smtClean="0"/>
              <a:t>Hüsn</a:t>
            </a:r>
            <a:r>
              <a:rPr lang="tr-TR" sz="2600" dirty="0" smtClean="0"/>
              <a:t> ü Aşk’ın 173-239. beyitleri arasında bulunan bu bölümde şair, </a:t>
            </a:r>
            <a:r>
              <a:rPr lang="tr-TR" sz="2600" dirty="0" err="1" smtClean="0"/>
              <a:t>Hayrâbâd’ın</a:t>
            </a:r>
            <a:r>
              <a:rPr lang="tr-TR" sz="2600" dirty="0" smtClean="0"/>
              <a:t> konusunun </a:t>
            </a:r>
            <a:r>
              <a:rPr lang="tr-TR" sz="2600" dirty="0" err="1" smtClean="0"/>
              <a:t>Attâr’dan</a:t>
            </a:r>
            <a:r>
              <a:rPr lang="tr-TR" sz="2600" dirty="0" smtClean="0"/>
              <a:t> çalındığını, eserde orijinallik bulunmadığını şairinin dil ve üslup açısından övüldüğü kadar da iyi olmadığını iddia eder.</a:t>
            </a:r>
          </a:p>
          <a:p>
            <a:pPr>
              <a:lnSpc>
                <a:spcPct val="150000"/>
              </a:lnSpc>
              <a:buNone/>
            </a:pPr>
            <a:r>
              <a:rPr lang="tr-TR" sz="2600" b="1" dirty="0" smtClean="0"/>
              <a:t>Bu parçaya konu olan şairlerimiz aşağıdakilerden hangileridir?</a:t>
            </a:r>
          </a:p>
          <a:p>
            <a:pPr>
              <a:lnSpc>
                <a:spcPct val="150000"/>
              </a:lnSpc>
              <a:buNone/>
            </a:pPr>
            <a:r>
              <a:rPr lang="tr-TR" sz="2600" dirty="0" smtClean="0"/>
              <a:t>A)Fuzuli – Nabi</a:t>
            </a:r>
          </a:p>
          <a:p>
            <a:pPr>
              <a:lnSpc>
                <a:spcPct val="150000"/>
              </a:lnSpc>
              <a:buNone/>
            </a:pPr>
            <a:r>
              <a:rPr lang="tr-TR" sz="2600" dirty="0" smtClean="0"/>
              <a:t>B) Şeyh </a:t>
            </a:r>
            <a:r>
              <a:rPr lang="tr-TR" sz="2600" dirty="0" err="1" smtClean="0"/>
              <a:t>Gâlip</a:t>
            </a:r>
            <a:r>
              <a:rPr lang="tr-TR" sz="2600" dirty="0" smtClean="0"/>
              <a:t> – Nabi</a:t>
            </a:r>
          </a:p>
          <a:p>
            <a:pPr>
              <a:lnSpc>
                <a:spcPct val="150000"/>
              </a:lnSpc>
              <a:buNone/>
            </a:pPr>
            <a:r>
              <a:rPr lang="tr-TR" sz="2600" dirty="0" smtClean="0"/>
              <a:t>C) Nedim – Fuzuli</a:t>
            </a:r>
          </a:p>
          <a:p>
            <a:pPr>
              <a:lnSpc>
                <a:spcPct val="150000"/>
              </a:lnSpc>
              <a:buNone/>
            </a:pPr>
            <a:r>
              <a:rPr lang="tr-TR" sz="2600" dirty="0" smtClean="0"/>
              <a:t>D) Hoca </a:t>
            </a:r>
            <a:r>
              <a:rPr lang="tr-TR" sz="2600" dirty="0" err="1" smtClean="0"/>
              <a:t>Dehhani</a:t>
            </a:r>
            <a:r>
              <a:rPr lang="tr-TR" sz="2600" dirty="0" smtClean="0"/>
              <a:t> – Şeyh </a:t>
            </a:r>
            <a:r>
              <a:rPr lang="tr-TR" sz="2600" dirty="0" err="1" smtClean="0"/>
              <a:t>Gâlip</a:t>
            </a:r>
            <a:r>
              <a:rPr lang="tr-TR" sz="2600" dirty="0" smtClean="0"/>
              <a:t> </a:t>
            </a:r>
          </a:p>
          <a:p>
            <a:pPr>
              <a:lnSpc>
                <a:spcPct val="150000"/>
              </a:lnSpc>
              <a:buNone/>
            </a:pPr>
            <a:r>
              <a:rPr lang="tr-TR" sz="2600" dirty="0" smtClean="0"/>
              <a:t>E) </a:t>
            </a:r>
            <a:r>
              <a:rPr lang="tr-TR" sz="2600" dirty="0" err="1" smtClean="0"/>
              <a:t>Nefi</a:t>
            </a:r>
            <a:r>
              <a:rPr lang="tr-TR" sz="2600" dirty="0" smtClean="0"/>
              <a:t> – Bağdatlı </a:t>
            </a:r>
            <a:r>
              <a:rPr lang="tr-TR" sz="2600" dirty="0" err="1" smtClean="0"/>
              <a:t>Rûhî</a:t>
            </a:r>
            <a:endParaRPr lang="tr-TR" sz="2600" dirty="0" smtClean="0"/>
          </a:p>
          <a:p>
            <a:pPr>
              <a:lnSpc>
                <a:spcPct val="150000"/>
              </a:lnSpc>
              <a:buNone/>
            </a:pPr>
            <a:endParaRPr lang="tr-TR" sz="2400" dirty="0" smtClean="0"/>
          </a:p>
          <a:p>
            <a:pPr>
              <a:lnSpc>
                <a:spcPct val="150000"/>
              </a:lnSpc>
              <a:buNone/>
            </a:pPr>
            <a:endParaRPr lang="tr-TR" sz="2600" b="1" dirty="0" smtClean="0"/>
          </a:p>
          <a:p>
            <a:pPr>
              <a:lnSpc>
                <a:spcPct val="150000"/>
              </a:lnSpc>
              <a:buNone/>
            </a:pPr>
            <a:endParaRPr lang="tr-TR" sz="26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725470"/>
          </a:xfrm>
        </p:spPr>
        <p:txBody>
          <a:bodyPr>
            <a:normAutofit fontScale="90000"/>
          </a:bodyPr>
          <a:lstStyle/>
          <a:p>
            <a:r>
              <a:rPr lang="tr-TR" b="1" dirty="0" smtClean="0"/>
              <a:t>Cevap 5</a:t>
            </a:r>
            <a:endParaRPr lang="tr-TR" b="1" dirty="0"/>
          </a:p>
        </p:txBody>
      </p:sp>
      <p:sp>
        <p:nvSpPr>
          <p:cNvPr id="3" name="2 İçerik Yer Tutucusu"/>
          <p:cNvSpPr>
            <a:spLocks noGrp="1"/>
          </p:cNvSpPr>
          <p:nvPr>
            <p:ph idx="1"/>
          </p:nvPr>
        </p:nvSpPr>
        <p:spPr>
          <a:xfrm>
            <a:off x="142844" y="1000108"/>
            <a:ext cx="8858312" cy="5643602"/>
          </a:xfrm>
        </p:spPr>
        <p:txBody>
          <a:bodyPr>
            <a:normAutofit fontScale="70000" lnSpcReduction="20000"/>
          </a:bodyPr>
          <a:lstStyle/>
          <a:p>
            <a:pPr marL="514350" indent="-514350">
              <a:buNone/>
            </a:pPr>
            <a:r>
              <a:rPr lang="tr-TR" sz="2400" b="1" dirty="0" smtClean="0">
                <a:solidFill>
                  <a:srgbClr val="FF0000"/>
                </a:solidFill>
              </a:rPr>
              <a:t>D</a:t>
            </a:r>
            <a:r>
              <a:rPr lang="tr-TR" sz="2800" b="1" dirty="0" smtClean="0">
                <a:solidFill>
                  <a:srgbClr val="FF0000"/>
                </a:solidFill>
              </a:rPr>
              <a:t>) Denize Açılan Kapı adlı yapıtıyla, Türkiye Yazarlar Birliği Yılın </a:t>
            </a:r>
          </a:p>
          <a:p>
            <a:pPr marL="514350" indent="-514350">
              <a:buNone/>
            </a:pPr>
            <a:r>
              <a:rPr lang="tr-TR" sz="2800" b="1" dirty="0" smtClean="0">
                <a:solidFill>
                  <a:srgbClr val="FF0000"/>
                </a:solidFill>
              </a:rPr>
              <a:t>     Hikâyecisi Ödülü’ne layık görülmüştür. (Halikarnas Balıkçısı)</a:t>
            </a:r>
          </a:p>
          <a:p>
            <a:pPr marL="514350" indent="-514350">
              <a:buNone/>
            </a:pPr>
            <a:endParaRPr lang="tr-TR" sz="2800" b="1" dirty="0" smtClean="0">
              <a:solidFill>
                <a:srgbClr val="FF0000"/>
              </a:solidFill>
            </a:endParaRPr>
          </a:p>
          <a:p>
            <a:pPr marL="514350" indent="-514350">
              <a:buNone/>
            </a:pPr>
            <a:r>
              <a:rPr lang="tr-TR" sz="2800" b="1" dirty="0" smtClean="0">
                <a:solidFill>
                  <a:srgbClr val="00B0F0"/>
                </a:solidFill>
              </a:rPr>
              <a:t>Denize Açılan Kapı</a:t>
            </a:r>
            <a:r>
              <a:rPr lang="tr-TR" sz="2800" b="1" dirty="0" smtClean="0">
                <a:solidFill>
                  <a:srgbClr val="00B0F0"/>
                </a:solidFill>
                <a:sym typeface="Wingdings" pitchFamily="2" charset="2"/>
              </a:rPr>
              <a:t> </a:t>
            </a:r>
            <a:r>
              <a:rPr lang="tr-TR" sz="2800" b="1" dirty="0" err="1" smtClean="0">
                <a:solidFill>
                  <a:srgbClr val="00B0F0"/>
                </a:solidFill>
                <a:sym typeface="Wingdings" pitchFamily="2" charset="2"/>
              </a:rPr>
              <a:t>Raim</a:t>
            </a:r>
            <a:r>
              <a:rPr lang="tr-TR" sz="2800" b="1" dirty="0" smtClean="0">
                <a:solidFill>
                  <a:srgbClr val="00B0F0"/>
                </a:solidFill>
                <a:sym typeface="Wingdings" pitchFamily="2" charset="2"/>
              </a:rPr>
              <a:t> ÖZDENÖREN ( 1940 - … )</a:t>
            </a:r>
          </a:p>
          <a:p>
            <a:pPr marL="514350" indent="-514350">
              <a:buNone/>
            </a:pPr>
            <a:endParaRPr lang="tr-TR" sz="2800" b="1" dirty="0" smtClean="0">
              <a:solidFill>
                <a:srgbClr val="FF0000"/>
              </a:solidFill>
              <a:sym typeface="Wingdings" pitchFamily="2" charset="2"/>
            </a:endParaRPr>
          </a:p>
          <a:p>
            <a:pPr marL="514350" indent="-514350">
              <a:buNone/>
            </a:pPr>
            <a:r>
              <a:rPr lang="tr-TR" sz="2800" b="1" dirty="0" smtClean="0">
                <a:sym typeface="Wingdings" pitchFamily="2" charset="2"/>
              </a:rPr>
              <a:t>* Anadolu’nun birçok yöresini gezerek güçlü bir tasvir yeteneğiyle, insanın </a:t>
            </a:r>
          </a:p>
          <a:p>
            <a:pPr marL="514350" indent="-514350">
              <a:buNone/>
            </a:pPr>
            <a:r>
              <a:rPr lang="tr-TR" sz="2800" b="1" dirty="0" smtClean="0">
                <a:sym typeface="Wingdings" pitchFamily="2" charset="2"/>
              </a:rPr>
              <a:t>evrensel yanlarını öne çıkararak yazmıştır öykülerini.</a:t>
            </a:r>
          </a:p>
          <a:p>
            <a:pPr marL="514350" indent="-514350">
              <a:buNone/>
            </a:pPr>
            <a:endParaRPr lang="tr-TR" sz="2800" b="1" dirty="0" smtClean="0">
              <a:sym typeface="Wingdings" pitchFamily="2" charset="2"/>
            </a:endParaRPr>
          </a:p>
          <a:p>
            <a:pPr marL="514350" indent="-514350">
              <a:buNone/>
            </a:pPr>
            <a:r>
              <a:rPr lang="tr-TR" sz="2800" b="1" dirty="0" smtClean="0">
                <a:sym typeface="Wingdings" pitchFamily="2" charset="2"/>
              </a:rPr>
              <a:t>* Öykülerinde, </a:t>
            </a:r>
            <a:r>
              <a:rPr lang="tr-TR" sz="2800" b="1" dirty="0" smtClean="0">
                <a:solidFill>
                  <a:srgbClr val="00B0F0"/>
                </a:solidFill>
                <a:sym typeface="Wingdings" pitchFamily="2" charset="2"/>
              </a:rPr>
              <a:t>değerlerinden koparılmış ve modern kentlerin varoşlarında </a:t>
            </a:r>
          </a:p>
          <a:p>
            <a:pPr marL="514350" indent="-514350">
              <a:buNone/>
            </a:pPr>
            <a:r>
              <a:rPr lang="tr-TR" sz="2800" b="1" dirty="0" smtClean="0">
                <a:solidFill>
                  <a:srgbClr val="00B0F0"/>
                </a:solidFill>
                <a:sym typeface="Wingdings" pitchFamily="2" charset="2"/>
              </a:rPr>
              <a:t>kıstırılmış bireyin acılarını, yalnızlıkları</a:t>
            </a:r>
            <a:r>
              <a:rPr lang="tr-TR" sz="2800" b="1" dirty="0" smtClean="0">
                <a:sym typeface="Wingdings" pitchFamily="2" charset="2"/>
              </a:rPr>
              <a:t>nı gündeme getirerek yanlışa yönlendirilmiş </a:t>
            </a:r>
          </a:p>
          <a:p>
            <a:pPr marL="514350" indent="-514350">
              <a:buNone/>
            </a:pPr>
            <a:r>
              <a:rPr lang="tr-TR" sz="2800" b="1" dirty="0" smtClean="0">
                <a:sym typeface="Wingdings" pitchFamily="2" charset="2"/>
              </a:rPr>
              <a:t>ülke insanının yaşadığı kültür şokunu kuşatıcı ve derinlemesine bir yaklaşımla </a:t>
            </a:r>
          </a:p>
          <a:p>
            <a:pPr marL="514350" indent="-514350">
              <a:buNone/>
            </a:pPr>
            <a:r>
              <a:rPr lang="tr-TR" sz="2800" b="1" dirty="0" smtClean="0">
                <a:sym typeface="Wingdings" pitchFamily="2" charset="2"/>
              </a:rPr>
              <a:t>yansıtmıştır.</a:t>
            </a:r>
          </a:p>
          <a:p>
            <a:pPr marL="514350" indent="-514350">
              <a:buNone/>
            </a:pPr>
            <a:endParaRPr lang="tr-TR" sz="2800" b="1" dirty="0" smtClean="0">
              <a:sym typeface="Wingdings" pitchFamily="2" charset="2"/>
            </a:endParaRPr>
          </a:p>
          <a:p>
            <a:pPr marL="514350" indent="-514350">
              <a:buNone/>
            </a:pPr>
            <a:r>
              <a:rPr lang="tr-TR" sz="2800" b="1" dirty="0" smtClean="0">
                <a:solidFill>
                  <a:srgbClr val="FF0000"/>
                </a:solidFill>
                <a:sym typeface="Wingdings" pitchFamily="2" charset="2"/>
              </a:rPr>
              <a:t>ÖYKÜ  </a:t>
            </a:r>
            <a:r>
              <a:rPr lang="tr-TR" sz="2800" b="1" dirty="0" smtClean="0">
                <a:solidFill>
                  <a:srgbClr val="00B0F0"/>
                </a:solidFill>
                <a:sym typeface="Wingdings" pitchFamily="2" charset="2"/>
              </a:rPr>
              <a:t>Hastalar ve Işıklar, Çözülme, Çok Sesli Bir Ölüm, Çarpılmışlar,  Denize Açılan Kapı</a:t>
            </a:r>
          </a:p>
          <a:p>
            <a:pPr marL="514350" indent="-514350">
              <a:buNone/>
            </a:pPr>
            <a:endParaRPr lang="tr-TR" sz="2800" b="1" dirty="0" smtClean="0">
              <a:solidFill>
                <a:srgbClr val="00B0F0"/>
              </a:solidFill>
              <a:sym typeface="Wingdings" pitchFamily="2" charset="2"/>
            </a:endParaRPr>
          </a:p>
          <a:p>
            <a:pPr marL="514350" indent="-514350">
              <a:buNone/>
            </a:pPr>
            <a:r>
              <a:rPr lang="tr-TR" sz="2800" b="1" dirty="0" smtClean="0">
                <a:solidFill>
                  <a:srgbClr val="FF0000"/>
                </a:solidFill>
                <a:sym typeface="Wingdings" pitchFamily="2" charset="2"/>
              </a:rPr>
              <a:t>ROMAN </a:t>
            </a:r>
            <a:r>
              <a:rPr lang="tr-TR" sz="2800" b="1" dirty="0" smtClean="0">
                <a:solidFill>
                  <a:srgbClr val="00B0F0"/>
                </a:solidFill>
                <a:sym typeface="Wingdings" pitchFamily="2" charset="2"/>
              </a:rPr>
              <a:t>Gül Yetiştiren Adam</a:t>
            </a:r>
            <a:endParaRPr lang="tr-TR" sz="2800" b="1" dirty="0">
              <a:solidFill>
                <a:srgbClr val="00B0F0"/>
              </a:solidFill>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868346"/>
          </a:xfrm>
        </p:spPr>
        <p:txBody>
          <a:bodyPr>
            <a:normAutofit fontScale="90000"/>
          </a:bodyPr>
          <a:lstStyle/>
          <a:p>
            <a:r>
              <a:rPr lang="tr-TR" b="1" dirty="0" smtClean="0"/>
              <a:t/>
            </a:r>
            <a:br>
              <a:rPr lang="tr-TR" b="1" dirty="0" smtClean="0"/>
            </a:br>
            <a:r>
              <a:rPr lang="tr-TR" b="1" dirty="0" smtClean="0"/>
              <a:t>Cevap 57:</a:t>
            </a:r>
            <a:r>
              <a:rPr lang="tr-TR" dirty="0" smtClean="0"/>
              <a:t>B) Şeyh </a:t>
            </a:r>
            <a:r>
              <a:rPr lang="tr-TR" dirty="0" err="1" smtClean="0"/>
              <a:t>Gâlip</a:t>
            </a:r>
            <a:r>
              <a:rPr lang="tr-TR" dirty="0" smtClean="0"/>
              <a:t> – Nabi</a:t>
            </a:r>
            <a:br>
              <a:rPr lang="tr-TR" dirty="0" smtClean="0"/>
            </a:br>
            <a:endParaRPr lang="tr-TR" b="1" dirty="0"/>
          </a:p>
        </p:txBody>
      </p:sp>
      <p:sp>
        <p:nvSpPr>
          <p:cNvPr id="3" name="2 İçerik Yer Tutucusu"/>
          <p:cNvSpPr>
            <a:spLocks noGrp="1"/>
          </p:cNvSpPr>
          <p:nvPr>
            <p:ph idx="1"/>
          </p:nvPr>
        </p:nvSpPr>
        <p:spPr>
          <a:xfrm>
            <a:off x="457200" y="1142984"/>
            <a:ext cx="8229600" cy="4983179"/>
          </a:xfrm>
        </p:spPr>
        <p:txBody>
          <a:bodyPr/>
          <a:lstStyle/>
          <a:p>
            <a:pPr>
              <a:buNone/>
            </a:pPr>
            <a:r>
              <a:rPr lang="tr-TR" dirty="0" smtClean="0"/>
              <a:t>.</a:t>
            </a:r>
            <a:endParaRPr lang="tr-TR"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lnSpcReduction="10000"/>
          </a:bodyPr>
          <a:lstStyle/>
          <a:p>
            <a:pPr>
              <a:buNone/>
            </a:pPr>
            <a:endParaRPr lang="tr-TR" sz="2800" dirty="0" smtClean="0"/>
          </a:p>
          <a:p>
            <a:pPr>
              <a:buNone/>
            </a:pPr>
            <a:r>
              <a:rPr lang="tr-TR" sz="2800" dirty="0" smtClean="0"/>
              <a:t>Varlık âlemi içerisinde madde ve ruh yönü itibarıyla </a:t>
            </a:r>
          </a:p>
          <a:p>
            <a:pPr>
              <a:buNone/>
            </a:pPr>
            <a:r>
              <a:rPr lang="tr-TR" sz="2800" dirty="0" smtClean="0"/>
              <a:t>insanı en iyi sembolize edenlerden başta geleni </a:t>
            </a:r>
          </a:p>
          <a:p>
            <a:pPr>
              <a:buNone/>
            </a:pPr>
            <a:r>
              <a:rPr lang="tr-TR" sz="2800" dirty="0" smtClean="0"/>
              <a:t>kuşlardır. Kuşlar, hem çeşitli kategorilerde olması, hem </a:t>
            </a:r>
          </a:p>
          <a:p>
            <a:pPr>
              <a:buNone/>
            </a:pPr>
            <a:r>
              <a:rPr lang="tr-TR" sz="2800" dirty="0" smtClean="0"/>
              <a:t>de uçabilme özellikleri sebebiyle insanı ve insanın </a:t>
            </a:r>
          </a:p>
          <a:p>
            <a:pPr>
              <a:buNone/>
            </a:pPr>
            <a:r>
              <a:rPr lang="tr-TR" sz="2800" dirty="0" smtClean="0"/>
              <a:t>hasletlerini en iyi anlatan göstergelerden olmuştur. </a:t>
            </a:r>
          </a:p>
          <a:p>
            <a:pPr>
              <a:buNone/>
            </a:pPr>
            <a:r>
              <a:rPr lang="tr-TR" sz="2800" dirty="0" smtClean="0"/>
              <a:t>Özellikle onların bir yönünün yere bağlı olması ve bir </a:t>
            </a:r>
          </a:p>
          <a:p>
            <a:pPr>
              <a:buNone/>
            </a:pPr>
            <a:r>
              <a:rPr lang="tr-TR" sz="2800" dirty="0" smtClean="0"/>
              <a:t>diğer yönlerinin uçabilme yetenekleriyle alakalı olarak, </a:t>
            </a:r>
          </a:p>
          <a:p>
            <a:pPr>
              <a:buNone/>
            </a:pPr>
            <a:r>
              <a:rPr lang="tr-TR" sz="2800" dirty="0" smtClean="0"/>
              <a:t>maddeden uzaklaşabilmeleri şairlere derin ilhamlar </a:t>
            </a:r>
          </a:p>
          <a:p>
            <a:pPr>
              <a:buNone/>
            </a:pPr>
            <a:r>
              <a:rPr lang="tr-TR" sz="2800" dirty="0" smtClean="0"/>
              <a:t>vermiştir. </a:t>
            </a:r>
            <a:r>
              <a:rPr lang="tr-TR" sz="2800" dirty="0" err="1" smtClean="0"/>
              <a:t>Mevlânâ</a:t>
            </a:r>
            <a:r>
              <a:rPr lang="tr-TR" sz="2800" dirty="0" smtClean="0"/>
              <a:t> da başta -------------- olmak üzere </a:t>
            </a:r>
          </a:p>
          <a:p>
            <a:pPr>
              <a:buNone/>
            </a:pPr>
            <a:r>
              <a:rPr lang="tr-TR" sz="2800" dirty="0" smtClean="0"/>
              <a:t>-------------, --------------- adlı eserlerinde sembol olmak </a:t>
            </a:r>
          </a:p>
          <a:p>
            <a:pPr>
              <a:buNone/>
            </a:pPr>
            <a:r>
              <a:rPr lang="tr-TR" sz="2800" dirty="0" smtClean="0"/>
              <a:t>yönleri ile kuşlardan yoğun bir şekilde yararlanmıştır. </a:t>
            </a:r>
            <a:endParaRPr lang="tr-TR" sz="2800" b="1" dirty="0"/>
          </a:p>
        </p:txBody>
      </p:sp>
      <p:sp>
        <p:nvSpPr>
          <p:cNvPr id="5" name="4 Yuvarlatılmış Dikdörtgen"/>
          <p:cNvSpPr/>
          <p:nvPr/>
        </p:nvSpPr>
        <p:spPr>
          <a:xfrm>
            <a:off x="571472" y="285728"/>
            <a:ext cx="7715304" cy="500066"/>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tr-TR" b="1" dirty="0" smtClean="0"/>
              <a:t>58 - 59. soruları aşağıdaki parçaya göre cevaplayınız</a:t>
            </a:r>
            <a:r>
              <a:rPr lang="tr-TR" dirty="0" smtClean="0"/>
              <a:t>.</a:t>
            </a:r>
            <a:endParaRPr lang="tr-TR"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5697559"/>
          </a:xfrm>
        </p:spPr>
        <p:txBody>
          <a:bodyPr/>
          <a:lstStyle/>
          <a:p>
            <a:pPr>
              <a:buNone/>
            </a:pPr>
            <a:r>
              <a:rPr lang="tr-TR" b="1" dirty="0" smtClean="0"/>
              <a:t>58. Kuşların insanı ve insanın hasletlerini göstergelerle anlatması hangi kavramla karşılanır?</a:t>
            </a:r>
          </a:p>
          <a:p>
            <a:pPr marL="514350" indent="-514350">
              <a:buAutoNum type="alphaUcParenR"/>
            </a:pPr>
            <a:r>
              <a:rPr lang="tr-TR" dirty="0" smtClean="0"/>
              <a:t>Alegori</a:t>
            </a:r>
          </a:p>
          <a:p>
            <a:pPr marL="514350" indent="-514350">
              <a:buAutoNum type="alphaUcParenR"/>
            </a:pPr>
            <a:r>
              <a:rPr lang="tr-TR" dirty="0" smtClean="0"/>
              <a:t>Anekdot</a:t>
            </a:r>
          </a:p>
          <a:p>
            <a:pPr marL="514350" indent="-514350">
              <a:buAutoNum type="alphaUcParenR"/>
            </a:pPr>
            <a:r>
              <a:rPr lang="tr-TR" dirty="0" smtClean="0"/>
              <a:t>Arketip</a:t>
            </a:r>
          </a:p>
          <a:p>
            <a:pPr marL="514350" indent="-514350">
              <a:buAutoNum type="alphaUcParenR"/>
            </a:pPr>
            <a:r>
              <a:rPr lang="tr-TR" dirty="0" err="1" smtClean="0"/>
              <a:t>Avangard</a:t>
            </a:r>
            <a:endParaRPr lang="tr-TR" dirty="0" smtClean="0"/>
          </a:p>
          <a:p>
            <a:pPr marL="514350" indent="-514350">
              <a:buAutoNum type="alphaUcParenR"/>
            </a:pPr>
            <a:r>
              <a:rPr lang="tr-TR" dirty="0" err="1" smtClean="0"/>
              <a:t>Âzâde</a:t>
            </a:r>
            <a:endParaRPr lang="tr-TR"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543956" cy="6215106"/>
          </a:xfrm>
        </p:spPr>
        <p:txBody>
          <a:bodyPr/>
          <a:lstStyle/>
          <a:p>
            <a:pPr>
              <a:buNone/>
            </a:pPr>
            <a:r>
              <a:rPr lang="tr-TR" b="1" dirty="0" smtClean="0"/>
              <a:t>59. Bu parçada boş bırakılan yerlere aşağıdakilerden hangileri getirilmelidir?</a:t>
            </a:r>
          </a:p>
          <a:p>
            <a:pPr>
              <a:buNone/>
            </a:pPr>
            <a:endParaRPr lang="tr-TR" b="1" dirty="0" smtClean="0"/>
          </a:p>
          <a:p>
            <a:pPr marL="514350" indent="-514350">
              <a:buAutoNum type="alphaUcParenR"/>
            </a:pPr>
            <a:r>
              <a:rPr lang="tr-TR" sz="2400" dirty="0" err="1" smtClean="0"/>
              <a:t>Mantıku't</a:t>
            </a:r>
            <a:r>
              <a:rPr lang="tr-TR" sz="2400" dirty="0" smtClean="0"/>
              <a:t>-</a:t>
            </a:r>
            <a:r>
              <a:rPr lang="tr-TR" sz="2400" dirty="0" err="1" smtClean="0"/>
              <a:t>Tayr</a:t>
            </a:r>
            <a:r>
              <a:rPr lang="tr-TR" sz="2400" dirty="0" smtClean="0"/>
              <a:t> - Süheyl ü </a:t>
            </a:r>
            <a:r>
              <a:rPr lang="tr-TR" sz="2400" dirty="0" err="1" smtClean="0"/>
              <a:t>Nevbahar</a:t>
            </a:r>
            <a:r>
              <a:rPr lang="tr-TR" sz="2400" dirty="0" smtClean="0"/>
              <a:t> – Mesnevi</a:t>
            </a:r>
          </a:p>
          <a:p>
            <a:pPr marL="514350" indent="-514350">
              <a:buFont typeface="Arial" pitchFamily="34" charset="0"/>
              <a:buAutoNum type="alphaUcParenR"/>
            </a:pPr>
            <a:r>
              <a:rPr lang="tr-TR" sz="2400" dirty="0" smtClean="0"/>
              <a:t>Divan-ı Kebir – Mesnevi – </a:t>
            </a:r>
            <a:r>
              <a:rPr lang="tr-TR" sz="2400" dirty="0" err="1" smtClean="0"/>
              <a:t>Fihi</a:t>
            </a:r>
            <a:r>
              <a:rPr lang="tr-TR" sz="2400" dirty="0" smtClean="0"/>
              <a:t> </a:t>
            </a:r>
            <a:r>
              <a:rPr lang="tr-TR" sz="2400" dirty="0" err="1" smtClean="0"/>
              <a:t>Mâ</a:t>
            </a:r>
            <a:r>
              <a:rPr lang="tr-TR" sz="2400" dirty="0" smtClean="0"/>
              <a:t> </a:t>
            </a:r>
            <a:r>
              <a:rPr lang="tr-TR" sz="2400" dirty="0" err="1" smtClean="0"/>
              <a:t>Fih</a:t>
            </a:r>
            <a:endParaRPr lang="tr-TR" sz="2400" dirty="0" smtClean="0"/>
          </a:p>
          <a:p>
            <a:pPr marL="514350" indent="-514350">
              <a:buFont typeface="Arial" pitchFamily="34" charset="0"/>
              <a:buAutoNum type="alphaUcParenR"/>
            </a:pPr>
            <a:r>
              <a:rPr lang="tr-TR" sz="2400" dirty="0" err="1" smtClean="0"/>
              <a:t>Harname</a:t>
            </a:r>
            <a:r>
              <a:rPr lang="tr-TR" sz="2400" dirty="0" smtClean="0"/>
              <a:t> –</a:t>
            </a:r>
            <a:r>
              <a:rPr lang="tr-TR" sz="2400" dirty="0" err="1" smtClean="0"/>
              <a:t>Vesiletün</a:t>
            </a:r>
            <a:r>
              <a:rPr lang="tr-TR" sz="2400" dirty="0" smtClean="0"/>
              <a:t> Necat – </a:t>
            </a:r>
            <a:r>
              <a:rPr lang="tr-TR" sz="2400" dirty="0" err="1" smtClean="0"/>
              <a:t>Muhakemet’ül</a:t>
            </a:r>
            <a:r>
              <a:rPr lang="tr-TR" sz="2400" dirty="0" smtClean="0"/>
              <a:t> </a:t>
            </a:r>
            <a:r>
              <a:rPr lang="tr-TR" sz="2400" dirty="0" err="1" smtClean="0"/>
              <a:t>Lügateyn</a:t>
            </a:r>
            <a:endParaRPr lang="tr-TR" sz="2400" dirty="0" smtClean="0"/>
          </a:p>
          <a:p>
            <a:pPr marL="514350" indent="-514350">
              <a:buFont typeface="Arial" pitchFamily="34" charset="0"/>
              <a:buAutoNum type="alphaUcParenR"/>
            </a:pPr>
            <a:r>
              <a:rPr lang="tr-TR" sz="2400" dirty="0" err="1" smtClean="0"/>
              <a:t>Mantıku’t</a:t>
            </a:r>
            <a:r>
              <a:rPr lang="tr-TR" sz="2400" dirty="0" smtClean="0"/>
              <a:t>-</a:t>
            </a:r>
            <a:r>
              <a:rPr lang="tr-TR" sz="2400" dirty="0" err="1" smtClean="0"/>
              <a:t>Tayr</a:t>
            </a:r>
            <a:r>
              <a:rPr lang="tr-TR" sz="2400" dirty="0" smtClean="0"/>
              <a:t> – </a:t>
            </a:r>
            <a:r>
              <a:rPr lang="tr-TR" sz="2400" dirty="0" err="1" smtClean="0"/>
              <a:t>Mecalisü’n</a:t>
            </a:r>
            <a:r>
              <a:rPr lang="tr-TR" sz="2400" dirty="0" smtClean="0"/>
              <a:t>-</a:t>
            </a:r>
            <a:r>
              <a:rPr lang="tr-TR" sz="2400" dirty="0" err="1" smtClean="0"/>
              <a:t>Nefais</a:t>
            </a:r>
            <a:r>
              <a:rPr lang="tr-TR" sz="2400" dirty="0" smtClean="0"/>
              <a:t> - </a:t>
            </a:r>
            <a:r>
              <a:rPr lang="tr-TR" sz="2400" dirty="0" err="1" smtClean="0"/>
              <a:t>Muhakemet’ül</a:t>
            </a:r>
            <a:r>
              <a:rPr lang="tr-TR" sz="2400" dirty="0" smtClean="0"/>
              <a:t> </a:t>
            </a:r>
            <a:r>
              <a:rPr lang="tr-TR" sz="2400" dirty="0" err="1" smtClean="0"/>
              <a:t>Lügateyn</a:t>
            </a:r>
            <a:r>
              <a:rPr lang="tr-TR" sz="2400" dirty="0" smtClean="0"/>
              <a:t> </a:t>
            </a:r>
          </a:p>
          <a:p>
            <a:pPr marL="514350" indent="-514350">
              <a:buFont typeface="Arial" pitchFamily="34" charset="0"/>
              <a:buAutoNum type="alphaUcParenR"/>
            </a:pPr>
            <a:r>
              <a:rPr lang="tr-TR" sz="2400" dirty="0" err="1" smtClean="0"/>
              <a:t>Beng</a:t>
            </a:r>
            <a:r>
              <a:rPr lang="tr-TR" sz="2400" dirty="0" smtClean="0"/>
              <a:t> ü Bade – </a:t>
            </a:r>
            <a:r>
              <a:rPr lang="tr-TR" sz="2400" dirty="0" err="1" smtClean="0"/>
              <a:t>Hadikatü’s</a:t>
            </a:r>
            <a:r>
              <a:rPr lang="tr-TR" sz="2400" dirty="0" smtClean="0"/>
              <a:t>-Süeda –</a:t>
            </a:r>
            <a:r>
              <a:rPr lang="tr-TR" sz="2400" dirty="0" err="1" smtClean="0"/>
              <a:t>Rind</a:t>
            </a:r>
            <a:r>
              <a:rPr lang="tr-TR" sz="2400" dirty="0" smtClean="0"/>
              <a:t> ü </a:t>
            </a:r>
            <a:r>
              <a:rPr lang="tr-TR" sz="2400" dirty="0" err="1" smtClean="0"/>
              <a:t>Zahid</a:t>
            </a:r>
            <a:endParaRPr lang="tr-TR" sz="2400" dirty="0" smtClean="0"/>
          </a:p>
          <a:p>
            <a:pPr marL="514350" indent="-514350">
              <a:buNone/>
            </a:pPr>
            <a:endParaRPr lang="tr-TR" sz="2800" b="1" dirty="0" smtClean="0"/>
          </a:p>
          <a:p>
            <a:pPr>
              <a:buNone/>
            </a:pPr>
            <a:endParaRPr lang="tr-TR" b="1"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11156"/>
          </a:xfrm>
        </p:spPr>
        <p:txBody>
          <a:bodyPr>
            <a:normAutofit fontScale="90000"/>
          </a:bodyPr>
          <a:lstStyle/>
          <a:p>
            <a:r>
              <a:rPr lang="tr-TR" dirty="0" smtClean="0"/>
              <a:t/>
            </a:r>
            <a:br>
              <a:rPr lang="tr-TR" dirty="0" smtClean="0"/>
            </a:br>
            <a:r>
              <a:rPr lang="tr-TR" b="1" dirty="0" smtClean="0"/>
              <a:t>Cevap 58: </a:t>
            </a:r>
            <a:r>
              <a:rPr lang="tr-TR" dirty="0" smtClean="0"/>
              <a:t>A) Alegori</a:t>
            </a:r>
            <a:br>
              <a:rPr lang="tr-TR" dirty="0" smtClean="0"/>
            </a:br>
            <a:endParaRPr lang="tr-TR" dirty="0"/>
          </a:p>
        </p:txBody>
      </p:sp>
      <p:sp>
        <p:nvSpPr>
          <p:cNvPr id="3" name="2 İçerik Yer Tutucusu"/>
          <p:cNvSpPr>
            <a:spLocks noGrp="1"/>
          </p:cNvSpPr>
          <p:nvPr>
            <p:ph idx="1"/>
          </p:nvPr>
        </p:nvSpPr>
        <p:spPr>
          <a:xfrm>
            <a:off x="142844" y="857232"/>
            <a:ext cx="8858312" cy="5857916"/>
          </a:xfrm>
        </p:spPr>
        <p:txBody>
          <a:bodyPr>
            <a:normAutofit/>
          </a:bodyPr>
          <a:lstStyle/>
          <a:p>
            <a:pPr>
              <a:lnSpc>
                <a:spcPct val="150000"/>
              </a:lnSpc>
              <a:buNone/>
            </a:pPr>
            <a:r>
              <a:rPr lang="tr-TR" sz="1400" b="1" i="1" dirty="0" smtClean="0"/>
              <a:t>ALEGORİ: </a:t>
            </a:r>
            <a:r>
              <a:rPr lang="tr-TR" sz="1400" dirty="0" smtClean="0"/>
              <a:t>Bir düşünceyi, duyguyu inandırıcı ve etkili kılmak için, daha çok soyut kavramları somutlaştırmak yani bir </a:t>
            </a:r>
          </a:p>
          <a:p>
            <a:pPr>
              <a:lnSpc>
                <a:spcPct val="150000"/>
              </a:lnSpc>
              <a:buNone/>
            </a:pPr>
            <a:r>
              <a:rPr lang="tr-TR" sz="1400" dirty="0" smtClean="0"/>
              <a:t>bakıma simgeleri kullanarak anlatma yöntemi. Değişik bir ifadeyle, bir düşünce veya kavramın bir varlık ya da nesneyle </a:t>
            </a:r>
          </a:p>
          <a:p>
            <a:pPr>
              <a:lnSpc>
                <a:spcPct val="150000"/>
              </a:lnSpc>
              <a:buNone/>
            </a:pPr>
            <a:r>
              <a:rPr lang="tr-TR" sz="1400" dirty="0" smtClean="0"/>
              <a:t>somutlaştırılarak anlatılması.</a:t>
            </a:r>
          </a:p>
          <a:p>
            <a:pPr>
              <a:lnSpc>
                <a:spcPct val="150000"/>
              </a:lnSpc>
              <a:buNone/>
            </a:pPr>
            <a:r>
              <a:rPr lang="tr-TR" sz="1400" dirty="0" smtClean="0"/>
              <a:t>Anlatma esasına bağlı öğretici eserlerde, çoğunlukla bu tarz bir anlatım tercih edilir. “Böyle eserlerde çoğunlukla olayın </a:t>
            </a:r>
          </a:p>
          <a:p>
            <a:pPr>
              <a:lnSpc>
                <a:spcPct val="150000"/>
              </a:lnSpc>
              <a:buNone/>
            </a:pPr>
            <a:r>
              <a:rPr lang="tr-TR" sz="1400" dirty="0" smtClean="0"/>
              <a:t>Kahraman veya kahramanları okuyucu için birer ‘vekil’ veya ‘sembol’ olarak hareket ederler veya temsil edilirler.</a:t>
            </a:r>
          </a:p>
          <a:p>
            <a:pPr>
              <a:lnSpc>
                <a:spcPct val="150000"/>
              </a:lnSpc>
              <a:buNone/>
            </a:pPr>
            <a:r>
              <a:rPr lang="tr-TR" sz="1400" dirty="0" smtClean="0"/>
              <a:t>Alegorinin ayırt edeci özelliği, metinsel olmaktan çok yapısal bir sembolizme dayanmasıdır. </a:t>
            </a:r>
          </a:p>
          <a:p>
            <a:pPr>
              <a:lnSpc>
                <a:spcPct val="150000"/>
              </a:lnSpc>
              <a:buNone/>
            </a:pPr>
            <a:r>
              <a:rPr lang="tr-TR" sz="1400" dirty="0" smtClean="0"/>
              <a:t>Yusuf Has </a:t>
            </a:r>
            <a:r>
              <a:rPr lang="tr-TR" sz="1400" dirty="0" err="1" smtClean="0"/>
              <a:t>Hacib’in</a:t>
            </a:r>
            <a:r>
              <a:rPr lang="tr-TR" sz="1400" dirty="0" smtClean="0"/>
              <a:t> (XI. yy) </a:t>
            </a:r>
            <a:r>
              <a:rPr lang="tr-TR" sz="1400" i="1" dirty="0" err="1" smtClean="0"/>
              <a:t>Kutadgu</a:t>
            </a:r>
            <a:r>
              <a:rPr lang="tr-TR" sz="1400" i="1" dirty="0" smtClean="0"/>
              <a:t> </a:t>
            </a:r>
            <a:r>
              <a:rPr lang="tr-TR" sz="1400" i="1" dirty="0" err="1" smtClean="0"/>
              <a:t>Bilig’i</a:t>
            </a:r>
            <a:r>
              <a:rPr lang="tr-TR" sz="1400" i="1" dirty="0" smtClean="0"/>
              <a:t> </a:t>
            </a:r>
            <a:r>
              <a:rPr lang="tr-TR" sz="1400" dirty="0" smtClean="0"/>
              <a:t>(1069), </a:t>
            </a:r>
            <a:r>
              <a:rPr lang="tr-TR" sz="1400" dirty="0" err="1" smtClean="0"/>
              <a:t>Şeyhî’nin</a:t>
            </a:r>
            <a:r>
              <a:rPr lang="tr-TR" sz="1400" dirty="0" smtClean="0"/>
              <a:t> (1373-1431) </a:t>
            </a:r>
            <a:r>
              <a:rPr lang="tr-TR" sz="1400" dirty="0" err="1" smtClean="0"/>
              <a:t>Harnâme’si</a:t>
            </a:r>
            <a:r>
              <a:rPr lang="tr-TR" sz="1400" dirty="0" smtClean="0"/>
              <a:t>, Şeyh </a:t>
            </a:r>
            <a:r>
              <a:rPr lang="tr-TR" sz="1400" dirty="0" err="1" smtClean="0"/>
              <a:t>Gâlib’in</a:t>
            </a:r>
            <a:r>
              <a:rPr lang="tr-TR" sz="1400" dirty="0" smtClean="0"/>
              <a:t> (1757 – 1799) </a:t>
            </a:r>
            <a:r>
              <a:rPr lang="tr-TR" sz="1400" i="1" dirty="0" err="1" smtClean="0"/>
              <a:t>Hüsn</a:t>
            </a:r>
            <a:r>
              <a:rPr lang="tr-TR" sz="1400" i="1" dirty="0" smtClean="0"/>
              <a:t> ü </a:t>
            </a:r>
          </a:p>
          <a:p>
            <a:pPr>
              <a:lnSpc>
                <a:spcPct val="150000"/>
              </a:lnSpc>
              <a:buNone/>
            </a:pPr>
            <a:r>
              <a:rPr lang="tr-TR" sz="1400" i="1" dirty="0" smtClean="0"/>
              <a:t>Aşk’ı  </a:t>
            </a:r>
            <a:r>
              <a:rPr lang="tr-TR" sz="1400" dirty="0" smtClean="0"/>
              <a:t>(1782) anlatımında alegoriyi esas alan eserlere örnek gösterilebilir. Dünya edebiyatında George </a:t>
            </a:r>
            <a:r>
              <a:rPr lang="tr-TR" sz="1400" dirty="0" err="1" smtClean="0"/>
              <a:t>Orwell’in</a:t>
            </a:r>
            <a:r>
              <a:rPr lang="tr-TR" sz="1400" dirty="0" smtClean="0"/>
              <a:t> </a:t>
            </a:r>
            <a:r>
              <a:rPr lang="tr-TR" sz="1400" i="1" dirty="0" smtClean="0"/>
              <a:t>1984</a:t>
            </a:r>
            <a:r>
              <a:rPr lang="tr-TR" sz="1400" dirty="0" smtClean="0"/>
              <a:t> ve </a:t>
            </a:r>
          </a:p>
          <a:p>
            <a:pPr>
              <a:lnSpc>
                <a:spcPct val="150000"/>
              </a:lnSpc>
              <a:buNone/>
            </a:pPr>
            <a:r>
              <a:rPr lang="tr-TR" sz="1400" i="1" dirty="0" smtClean="0"/>
              <a:t>Hayvanlar Çiftliği </a:t>
            </a:r>
            <a:r>
              <a:rPr lang="tr-TR" sz="1400" dirty="0" smtClean="0"/>
              <a:t>romanları, alegorinin en iyi örnekleridir. Yeni şiirde de, “anlatma” kaygısı öne çıkınca alegoriye </a:t>
            </a:r>
          </a:p>
          <a:p>
            <a:pPr>
              <a:lnSpc>
                <a:spcPct val="150000"/>
              </a:lnSpc>
              <a:buNone/>
            </a:pPr>
            <a:r>
              <a:rPr lang="tr-TR" sz="1400" dirty="0" smtClean="0"/>
              <a:t>başvurulmuştur. Tevfik Fikret’in “Devenin Başı” manzumesi, bu bağlamda tipik bir örnektir. İnsan yaşantısının </a:t>
            </a:r>
          </a:p>
          <a:p>
            <a:pPr>
              <a:lnSpc>
                <a:spcPct val="150000"/>
              </a:lnSpc>
              <a:buNone/>
            </a:pPr>
            <a:r>
              <a:rPr lang="tr-TR" sz="1400" dirty="0" smtClean="0"/>
              <a:t>niteliklerini taşıyan/ yansıtan, dinî, ahlakî, felsefî ve toplumsal bir düşünceyi insana iletmeye çalışan, hayvan, bitki ve </a:t>
            </a:r>
          </a:p>
          <a:p>
            <a:pPr>
              <a:lnSpc>
                <a:spcPct val="150000"/>
              </a:lnSpc>
              <a:buNone/>
            </a:pPr>
            <a:r>
              <a:rPr lang="tr-TR" sz="1400" dirty="0" smtClean="0"/>
              <a:t>herhangi bir Eşyanın simge olarak kullanıldığı masallar da alegoriktir.</a:t>
            </a:r>
          </a:p>
          <a:p>
            <a:pPr>
              <a:lnSpc>
                <a:spcPct val="150000"/>
              </a:lnSpc>
              <a:buNone/>
            </a:pPr>
            <a:r>
              <a:rPr lang="tr-TR" sz="1400" dirty="0" smtClean="0"/>
              <a:t>Simgecilikle alegorik anlatımı birbirinden ayıran temel nokta, sembolün evrensel, alegorinin ise sınırlı kabul edilmesidir. </a:t>
            </a:r>
          </a:p>
          <a:p>
            <a:pPr>
              <a:lnSpc>
                <a:spcPct val="150000"/>
              </a:lnSpc>
              <a:buNone/>
            </a:pPr>
            <a:r>
              <a:rPr lang="tr-TR" sz="1400" dirty="0" smtClean="0"/>
              <a:t>Söz  gelimi, terazi bütün uluslarda adaletin, tilki kurnazlığın sembolüdür. Ama herhangi bir eserdeki bir sembol, sadece o </a:t>
            </a:r>
          </a:p>
          <a:p>
            <a:pPr>
              <a:lnSpc>
                <a:spcPct val="150000"/>
              </a:lnSpc>
              <a:buNone/>
            </a:pPr>
            <a:r>
              <a:rPr lang="tr-TR" sz="1400" dirty="0" smtClean="0"/>
              <a:t>eserin çerçevesi içinde, geçici bir zaman için bir anlatımı temsil edebilir; Yahya Kemal’in “Sessiz Gemi” şiirindeki geminin </a:t>
            </a:r>
          </a:p>
          <a:p>
            <a:pPr>
              <a:lnSpc>
                <a:spcPct val="150000"/>
              </a:lnSpc>
              <a:buNone/>
            </a:pPr>
            <a:r>
              <a:rPr lang="tr-TR" sz="1400" dirty="0" smtClean="0"/>
              <a:t>tabutu temsil etmesi örneğinde olduğu gibi.</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14290"/>
            <a:ext cx="8715436" cy="5911873"/>
          </a:xfrm>
        </p:spPr>
        <p:txBody>
          <a:bodyPr>
            <a:normAutofit/>
          </a:bodyPr>
          <a:lstStyle/>
          <a:p>
            <a:pPr>
              <a:lnSpc>
                <a:spcPct val="150000"/>
              </a:lnSpc>
              <a:buNone/>
            </a:pPr>
            <a:r>
              <a:rPr lang="tr-TR" sz="1400" b="1" i="1" dirty="0" smtClean="0"/>
              <a:t>ANEKDOT: </a:t>
            </a:r>
            <a:r>
              <a:rPr lang="tr-TR" sz="1400" b="1" dirty="0" smtClean="0"/>
              <a:t>1: </a:t>
            </a:r>
            <a:r>
              <a:rPr lang="tr-TR" sz="1400" dirty="0" smtClean="0"/>
              <a:t>Hikâye, roman, destan vb. gibi anlatma esasına bağlı eserlerde anlatılan büyük/esas olayın başlı </a:t>
            </a:r>
          </a:p>
          <a:p>
            <a:pPr>
              <a:lnSpc>
                <a:spcPct val="150000"/>
              </a:lnSpc>
              <a:buNone/>
            </a:pPr>
            <a:r>
              <a:rPr lang="tr-TR" sz="1400" dirty="0" smtClean="0"/>
              <a:t>başına bir bütünlük arz eden kısımlarına verilen isim.</a:t>
            </a:r>
            <a:r>
              <a:rPr lang="tr-TR" sz="1400" i="1" dirty="0" smtClean="0"/>
              <a:t> ( Epizot )</a:t>
            </a:r>
          </a:p>
          <a:p>
            <a:pPr>
              <a:lnSpc>
                <a:spcPct val="150000"/>
              </a:lnSpc>
              <a:buNone/>
            </a:pPr>
            <a:r>
              <a:rPr lang="tr-TR" sz="1400" i="1" dirty="0" smtClean="0"/>
              <a:t>2: </a:t>
            </a:r>
            <a:r>
              <a:rPr lang="tr-TR" sz="1400" dirty="0" smtClean="0"/>
              <a:t>Geçmiş dönemlerde yaşayan insanların hayatlarından yansıyan, hatıralarından süzülüp gelen küçük ama ibretlik </a:t>
            </a:r>
          </a:p>
          <a:p>
            <a:pPr>
              <a:lnSpc>
                <a:spcPct val="150000"/>
              </a:lnSpc>
              <a:buNone/>
            </a:pPr>
            <a:r>
              <a:rPr lang="tr-TR" sz="1400" dirty="0" smtClean="0"/>
              <a:t>olayları, ilginç durumları anlatan kısa sözler, öykücükler. Bu türden anekdotlar, bir yönüyle nükte ve lâtifelere </a:t>
            </a:r>
          </a:p>
          <a:p>
            <a:pPr>
              <a:lnSpc>
                <a:spcPct val="150000"/>
              </a:lnSpc>
              <a:buNone/>
            </a:pPr>
            <a:r>
              <a:rPr lang="tr-TR" sz="1400" dirty="0" smtClean="0"/>
              <a:t>benzerler. Denilebilir ki, nükte ve lâtifeye göre, anekdotlarda anlatılanlar daha bir gerçekliğe yakındır; yaşanmışlığı </a:t>
            </a:r>
          </a:p>
          <a:p>
            <a:pPr>
              <a:lnSpc>
                <a:spcPct val="150000"/>
              </a:lnSpc>
              <a:buNone/>
            </a:pPr>
            <a:r>
              <a:rPr lang="tr-TR" sz="1400" dirty="0" smtClean="0"/>
              <a:t>daha çoktur ve ciddiyeti ağır basar. Nükte ve lâtifenin yaşanmışlığı, gerçekliği daha zayıftır. Bunlarda dile getirilen </a:t>
            </a:r>
          </a:p>
          <a:p>
            <a:pPr>
              <a:lnSpc>
                <a:spcPct val="150000"/>
              </a:lnSpc>
              <a:buNone/>
            </a:pPr>
            <a:r>
              <a:rPr lang="tr-TR" sz="1400" dirty="0" smtClean="0"/>
              <a:t>espriler ‘sulandırılmış’ hayat parçalarıdır bir bakıma. Öte yandan, anekdotun ‘güldürmek’ gibi bir öncelikli amacı da </a:t>
            </a:r>
          </a:p>
          <a:p>
            <a:pPr>
              <a:lnSpc>
                <a:spcPct val="150000"/>
              </a:lnSpc>
              <a:buNone/>
            </a:pPr>
            <a:r>
              <a:rPr lang="tr-TR" sz="1400" dirty="0" smtClean="0"/>
              <a:t>yoktur.</a:t>
            </a:r>
          </a:p>
          <a:p>
            <a:pPr>
              <a:lnSpc>
                <a:spcPct val="150000"/>
              </a:lnSpc>
              <a:buNone/>
            </a:pPr>
            <a:endParaRPr lang="tr-TR" sz="1400" dirty="0" smtClean="0"/>
          </a:p>
          <a:p>
            <a:pPr>
              <a:lnSpc>
                <a:spcPct val="150000"/>
              </a:lnSpc>
              <a:buNone/>
            </a:pPr>
            <a:r>
              <a:rPr lang="tr-TR" sz="1400" b="1" i="1" dirty="0" smtClean="0"/>
              <a:t>ARKETİP: </a:t>
            </a:r>
            <a:r>
              <a:rPr lang="tr-TR" sz="1400" dirty="0" smtClean="0"/>
              <a:t>Kelime anlamıyla kalıp, şablon, </a:t>
            </a:r>
            <a:r>
              <a:rPr lang="tr-TR" sz="1400" dirty="0" err="1" smtClean="0"/>
              <a:t>ilktip</a:t>
            </a:r>
            <a:r>
              <a:rPr lang="tr-TR" sz="1400" dirty="0" smtClean="0"/>
              <a:t> şeklinde ifade edilen arketipler gerçekte insan kültürünü oluşturan </a:t>
            </a:r>
          </a:p>
          <a:p>
            <a:pPr>
              <a:lnSpc>
                <a:spcPct val="150000"/>
              </a:lnSpc>
              <a:buNone/>
            </a:pPr>
            <a:r>
              <a:rPr lang="tr-TR" sz="1400" dirty="0" smtClean="0"/>
              <a:t>yapıtaşlarıdır. İnsanlar uzun dönemler boyunca karşılaştığı benzer olayları bir süre sonra belli davranış kalıplarına </a:t>
            </a:r>
          </a:p>
          <a:p>
            <a:pPr>
              <a:lnSpc>
                <a:spcPct val="150000"/>
              </a:lnSpc>
              <a:buNone/>
            </a:pPr>
            <a:r>
              <a:rPr lang="tr-TR" sz="1400" dirty="0" smtClean="0"/>
              <a:t>oturtmuş ve bu kalıpları kuşaklar boyunca aktarmaya başlamıştır. Bunun sonucunda ise bireyin anne, baba, erkek, </a:t>
            </a:r>
          </a:p>
          <a:p>
            <a:pPr>
              <a:lnSpc>
                <a:spcPct val="150000"/>
              </a:lnSpc>
              <a:buNone/>
            </a:pPr>
            <a:r>
              <a:rPr lang="tr-TR" sz="1400" dirty="0" smtClean="0"/>
              <a:t>kadın gibi rolleri ve geçimini sağlamak, eş ve arkadaş bulmak, yolculuğa çıkmak vb. arketip denilen şablonlar ortaya </a:t>
            </a:r>
          </a:p>
          <a:p>
            <a:pPr>
              <a:lnSpc>
                <a:spcPct val="150000"/>
              </a:lnSpc>
              <a:buNone/>
            </a:pPr>
            <a:r>
              <a:rPr lang="tr-TR" sz="1400" dirty="0" smtClean="0"/>
              <a:t>çıkmıştır. Sanatın çeşitli kollarında da kullanılan bir sözdür. Mimarlıkta “ileriki dönemlerde geliştiği bilinen bir mimarî </a:t>
            </a:r>
          </a:p>
          <a:p>
            <a:pPr>
              <a:lnSpc>
                <a:spcPct val="150000"/>
              </a:lnSpc>
              <a:buNone/>
            </a:pPr>
            <a:r>
              <a:rPr lang="tr-TR" sz="1400" dirty="0" err="1" smtClean="0"/>
              <a:t>ögenin</a:t>
            </a:r>
            <a:r>
              <a:rPr lang="tr-TR" sz="1400" dirty="0" smtClean="0"/>
              <a:t> henüz en yetkin biçimine ulaşmamış ilk örneği” anlamına gelir.</a:t>
            </a:r>
          </a:p>
          <a:p>
            <a:pPr>
              <a:lnSpc>
                <a:spcPct val="150000"/>
              </a:lnSpc>
              <a:buNone/>
            </a:pPr>
            <a:r>
              <a:rPr lang="tr-TR" sz="1400" dirty="0" smtClean="0"/>
              <a:t>Bazı düşünürlere göre, dini edebiyattaki Adem, Havva, cennetten kovulma, Habil-Kabil gibi konular arketiptir.</a:t>
            </a:r>
          </a:p>
          <a:p>
            <a:pPr>
              <a:lnSpc>
                <a:spcPct val="150000"/>
              </a:lnSpc>
              <a:buNone/>
            </a:pPr>
            <a:endParaRPr lang="tr-TR" sz="1400" b="1" i="1"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14290"/>
            <a:ext cx="8858312" cy="5929354"/>
          </a:xfrm>
        </p:spPr>
        <p:txBody>
          <a:bodyPr>
            <a:normAutofit/>
          </a:bodyPr>
          <a:lstStyle/>
          <a:p>
            <a:pPr>
              <a:lnSpc>
                <a:spcPct val="150000"/>
              </a:lnSpc>
              <a:buNone/>
            </a:pPr>
            <a:r>
              <a:rPr lang="tr-TR" sz="1400" b="1" i="1" dirty="0" smtClean="0"/>
              <a:t>AVANGARD: 1:</a:t>
            </a:r>
            <a:r>
              <a:rPr lang="tr-TR" sz="1400" dirty="0" smtClean="0"/>
              <a:t>Bir sanat ya da düşünce akımına öncülük eden, öncü.</a:t>
            </a:r>
          </a:p>
          <a:p>
            <a:pPr>
              <a:lnSpc>
                <a:spcPct val="150000"/>
              </a:lnSpc>
              <a:buNone/>
            </a:pPr>
            <a:r>
              <a:rPr lang="tr-TR" sz="1400" b="1" i="1" dirty="0" smtClean="0"/>
              <a:t>2:</a:t>
            </a:r>
            <a:r>
              <a:rPr lang="tr-TR" sz="1400" dirty="0" smtClean="0"/>
              <a:t> Sanat ve edebiyat alanında alışılmış tarza, biçim ve biçeme, kullanım veya malzemeye karşı çıkan köktenci yenilikçi </a:t>
            </a:r>
          </a:p>
          <a:p>
            <a:pPr>
              <a:lnSpc>
                <a:spcPct val="150000"/>
              </a:lnSpc>
              <a:buNone/>
            </a:pPr>
            <a:r>
              <a:rPr lang="tr-TR" sz="1400" dirty="0" smtClean="0"/>
              <a:t>hareketlere verilen genel ad. </a:t>
            </a:r>
            <a:r>
              <a:rPr lang="tr-TR" sz="1400" dirty="0" err="1" smtClean="0"/>
              <a:t>Avangard</a:t>
            </a:r>
            <a:r>
              <a:rPr lang="tr-TR" sz="1400" dirty="0" smtClean="0"/>
              <a:t> alışılmış, geleneksel olana karşı çıkarak yeniyi arama çabası içinde özetlenebilir. </a:t>
            </a:r>
          </a:p>
          <a:p>
            <a:pPr>
              <a:lnSpc>
                <a:spcPct val="150000"/>
              </a:lnSpc>
              <a:buNone/>
            </a:pPr>
            <a:r>
              <a:rPr lang="tr-TR" sz="1400" dirty="0" smtClean="0"/>
              <a:t>Batı edebiyatında </a:t>
            </a:r>
            <a:r>
              <a:rPr lang="tr-TR" sz="1400" dirty="0" err="1" smtClean="0"/>
              <a:t>dadaistler</a:t>
            </a:r>
            <a:r>
              <a:rPr lang="tr-TR" sz="1400" dirty="0" smtClean="0"/>
              <a:t>, sürrealistler, fütüristler </a:t>
            </a:r>
            <a:r>
              <a:rPr lang="tr-TR" sz="1400" dirty="0" err="1" smtClean="0"/>
              <a:t>avangard</a:t>
            </a:r>
            <a:r>
              <a:rPr lang="tr-TR" sz="1400" dirty="0" smtClean="0"/>
              <a:t> hareketler olarak nitelenirken Türk edebiyatında </a:t>
            </a:r>
            <a:r>
              <a:rPr lang="tr-TR" sz="1400" b="1" dirty="0" smtClean="0"/>
              <a:t>Garip </a:t>
            </a:r>
          </a:p>
          <a:p>
            <a:pPr>
              <a:lnSpc>
                <a:spcPct val="150000"/>
              </a:lnSpc>
              <a:buNone/>
            </a:pPr>
            <a:r>
              <a:rPr lang="tr-TR" sz="1400" b="1" dirty="0" smtClean="0"/>
              <a:t>hareketi </a:t>
            </a:r>
            <a:r>
              <a:rPr lang="tr-TR" sz="1400" dirty="0" err="1" smtClean="0"/>
              <a:t>avangard</a:t>
            </a:r>
            <a:r>
              <a:rPr lang="tr-TR" sz="1400" dirty="0" smtClean="0"/>
              <a:t> bir çıkış olarak değerlendirilebilir.</a:t>
            </a:r>
          </a:p>
          <a:p>
            <a:pPr>
              <a:lnSpc>
                <a:spcPct val="150000"/>
              </a:lnSpc>
              <a:buNone/>
            </a:pPr>
            <a:endParaRPr lang="tr-TR" sz="1400" b="1" i="1" dirty="0" smtClean="0"/>
          </a:p>
          <a:p>
            <a:pPr>
              <a:lnSpc>
                <a:spcPct val="150000"/>
              </a:lnSpc>
              <a:buNone/>
            </a:pPr>
            <a:r>
              <a:rPr lang="tr-TR" sz="1400" b="1" i="1" dirty="0" smtClean="0"/>
              <a:t>ÂZÂDE:  </a:t>
            </a:r>
            <a:r>
              <a:rPr lang="tr-TR" sz="1400" dirty="0" smtClean="0"/>
              <a:t>Mısra-ı </a:t>
            </a:r>
            <a:r>
              <a:rPr lang="tr-TR" sz="1400" dirty="0" err="1" smtClean="0"/>
              <a:t>âzâde</a:t>
            </a:r>
            <a:r>
              <a:rPr lang="tr-TR" sz="1400" dirty="0" smtClean="0"/>
              <a:t>. Tek mısralık/şiir. Bir manzumeden veya beyitten bağımsız olarak söylenmiş, tek başına bir anlamı,</a:t>
            </a:r>
          </a:p>
          <a:p>
            <a:pPr>
              <a:lnSpc>
                <a:spcPct val="150000"/>
              </a:lnSpc>
              <a:buNone/>
            </a:pPr>
            <a:r>
              <a:rPr lang="tr-TR" sz="1400" dirty="0" smtClean="0"/>
              <a:t>ölçüsü ve bütünlüğü olan mısralara verilen addır.</a:t>
            </a:r>
          </a:p>
          <a:p>
            <a:pPr>
              <a:lnSpc>
                <a:spcPct val="150000"/>
              </a:lnSpc>
              <a:buNone/>
            </a:pPr>
            <a:r>
              <a:rPr lang="tr-TR" sz="1400" dirty="0" smtClean="0"/>
              <a:t>Klâsik Türk şiirinin en küçük nazım biçimi olan </a:t>
            </a:r>
            <a:r>
              <a:rPr lang="tr-TR" sz="1400" dirty="0" err="1" smtClean="0"/>
              <a:t>âzâde</a:t>
            </a:r>
            <a:r>
              <a:rPr lang="tr-TR" sz="1400" dirty="0" smtClean="0"/>
              <a:t> mısralar, divanların en sonlarında yer alır. II. </a:t>
            </a:r>
            <a:r>
              <a:rPr lang="tr-TR" sz="1400" dirty="0" err="1" smtClean="0"/>
              <a:t>Mahmud’un</a:t>
            </a:r>
            <a:r>
              <a:rPr lang="tr-TR" sz="1400" dirty="0" smtClean="0"/>
              <a:t> </a:t>
            </a:r>
          </a:p>
          <a:p>
            <a:pPr>
              <a:lnSpc>
                <a:spcPct val="150000"/>
              </a:lnSpc>
              <a:buNone/>
            </a:pPr>
            <a:r>
              <a:rPr lang="tr-TR" sz="1400" dirty="0" smtClean="0"/>
              <a:t>hekimbaşısı </a:t>
            </a:r>
            <a:r>
              <a:rPr lang="tr-TR" sz="1400" dirty="0" err="1" smtClean="0"/>
              <a:t>Abdülhak</a:t>
            </a:r>
            <a:r>
              <a:rPr lang="tr-TR" sz="1400" dirty="0" smtClean="0"/>
              <a:t> Molla’nın ecza dolabının üzerine yazdırdığı “Ne ararsan bulunur derde </a:t>
            </a:r>
            <a:r>
              <a:rPr lang="tr-TR" sz="1400" dirty="0" err="1" smtClean="0"/>
              <a:t>devâdan</a:t>
            </a:r>
            <a:r>
              <a:rPr lang="tr-TR" sz="1400" dirty="0" smtClean="0"/>
              <a:t> gayrı”, </a:t>
            </a:r>
            <a:r>
              <a:rPr lang="tr-TR" sz="1400" dirty="0" err="1" smtClean="0"/>
              <a:t>Muaalim</a:t>
            </a:r>
            <a:r>
              <a:rPr lang="tr-TR" sz="1400" dirty="0" smtClean="0"/>
              <a:t> </a:t>
            </a:r>
          </a:p>
          <a:p>
            <a:pPr>
              <a:lnSpc>
                <a:spcPct val="150000"/>
              </a:lnSpc>
              <a:buNone/>
            </a:pPr>
            <a:r>
              <a:rPr lang="tr-TR" sz="1400" dirty="0" smtClean="0"/>
              <a:t>Naci’nin tebessüm halinde çektirdiği bir fotoğrafının altına yazdığı  “</a:t>
            </a:r>
            <a:r>
              <a:rPr lang="tr-TR" sz="1400" dirty="0" err="1" smtClean="0"/>
              <a:t>Mudhikât</a:t>
            </a:r>
            <a:r>
              <a:rPr lang="tr-TR" sz="1400" dirty="0" smtClean="0"/>
              <a:t>-ı </a:t>
            </a:r>
            <a:r>
              <a:rPr lang="tr-TR" sz="1400" dirty="0" err="1" smtClean="0"/>
              <a:t>dehre</a:t>
            </a:r>
            <a:r>
              <a:rPr lang="tr-TR" sz="1400" dirty="0" smtClean="0"/>
              <a:t> ben ölsem de tasvirim güler” </a:t>
            </a:r>
          </a:p>
          <a:p>
            <a:pPr>
              <a:lnSpc>
                <a:spcPct val="150000"/>
              </a:lnSpc>
              <a:buNone/>
            </a:pPr>
            <a:r>
              <a:rPr lang="tr-TR" sz="1400" dirty="0" smtClean="0"/>
              <a:t>mısraları birer </a:t>
            </a:r>
            <a:r>
              <a:rPr lang="tr-TR" sz="1400" dirty="0" err="1" smtClean="0"/>
              <a:t>âzâdedir</a:t>
            </a:r>
            <a:r>
              <a:rPr lang="tr-TR" sz="1400" dirty="0" smtClean="0"/>
              <a:t>. Yahya Kemal’in “Türkçe ağzımda annemin sütüdür” sözü de böyle bir mısradır.</a:t>
            </a:r>
          </a:p>
          <a:p>
            <a:pPr>
              <a:lnSpc>
                <a:spcPct val="150000"/>
              </a:lnSpc>
              <a:buNone/>
            </a:pPr>
            <a:r>
              <a:rPr lang="tr-TR" sz="1400" dirty="0" smtClean="0"/>
              <a:t>Bir manzume ya da beyitte yer alan ve eksiksiz bir anlam ifade eden mısralar için de zaman zaman </a:t>
            </a:r>
            <a:r>
              <a:rPr lang="tr-TR" sz="1400" dirty="0" err="1" smtClean="0"/>
              <a:t>âzâde</a:t>
            </a:r>
            <a:r>
              <a:rPr lang="tr-TR" sz="1400" dirty="0" smtClean="0"/>
              <a:t> tabiri </a:t>
            </a:r>
          </a:p>
          <a:p>
            <a:pPr>
              <a:lnSpc>
                <a:spcPct val="150000"/>
              </a:lnSpc>
              <a:buNone/>
            </a:pPr>
            <a:r>
              <a:rPr lang="tr-TR" sz="1400" dirty="0" smtClean="0"/>
              <a:t>kullanılmıştır.</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82594"/>
          </a:xfrm>
        </p:spPr>
        <p:txBody>
          <a:bodyPr>
            <a:normAutofit fontScale="90000"/>
          </a:bodyPr>
          <a:lstStyle/>
          <a:p>
            <a:r>
              <a:rPr lang="tr-TR" dirty="0" smtClean="0"/>
              <a:t/>
            </a:r>
            <a:br>
              <a:rPr lang="tr-TR" dirty="0" smtClean="0"/>
            </a:br>
            <a:r>
              <a:rPr lang="tr-TR" sz="2700" b="1" dirty="0" smtClean="0"/>
              <a:t>CEVAP 59: </a:t>
            </a:r>
            <a:r>
              <a:rPr lang="tr-TR" sz="2700" dirty="0" smtClean="0"/>
              <a:t>B) Divan-ı Kebir – Mesnevi – </a:t>
            </a:r>
            <a:r>
              <a:rPr lang="tr-TR" sz="2700" dirty="0" err="1" smtClean="0"/>
              <a:t>Fihi</a:t>
            </a:r>
            <a:r>
              <a:rPr lang="tr-TR" sz="2700" dirty="0" smtClean="0"/>
              <a:t> </a:t>
            </a:r>
            <a:r>
              <a:rPr lang="tr-TR" sz="2700" dirty="0" err="1" smtClean="0"/>
              <a:t>Mâ</a:t>
            </a:r>
            <a:r>
              <a:rPr lang="tr-TR" sz="2700" dirty="0" smtClean="0"/>
              <a:t> </a:t>
            </a:r>
            <a:r>
              <a:rPr lang="tr-TR" sz="2700" dirty="0" err="1" smtClean="0"/>
              <a:t>Fih</a:t>
            </a:r>
            <a:r>
              <a:rPr lang="tr-TR" dirty="0" smtClean="0"/>
              <a:t/>
            </a:r>
            <a:br>
              <a:rPr lang="tr-TR" dirty="0" smtClean="0"/>
            </a:br>
            <a:endParaRPr lang="tr-TR" dirty="0"/>
          </a:p>
        </p:txBody>
      </p:sp>
      <p:sp>
        <p:nvSpPr>
          <p:cNvPr id="3" name="2 İçerik Yer Tutucusu"/>
          <p:cNvSpPr>
            <a:spLocks noGrp="1"/>
          </p:cNvSpPr>
          <p:nvPr>
            <p:ph idx="1"/>
          </p:nvPr>
        </p:nvSpPr>
        <p:spPr>
          <a:xfrm>
            <a:off x="457200" y="1071546"/>
            <a:ext cx="8229600" cy="5054617"/>
          </a:xfrm>
        </p:spPr>
        <p:txBody>
          <a:bodyPr>
            <a:normAutofit/>
          </a:bodyPr>
          <a:lstStyle/>
          <a:p>
            <a:pPr>
              <a:lnSpc>
                <a:spcPct val="150000"/>
              </a:lnSpc>
              <a:buNone/>
            </a:pPr>
            <a:r>
              <a:rPr lang="tr-TR" sz="1600" b="1" i="1" dirty="0" err="1" smtClean="0"/>
              <a:t>Mantıku't</a:t>
            </a:r>
            <a:r>
              <a:rPr lang="tr-TR" sz="1600" b="1" i="1" dirty="0" smtClean="0"/>
              <a:t>-</a:t>
            </a:r>
            <a:r>
              <a:rPr lang="tr-TR" sz="1600" b="1" i="1" dirty="0" err="1" smtClean="0"/>
              <a:t>Tayr</a:t>
            </a:r>
            <a:r>
              <a:rPr lang="tr-TR" sz="1600" b="1" i="1" dirty="0" smtClean="0"/>
              <a:t>: </a:t>
            </a:r>
            <a:r>
              <a:rPr lang="tr-TR" sz="1600" dirty="0" err="1" smtClean="0"/>
              <a:t>Gülşehrî'nin</a:t>
            </a:r>
            <a:r>
              <a:rPr lang="tr-TR" sz="1600" dirty="0" smtClean="0"/>
              <a:t> en önemli eseridir. İranlı tasavvuf şairi </a:t>
            </a:r>
            <a:r>
              <a:rPr lang="tr-TR" sz="1600" b="1" dirty="0" err="1" smtClean="0"/>
              <a:t>Feridüddin</a:t>
            </a:r>
            <a:r>
              <a:rPr lang="tr-TR" sz="1600" b="1" dirty="0" smtClean="0"/>
              <a:t> </a:t>
            </a:r>
            <a:r>
              <a:rPr lang="tr-TR" sz="1600" b="1" dirty="0" err="1" smtClean="0"/>
              <a:t>Attar'ın</a:t>
            </a:r>
            <a:r>
              <a:rPr lang="tr-TR" sz="1600" b="1" dirty="0" smtClean="0"/>
              <a:t> </a:t>
            </a:r>
            <a:r>
              <a:rPr lang="tr-TR" sz="1600" dirty="0" smtClean="0"/>
              <a:t>aynı adlı </a:t>
            </a:r>
          </a:p>
          <a:p>
            <a:pPr>
              <a:lnSpc>
                <a:spcPct val="150000"/>
              </a:lnSpc>
              <a:buNone/>
            </a:pPr>
            <a:r>
              <a:rPr lang="tr-TR" sz="1600" dirty="0" smtClean="0"/>
              <a:t>eserinin çevirisi olan </a:t>
            </a:r>
            <a:r>
              <a:rPr lang="tr-TR" sz="1600" dirty="0" err="1" smtClean="0"/>
              <a:t>Mantıku't</a:t>
            </a:r>
            <a:r>
              <a:rPr lang="tr-TR" sz="1600" dirty="0" smtClean="0"/>
              <a:t> </a:t>
            </a:r>
            <a:r>
              <a:rPr lang="tr-TR" sz="1600" dirty="0" err="1" smtClean="0"/>
              <a:t>Tayr</a:t>
            </a:r>
            <a:r>
              <a:rPr lang="tr-TR" sz="1600" dirty="0" smtClean="0"/>
              <a:t>, çeviri olmakla birlikte </a:t>
            </a:r>
            <a:r>
              <a:rPr lang="tr-TR" sz="1600" dirty="0" err="1" smtClean="0"/>
              <a:t>Gülşehri</a:t>
            </a:r>
            <a:r>
              <a:rPr lang="tr-TR" sz="1600" dirty="0" smtClean="0"/>
              <a:t> tarafından genişletilmiştir. Şair </a:t>
            </a:r>
          </a:p>
          <a:p>
            <a:pPr>
              <a:lnSpc>
                <a:spcPct val="150000"/>
              </a:lnSpc>
              <a:buNone/>
            </a:pPr>
            <a:r>
              <a:rPr lang="tr-TR" sz="1600" dirty="0" smtClean="0"/>
              <a:t>esere </a:t>
            </a:r>
            <a:r>
              <a:rPr lang="tr-TR" sz="1600" dirty="0" err="1" smtClean="0"/>
              <a:t>Kelile</a:t>
            </a:r>
            <a:r>
              <a:rPr lang="tr-TR" sz="1600" dirty="0" smtClean="0"/>
              <a:t> ve </a:t>
            </a:r>
            <a:r>
              <a:rPr lang="tr-TR" sz="1600" dirty="0" err="1" smtClean="0"/>
              <a:t>Dimne'den</a:t>
            </a:r>
            <a:r>
              <a:rPr lang="tr-TR" sz="1600" dirty="0" smtClean="0"/>
              <a:t> hikayeler katmış, Mevlana'nın Mesnevi'sinden alıntılar yapmıştır. </a:t>
            </a:r>
          </a:p>
          <a:p>
            <a:pPr>
              <a:lnSpc>
                <a:spcPct val="150000"/>
              </a:lnSpc>
              <a:buNone/>
            </a:pPr>
            <a:r>
              <a:rPr lang="tr-TR" sz="1600" b="1" dirty="0" smtClean="0"/>
              <a:t>Alegorik olan</a:t>
            </a:r>
            <a:r>
              <a:rPr lang="tr-TR" sz="1600" dirty="0" smtClean="0"/>
              <a:t>, tasavvufi içerikli bu eser 8.000 beyittir. </a:t>
            </a:r>
            <a:r>
              <a:rPr lang="tr-TR" sz="1600" b="1" dirty="0" err="1" smtClean="0"/>
              <a:t>Mantıku't</a:t>
            </a:r>
            <a:r>
              <a:rPr lang="tr-TR" sz="1600" b="1" dirty="0" smtClean="0"/>
              <a:t> </a:t>
            </a:r>
            <a:r>
              <a:rPr lang="tr-TR" sz="1600" b="1" dirty="0" err="1" smtClean="0"/>
              <a:t>Tayr</a:t>
            </a:r>
            <a:r>
              <a:rPr lang="tr-TR" sz="1600" b="1" dirty="0" smtClean="0"/>
              <a:t>, Kuş Dili anlamına </a:t>
            </a:r>
            <a:r>
              <a:rPr lang="tr-TR" sz="1600" dirty="0" smtClean="0"/>
              <a:t>gelir.</a:t>
            </a:r>
          </a:p>
          <a:p>
            <a:pPr>
              <a:lnSpc>
                <a:spcPct val="150000"/>
              </a:lnSpc>
              <a:buNone/>
            </a:pPr>
            <a:endParaRPr lang="tr-TR" sz="1600" dirty="0" smtClean="0"/>
          </a:p>
          <a:p>
            <a:pPr>
              <a:lnSpc>
                <a:spcPct val="150000"/>
              </a:lnSpc>
              <a:buNone/>
            </a:pPr>
            <a:endParaRPr lang="tr-TR" sz="1600" dirty="0" smtClean="0"/>
          </a:p>
          <a:p>
            <a:pPr>
              <a:lnSpc>
                <a:spcPct val="150000"/>
              </a:lnSpc>
              <a:buNone/>
            </a:pPr>
            <a:r>
              <a:rPr lang="tr-TR" sz="1600" b="1" i="1" dirty="0" smtClean="0"/>
              <a:t>Süheyl ü </a:t>
            </a:r>
            <a:r>
              <a:rPr lang="tr-TR" sz="1600" b="1" i="1" dirty="0" err="1" smtClean="0"/>
              <a:t>Nevbahar</a:t>
            </a:r>
            <a:r>
              <a:rPr lang="tr-TR" sz="1600" b="1" i="1" dirty="0" smtClean="0"/>
              <a:t>: </a:t>
            </a:r>
            <a:r>
              <a:rPr lang="tr-TR" sz="1600" b="1" dirty="0" smtClean="0"/>
              <a:t>Hoca </a:t>
            </a:r>
            <a:r>
              <a:rPr lang="tr-TR" sz="1600" b="1" dirty="0" err="1" smtClean="0"/>
              <a:t>Mesud’un</a:t>
            </a:r>
            <a:r>
              <a:rPr lang="tr-TR" sz="1600" b="1" dirty="0" smtClean="0"/>
              <a:t> y</a:t>
            </a:r>
            <a:r>
              <a:rPr lang="tr-TR" sz="1600" dirty="0" smtClean="0"/>
              <a:t>eğeni </a:t>
            </a:r>
            <a:r>
              <a:rPr lang="tr-TR" sz="1600" dirty="0" err="1" smtClean="0"/>
              <a:t>İzzeddîn</a:t>
            </a:r>
            <a:r>
              <a:rPr lang="tr-TR" sz="1600" dirty="0" smtClean="0"/>
              <a:t> </a:t>
            </a:r>
            <a:r>
              <a:rPr lang="tr-TR" sz="1600" dirty="0" err="1" smtClean="0"/>
              <a:t>Ahmed’le</a:t>
            </a:r>
            <a:r>
              <a:rPr lang="tr-TR" sz="1600" dirty="0" smtClean="0"/>
              <a:t> birlikte yazdığı aşk mesnevisidir. </a:t>
            </a:r>
          </a:p>
          <a:p>
            <a:pPr>
              <a:lnSpc>
                <a:spcPct val="150000"/>
              </a:lnSpc>
              <a:buNone/>
            </a:pPr>
            <a:r>
              <a:rPr lang="tr-TR" sz="1600" dirty="0" smtClean="0"/>
              <a:t>Eser daha çok manzum aşk ve macera hikâyeciliği içinde yer almaktadır. İlk bin </a:t>
            </a:r>
            <a:r>
              <a:rPr lang="tr-TR" sz="1600" dirty="0" err="1" smtClean="0"/>
              <a:t>beytini</a:t>
            </a:r>
            <a:r>
              <a:rPr lang="tr-TR" sz="1600" dirty="0" smtClean="0"/>
              <a:t> yeğeni </a:t>
            </a:r>
          </a:p>
          <a:p>
            <a:pPr>
              <a:lnSpc>
                <a:spcPct val="150000"/>
              </a:lnSpc>
              <a:buNone/>
            </a:pPr>
            <a:r>
              <a:rPr lang="tr-TR" sz="1600" dirty="0" err="1" smtClean="0"/>
              <a:t>İzzeddin</a:t>
            </a:r>
            <a:r>
              <a:rPr lang="tr-TR" sz="1600" dirty="0" smtClean="0"/>
              <a:t> </a:t>
            </a:r>
            <a:r>
              <a:rPr lang="tr-TR" sz="1600" dirty="0" err="1" smtClean="0"/>
              <a:t>Ahmed</a:t>
            </a:r>
            <a:r>
              <a:rPr lang="tr-TR" sz="1600" dirty="0" smtClean="0"/>
              <a:t>, geriye kalan 4661 </a:t>
            </a:r>
            <a:r>
              <a:rPr lang="tr-TR" sz="1600" dirty="0" err="1" smtClean="0"/>
              <a:t>beyti</a:t>
            </a:r>
            <a:r>
              <a:rPr lang="tr-TR" sz="1600" dirty="0" smtClean="0"/>
              <a:t> kendisi yazmıştır. Yemen padişahının oğlu Süheyl ile Çin </a:t>
            </a:r>
          </a:p>
          <a:p>
            <a:pPr>
              <a:lnSpc>
                <a:spcPct val="150000"/>
              </a:lnSpc>
              <a:buNone/>
            </a:pPr>
            <a:r>
              <a:rPr lang="tr-TR" sz="1600" dirty="0" smtClean="0"/>
              <a:t>hükümdarının kızı </a:t>
            </a:r>
            <a:r>
              <a:rPr lang="tr-TR" sz="1600" dirty="0" err="1" smtClean="0"/>
              <a:t>Nevbahar</a:t>
            </a:r>
            <a:r>
              <a:rPr lang="tr-TR" sz="1600" dirty="0" smtClean="0"/>
              <a:t> arasındaki aşk macerasını anlatır. Bu konu etrafında çeşitli olayların </a:t>
            </a:r>
          </a:p>
          <a:p>
            <a:pPr>
              <a:lnSpc>
                <a:spcPct val="150000"/>
              </a:lnSpc>
              <a:buNone/>
            </a:pPr>
            <a:r>
              <a:rPr lang="tr-TR" sz="1600" dirty="0" smtClean="0"/>
              <a:t>yer aldığı eser dinî, ahlakî nasihatlerle örülü fikrî ve didaktik bir muhteva taşımaktadır.</a:t>
            </a:r>
            <a:endParaRPr lang="tr-TR" sz="1600" i="1" dirty="0" smtClean="0"/>
          </a:p>
          <a:p>
            <a:pPr>
              <a:buNone/>
            </a:pPr>
            <a:endParaRPr lang="tr-TR" sz="1600" dirty="0" smtClean="0"/>
          </a:p>
          <a:p>
            <a:pPr>
              <a:buNone/>
            </a:pPr>
            <a:endParaRPr lang="tr-TR" sz="1600" dirty="0" smtClean="0"/>
          </a:p>
          <a:p>
            <a:pPr>
              <a:buNone/>
            </a:pPr>
            <a:endParaRPr lang="tr-TR" sz="1600" b="1" i="1"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500042"/>
            <a:ext cx="8472518" cy="6143668"/>
          </a:xfrm>
        </p:spPr>
        <p:txBody>
          <a:bodyPr>
            <a:normAutofit lnSpcReduction="10000"/>
          </a:bodyPr>
          <a:lstStyle/>
          <a:p>
            <a:pPr>
              <a:lnSpc>
                <a:spcPct val="150000"/>
              </a:lnSpc>
              <a:buNone/>
            </a:pPr>
            <a:r>
              <a:rPr lang="tr-TR" sz="1600" b="1" i="1" dirty="0" smtClean="0"/>
              <a:t>MESNEVİ: </a:t>
            </a:r>
            <a:r>
              <a:rPr lang="tr-TR" sz="1600" dirty="0" smtClean="0"/>
              <a:t>Mevlana'nın eserlerinin en ünlüsü ve en hacimlisidir. Mesnevi, dini, tasavvufî ve ahlâki </a:t>
            </a:r>
          </a:p>
          <a:p>
            <a:pPr>
              <a:lnSpc>
                <a:spcPct val="150000"/>
              </a:lnSpc>
              <a:buNone/>
            </a:pPr>
            <a:r>
              <a:rPr lang="tr-TR" sz="1600" dirty="0" smtClean="0"/>
              <a:t>yanı ağır basan didaktik bir eserdir. Mesnevi'de işlenen konuların çoğu öğüt vermek amacı taşır. </a:t>
            </a:r>
          </a:p>
          <a:p>
            <a:pPr>
              <a:lnSpc>
                <a:spcPct val="150000"/>
              </a:lnSpc>
              <a:buNone/>
            </a:pPr>
            <a:r>
              <a:rPr lang="tr-TR" sz="1600" dirty="0" smtClean="0"/>
              <a:t>26.000 beyitten oluşan bu eser, mesnevi nazım şekliyle ve aruzla yazılmıştır.</a:t>
            </a:r>
          </a:p>
          <a:p>
            <a:pPr>
              <a:lnSpc>
                <a:spcPct val="150000"/>
              </a:lnSpc>
              <a:buNone/>
            </a:pPr>
            <a:endParaRPr lang="tr-TR" sz="1600" dirty="0" smtClean="0"/>
          </a:p>
          <a:p>
            <a:pPr marL="0" indent="0">
              <a:lnSpc>
                <a:spcPct val="150000"/>
              </a:lnSpc>
              <a:buNone/>
            </a:pPr>
            <a:r>
              <a:rPr lang="tr-TR" sz="1600" b="1" i="1" dirty="0" smtClean="0"/>
              <a:t>DİVAN-I KEBİR: </a:t>
            </a:r>
            <a:r>
              <a:rPr lang="tr-TR" sz="1600" dirty="0" smtClean="0"/>
              <a:t>Mevlana'nın gazel ve rubailerini toplayan büyük bir eserdir. Mevlana'nın asıl şairlik gücünü ortaya koyduğu şiirlerdir. Bu şiirlerde ele alınan aşk, yine ilahi bir aşktır. Ancak büyük bir hayal gücü, düşünce ve duygu derinliği, coşkunluk, Mevlana'nın ne kadar yetenekli bir şair olduğunu gösterir, onun yalnızca öğretici bir tarzının olmadığını gösterir.</a:t>
            </a:r>
          </a:p>
          <a:p>
            <a:pPr marL="0" indent="0">
              <a:lnSpc>
                <a:spcPct val="150000"/>
              </a:lnSpc>
              <a:buNone/>
            </a:pPr>
            <a:endParaRPr lang="tr-TR" sz="1600" dirty="0" smtClean="0"/>
          </a:p>
          <a:p>
            <a:pPr marL="0" indent="0">
              <a:lnSpc>
                <a:spcPct val="150000"/>
              </a:lnSpc>
              <a:buNone/>
            </a:pPr>
            <a:r>
              <a:rPr lang="tr-TR" sz="1600" b="1" i="1" dirty="0" smtClean="0"/>
              <a:t>FİHİ MÂ FİH: </a:t>
            </a:r>
            <a:r>
              <a:rPr lang="tr-TR" sz="1600" dirty="0" smtClean="0"/>
              <a:t>Mevlana'nın bazı düşünce ve sözlerinin toplanmasından meydana gelmiş bir eserdir. Mevlana, bu eserinde kendi döneminin önemli şahsiyetlerini de tanıtmaktadır. Mevlana'yı bir insan olarak tanıtan en güzel eserin bu olduğu söylenebilir.</a:t>
            </a:r>
          </a:p>
          <a:p>
            <a:pPr marL="0" indent="0">
              <a:lnSpc>
                <a:spcPct val="150000"/>
              </a:lnSpc>
              <a:buNone/>
            </a:pPr>
            <a:endParaRPr lang="tr-TR" sz="1600" dirty="0" smtClean="0"/>
          </a:p>
          <a:p>
            <a:pPr marL="0" indent="0">
              <a:lnSpc>
                <a:spcPct val="150000"/>
              </a:lnSpc>
              <a:buNone/>
            </a:pPr>
            <a:r>
              <a:rPr lang="tr-TR" sz="1600" b="1" i="1" dirty="0" err="1" smtClean="0"/>
              <a:t>Mecalisü’n</a:t>
            </a:r>
            <a:r>
              <a:rPr lang="tr-TR" sz="1600" b="1" i="1" dirty="0" smtClean="0"/>
              <a:t>-</a:t>
            </a:r>
            <a:r>
              <a:rPr lang="tr-TR" sz="1600" b="1" i="1" dirty="0" err="1" smtClean="0"/>
              <a:t>Nefais</a:t>
            </a:r>
            <a:r>
              <a:rPr lang="tr-TR" sz="1600" b="1" i="1" dirty="0" smtClean="0"/>
              <a:t>:</a:t>
            </a:r>
            <a:r>
              <a:rPr lang="tr-TR" sz="1600" dirty="0" smtClean="0"/>
              <a:t> İlk şairler tezkiresidir. </a:t>
            </a:r>
            <a:r>
              <a:rPr lang="tr-TR" sz="1600" b="1" i="1" dirty="0" smtClean="0"/>
              <a:t>Ali </a:t>
            </a:r>
            <a:r>
              <a:rPr lang="tr-TR" sz="1600" b="1" i="1" dirty="0" err="1" smtClean="0"/>
              <a:t>Şir</a:t>
            </a:r>
            <a:r>
              <a:rPr lang="tr-TR" sz="1600" b="1" i="1" dirty="0" smtClean="0"/>
              <a:t> </a:t>
            </a:r>
            <a:r>
              <a:rPr lang="tr-TR" sz="1600" b="1" i="1" dirty="0" err="1" smtClean="0"/>
              <a:t>Nevai</a:t>
            </a:r>
            <a:r>
              <a:rPr lang="tr-TR" sz="1600" b="1" i="1" dirty="0" smtClean="0"/>
              <a:t> </a:t>
            </a:r>
            <a:r>
              <a:rPr lang="tr-TR" sz="1600" dirty="0" smtClean="0"/>
              <a:t>bu eserini sekiz bölüm halinde yazmıştır. Her bölüme </a:t>
            </a:r>
            <a:r>
              <a:rPr lang="tr-TR" sz="1600" i="1" dirty="0" smtClean="0"/>
              <a:t>"meclis"</a:t>
            </a:r>
            <a:r>
              <a:rPr lang="tr-TR" sz="1600" dirty="0" smtClean="0"/>
              <a:t> adı verilmiştir. Bu tezkire 16. yüzyıldan itibaren Anadolu'da yazılmaya başlanan şuara tezkirelerine örnek olmuştur. ( şuara: şairler)</a:t>
            </a:r>
            <a:endParaRPr lang="tr-TR" sz="1600" b="1" i="1" dirty="0" smtClean="0"/>
          </a:p>
          <a:p>
            <a:pPr marL="0" indent="0">
              <a:buNone/>
            </a:pPr>
            <a:endParaRPr lang="tr-TR" sz="1600" dirty="0" smtClean="0"/>
          </a:p>
          <a:p>
            <a:pPr>
              <a:buNone/>
            </a:pPr>
            <a:endParaRPr lang="tr-TR" sz="1600" dirty="0" smtClean="0"/>
          </a:p>
          <a:p>
            <a:pPr>
              <a:buNone/>
            </a:pPr>
            <a:endParaRPr lang="tr-TR" sz="1600" dirty="0" smtClean="0"/>
          </a:p>
          <a:p>
            <a:pPr>
              <a:buNone/>
            </a:pPr>
            <a:endParaRPr lang="tr-TR" sz="1600" dirty="0" smtClean="0"/>
          </a:p>
          <a:p>
            <a:pPr>
              <a:buNone/>
            </a:pPr>
            <a:endParaRPr lang="tr-TR" sz="1600" b="1" i="1"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42852"/>
            <a:ext cx="8229600" cy="6429420"/>
          </a:xfrm>
        </p:spPr>
        <p:txBody>
          <a:bodyPr>
            <a:normAutofit fontScale="92500" lnSpcReduction="10000"/>
          </a:bodyPr>
          <a:lstStyle/>
          <a:p>
            <a:pPr>
              <a:buNone/>
            </a:pPr>
            <a:r>
              <a:rPr lang="tr-TR" sz="2400" b="1" dirty="0" err="1" smtClean="0"/>
              <a:t>Muhakemet’ül</a:t>
            </a:r>
            <a:r>
              <a:rPr lang="tr-TR" sz="2400" b="1" dirty="0" smtClean="0"/>
              <a:t> </a:t>
            </a:r>
            <a:r>
              <a:rPr lang="tr-TR" sz="2400" b="1" dirty="0" err="1" smtClean="0"/>
              <a:t>Lügateyn</a:t>
            </a:r>
            <a:r>
              <a:rPr lang="tr-TR" sz="2400" b="1" dirty="0" smtClean="0"/>
              <a:t>: </a:t>
            </a:r>
            <a:r>
              <a:rPr lang="tr-TR" sz="2400" dirty="0" smtClean="0"/>
              <a:t>Ali </a:t>
            </a:r>
            <a:r>
              <a:rPr lang="tr-TR" sz="2400" dirty="0" err="1" smtClean="0"/>
              <a:t>Şir</a:t>
            </a:r>
            <a:r>
              <a:rPr lang="tr-TR" sz="2400" dirty="0" smtClean="0"/>
              <a:t> </a:t>
            </a:r>
            <a:r>
              <a:rPr lang="tr-TR" sz="2400" dirty="0" err="1" smtClean="0"/>
              <a:t>Nevai</a:t>
            </a:r>
            <a:r>
              <a:rPr lang="tr-TR" sz="2400" dirty="0" smtClean="0"/>
              <a:t>(1441 1501) bu eserinde, </a:t>
            </a:r>
          </a:p>
          <a:p>
            <a:pPr>
              <a:buNone/>
            </a:pPr>
            <a:r>
              <a:rPr lang="tr-TR" sz="2400" dirty="0" smtClean="0"/>
              <a:t>Türkçe ile Farsçayı karşılaştırmış Türkçenin Farsçadan üstün </a:t>
            </a:r>
          </a:p>
          <a:p>
            <a:pPr>
              <a:buNone/>
            </a:pPr>
            <a:r>
              <a:rPr lang="tr-TR" sz="2400" dirty="0" smtClean="0"/>
              <a:t>olduğunu belirtmiştir.</a:t>
            </a:r>
          </a:p>
          <a:p>
            <a:pPr>
              <a:buNone/>
            </a:pPr>
            <a:r>
              <a:rPr lang="tr-TR" sz="2400" b="1" dirty="0" err="1" smtClean="0"/>
              <a:t>Beng</a:t>
            </a:r>
            <a:r>
              <a:rPr lang="tr-TR" sz="2400" b="1" dirty="0" smtClean="0"/>
              <a:t> ü Bade: </a:t>
            </a:r>
            <a:r>
              <a:rPr lang="tr-TR" sz="2400" dirty="0" err="1" smtClean="0"/>
              <a:t>Fuzûlî</a:t>
            </a:r>
            <a:r>
              <a:rPr lang="tr-TR" sz="2400" dirty="0" smtClean="0"/>
              <a:t> 16. yüzyılda yaşamış, yaşamının tamamı Irak </a:t>
            </a:r>
          </a:p>
          <a:p>
            <a:pPr>
              <a:buNone/>
            </a:pPr>
            <a:r>
              <a:rPr lang="tr-TR" sz="2400" dirty="0" smtClean="0"/>
              <a:t>topraklarında geçmiş bir divan şairidir. Şah İsmail Bağdat’ı ele </a:t>
            </a:r>
          </a:p>
          <a:p>
            <a:pPr>
              <a:buNone/>
            </a:pPr>
            <a:r>
              <a:rPr lang="tr-TR" sz="2400" dirty="0" smtClean="0"/>
              <a:t>geçirince ona “</a:t>
            </a:r>
            <a:r>
              <a:rPr lang="tr-TR" sz="2400" dirty="0" err="1" smtClean="0"/>
              <a:t>Beng</a:t>
            </a:r>
            <a:r>
              <a:rPr lang="tr-TR" sz="2400" dirty="0" smtClean="0"/>
              <a:t> ü Bade” mesnevisini takdim etmiştir. Adı </a:t>
            </a:r>
          </a:p>
          <a:p>
            <a:pPr>
              <a:buNone/>
            </a:pPr>
            <a:r>
              <a:rPr lang="tr-TR" sz="2400" i="1" dirty="0" smtClean="0"/>
              <a:t>Esrar ve Şarap</a:t>
            </a:r>
            <a:r>
              <a:rPr lang="tr-TR" sz="2400" dirty="0" smtClean="0"/>
              <a:t> anlamına gelen alegorik eserinde, Fuzuli bu iki </a:t>
            </a:r>
          </a:p>
          <a:p>
            <a:pPr>
              <a:buNone/>
            </a:pPr>
            <a:r>
              <a:rPr lang="tr-TR" sz="2400" dirty="0" smtClean="0"/>
              <a:t>nesneyi karşılaştırmıştır. Esrar II. </a:t>
            </a:r>
            <a:r>
              <a:rPr lang="tr-TR" sz="2400" dirty="0" err="1" smtClean="0"/>
              <a:t>Bayezid'i</a:t>
            </a:r>
            <a:r>
              <a:rPr lang="tr-TR" sz="2400" dirty="0" smtClean="0"/>
              <a:t> şarap ise Şah İsmail'i t</a:t>
            </a:r>
          </a:p>
          <a:p>
            <a:pPr>
              <a:buNone/>
            </a:pPr>
            <a:r>
              <a:rPr lang="tr-TR" sz="2400" dirty="0" err="1" smtClean="0"/>
              <a:t>emsil</a:t>
            </a:r>
            <a:r>
              <a:rPr lang="tr-TR" sz="2400" dirty="0" smtClean="0"/>
              <a:t> etmektedir.</a:t>
            </a:r>
          </a:p>
          <a:p>
            <a:pPr>
              <a:buNone/>
            </a:pPr>
            <a:endParaRPr lang="tr-TR" sz="2400" b="1" dirty="0" smtClean="0"/>
          </a:p>
          <a:p>
            <a:pPr>
              <a:buNone/>
            </a:pPr>
            <a:r>
              <a:rPr lang="tr-TR" sz="2400" b="1" dirty="0" err="1" smtClean="0"/>
              <a:t>Hadikatü’s</a:t>
            </a:r>
            <a:r>
              <a:rPr lang="tr-TR" sz="2400" b="1" dirty="0" smtClean="0"/>
              <a:t>-Süeda:</a:t>
            </a:r>
            <a:r>
              <a:rPr lang="tr-TR" sz="2400" b="1" dirty="0" smtClean="0">
                <a:solidFill>
                  <a:srgbClr val="00B0F0"/>
                </a:solidFill>
              </a:rPr>
              <a:t>(Kutlu Kişiler Bahçesi): </a:t>
            </a:r>
            <a:r>
              <a:rPr lang="tr-TR" sz="2400" dirty="0" err="1" smtClean="0"/>
              <a:t>Kerbela</a:t>
            </a:r>
            <a:r>
              <a:rPr lang="tr-TR" sz="2400" dirty="0" smtClean="0"/>
              <a:t> olayı anlatılmıştır. </a:t>
            </a:r>
          </a:p>
          <a:p>
            <a:pPr>
              <a:buNone/>
            </a:pPr>
            <a:r>
              <a:rPr lang="tr-TR" sz="2400" dirty="0" smtClean="0"/>
              <a:t>Nesir şeklindedir. </a:t>
            </a:r>
            <a:r>
              <a:rPr lang="tr-TR" sz="2400" dirty="0" err="1" smtClean="0"/>
              <a:t>Fuzûlî</a:t>
            </a:r>
            <a:r>
              <a:rPr lang="tr-TR" sz="2400" dirty="0" smtClean="0"/>
              <a:t> tarafından yazılmıştır. Müslümanlar tarafından </a:t>
            </a:r>
          </a:p>
          <a:p>
            <a:pPr>
              <a:buNone/>
            </a:pPr>
            <a:r>
              <a:rPr lang="tr-TR" sz="2400" dirty="0" smtClean="0"/>
              <a:t>İslâm tarihi boyunca büyük bir üzüntü ile hatırlanan </a:t>
            </a:r>
            <a:r>
              <a:rPr lang="tr-TR" sz="2400" dirty="0" err="1" smtClean="0"/>
              <a:t>Kerbelâ</a:t>
            </a:r>
            <a:r>
              <a:rPr lang="tr-TR" sz="2400" dirty="0" smtClean="0"/>
              <a:t> olayını ele </a:t>
            </a:r>
          </a:p>
          <a:p>
            <a:pPr>
              <a:buNone/>
            </a:pPr>
            <a:r>
              <a:rPr lang="tr-TR" sz="2400" dirty="0" smtClean="0"/>
              <a:t>alan birçok eser kaleme alınmıştır. Bu eserlere </a:t>
            </a:r>
            <a:r>
              <a:rPr lang="tr-TR" sz="2400" b="1" dirty="0" smtClean="0"/>
              <a:t>Maktel-i Hüseyin</a:t>
            </a:r>
            <a:r>
              <a:rPr lang="tr-TR" sz="2400" dirty="0" smtClean="0"/>
              <a:t> veya </a:t>
            </a:r>
          </a:p>
          <a:p>
            <a:pPr>
              <a:buNone/>
            </a:pPr>
            <a:r>
              <a:rPr lang="tr-TR" sz="2400" dirty="0" smtClean="0"/>
              <a:t>kısaca </a:t>
            </a:r>
            <a:r>
              <a:rPr lang="tr-TR" sz="2400" b="1" dirty="0" smtClean="0"/>
              <a:t>Maktel </a:t>
            </a:r>
            <a:r>
              <a:rPr lang="tr-TR" sz="2400" dirty="0" smtClean="0"/>
              <a:t>adı verilir. </a:t>
            </a:r>
            <a:r>
              <a:rPr lang="tr-TR" sz="2400" dirty="0" err="1" smtClean="0"/>
              <a:t>Fuzûlî'nin</a:t>
            </a:r>
            <a:r>
              <a:rPr lang="tr-TR" sz="2400" dirty="0" smtClean="0"/>
              <a:t> bu eseri de bu türün önemli </a:t>
            </a:r>
          </a:p>
          <a:p>
            <a:pPr>
              <a:buNone/>
            </a:pPr>
            <a:r>
              <a:rPr lang="tr-TR" sz="2400" dirty="0" smtClean="0"/>
              <a:t>yapıtlarından biridir.</a:t>
            </a:r>
          </a:p>
          <a:p>
            <a:pPr>
              <a:buNone/>
            </a:pPr>
            <a:endParaRPr lang="tr-TR" sz="2400" dirty="0" smtClean="0"/>
          </a:p>
          <a:p>
            <a:pPr>
              <a:buNone/>
            </a:pPr>
            <a:endParaRPr lang="tr-TR" sz="2400" dirty="0" smtClean="0"/>
          </a:p>
          <a:p>
            <a:pPr>
              <a:buNone/>
            </a:pPr>
            <a:endParaRPr lang="tr-TR" sz="2400" dirty="0" smtClean="0"/>
          </a:p>
          <a:p>
            <a:pPr>
              <a:buNone/>
            </a:pPr>
            <a:endParaRPr lang="tr-TR" sz="24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86874" cy="6286544"/>
          </a:xfrm>
        </p:spPr>
        <p:txBody>
          <a:bodyPr>
            <a:normAutofit/>
          </a:bodyPr>
          <a:lstStyle/>
          <a:p>
            <a:pPr>
              <a:buNone/>
            </a:pPr>
            <a:r>
              <a:rPr lang="tr-TR" sz="2300" b="1" dirty="0" smtClean="0"/>
              <a:t>6. </a:t>
            </a:r>
            <a:r>
              <a:rPr lang="tr-TR" sz="2300" dirty="0" smtClean="0"/>
              <a:t>Peyami Safa’nın ---- adlı romanında olay, İstanbul’da, roman </a:t>
            </a:r>
          </a:p>
          <a:p>
            <a:pPr>
              <a:buNone/>
            </a:pPr>
            <a:r>
              <a:rPr lang="tr-TR" sz="2300" dirty="0" smtClean="0"/>
              <a:t>kahramanının oturduğu ev, emekli bir paşanın konağı ve hastane </a:t>
            </a:r>
          </a:p>
          <a:p>
            <a:pPr>
              <a:buNone/>
            </a:pPr>
            <a:r>
              <a:rPr lang="tr-TR" sz="2300" dirty="0" smtClean="0"/>
              <a:t>üçgeninde Geçer. Roman kahramanı, akrabası olan paşanın </a:t>
            </a:r>
          </a:p>
          <a:p>
            <a:pPr>
              <a:buNone/>
            </a:pPr>
            <a:r>
              <a:rPr lang="tr-TR" sz="2300" dirty="0" smtClean="0"/>
              <a:t>Erenköy’deki konağına gidip gelmeler sırasında paşanın kızını sever. </a:t>
            </a:r>
          </a:p>
          <a:p>
            <a:pPr>
              <a:buNone/>
            </a:pPr>
            <a:r>
              <a:rPr lang="tr-TR" sz="2300" dirty="0" smtClean="0"/>
              <a:t>Kız ise bir doktorla evlenecektir. </a:t>
            </a:r>
          </a:p>
          <a:p>
            <a:pPr>
              <a:buNone/>
            </a:pPr>
            <a:endParaRPr lang="tr-TR" sz="2300" dirty="0" smtClean="0"/>
          </a:p>
          <a:p>
            <a:pPr>
              <a:buNone/>
            </a:pPr>
            <a:r>
              <a:rPr lang="tr-TR" sz="2300" b="1" dirty="0" smtClean="0"/>
              <a:t>Bu parçada boş bırakılan yere aşağıdakilerden hangisi getirilmelidir?</a:t>
            </a:r>
          </a:p>
          <a:p>
            <a:pPr marL="514350" indent="-514350">
              <a:buNone/>
            </a:pPr>
            <a:r>
              <a:rPr lang="tr-TR" sz="2300" dirty="0" smtClean="0"/>
              <a:t>A) Sözde Kızlar </a:t>
            </a:r>
          </a:p>
          <a:p>
            <a:pPr marL="514350" indent="-514350">
              <a:buNone/>
            </a:pPr>
            <a:r>
              <a:rPr lang="tr-TR" sz="2300" dirty="0" smtClean="0"/>
              <a:t>B) Fatih-Harbiye </a:t>
            </a:r>
          </a:p>
          <a:p>
            <a:pPr marL="514350" indent="-514350">
              <a:buNone/>
            </a:pPr>
            <a:r>
              <a:rPr lang="tr-TR" sz="2300" dirty="0" smtClean="0"/>
              <a:t>C) Biz İnsanlar </a:t>
            </a:r>
          </a:p>
          <a:p>
            <a:pPr marL="514350" indent="-514350">
              <a:buNone/>
            </a:pPr>
            <a:r>
              <a:rPr lang="tr-TR" sz="2300" dirty="0" smtClean="0"/>
              <a:t>D) Dokuzuncu Hariciye Koğuşu </a:t>
            </a:r>
          </a:p>
          <a:p>
            <a:pPr marL="514350" indent="-514350">
              <a:buNone/>
            </a:pPr>
            <a:r>
              <a:rPr lang="tr-TR" sz="2300" dirty="0" smtClean="0"/>
              <a:t>E) Matmazel </a:t>
            </a:r>
            <a:r>
              <a:rPr lang="tr-TR" sz="2300" dirty="0" err="1" smtClean="0"/>
              <a:t>Noraliya’nın</a:t>
            </a:r>
            <a:r>
              <a:rPr lang="tr-TR" sz="2300" dirty="0" smtClean="0"/>
              <a:t> Koltuğu</a:t>
            </a:r>
            <a:endParaRPr lang="tr-TR" sz="2300"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142852"/>
            <a:ext cx="8715436" cy="6572296"/>
          </a:xfrm>
        </p:spPr>
        <p:txBody>
          <a:bodyPr>
            <a:noAutofit/>
          </a:bodyPr>
          <a:lstStyle/>
          <a:p>
            <a:pPr>
              <a:buNone/>
            </a:pPr>
            <a:r>
              <a:rPr lang="tr-TR" sz="1200" b="1" dirty="0" err="1" smtClean="0"/>
              <a:t>Rind</a:t>
            </a:r>
            <a:r>
              <a:rPr lang="tr-TR" sz="1200" b="1" dirty="0" smtClean="0"/>
              <a:t> ü </a:t>
            </a:r>
            <a:r>
              <a:rPr lang="tr-TR" sz="1200" b="1" dirty="0" err="1" smtClean="0"/>
              <a:t>Zahid</a:t>
            </a:r>
            <a:r>
              <a:rPr lang="tr-TR" sz="1200" b="1" dirty="0" smtClean="0"/>
              <a:t> - </a:t>
            </a:r>
            <a:r>
              <a:rPr lang="tr-TR" sz="1200" dirty="0" err="1" smtClean="0"/>
              <a:t>Fuzûlî</a:t>
            </a:r>
            <a:r>
              <a:rPr lang="tr-TR" sz="1200" dirty="0" smtClean="0"/>
              <a:t> </a:t>
            </a:r>
            <a:endParaRPr lang="tr-TR" sz="1200" b="1" dirty="0" smtClean="0"/>
          </a:p>
          <a:p>
            <a:pPr>
              <a:buNone/>
            </a:pPr>
            <a:endParaRPr lang="tr-TR" sz="1200" dirty="0" smtClean="0"/>
          </a:p>
          <a:p>
            <a:pPr>
              <a:buNone/>
            </a:pPr>
            <a:r>
              <a:rPr lang="tr-TR" sz="1200" dirty="0" err="1" smtClean="0"/>
              <a:t>Zâhid</a:t>
            </a:r>
            <a:r>
              <a:rPr lang="tr-TR" sz="1200" dirty="0" smtClean="0"/>
              <a:t> adlı bir babanın </a:t>
            </a:r>
            <a:r>
              <a:rPr lang="tr-TR" sz="1200" dirty="0" err="1" smtClean="0"/>
              <a:t>Rind</a:t>
            </a:r>
            <a:r>
              <a:rPr lang="tr-TR" sz="1200" dirty="0" smtClean="0"/>
              <a:t> isimli bir oğlu vardır. </a:t>
            </a:r>
            <a:r>
              <a:rPr lang="tr-TR" sz="1200" dirty="0" err="1" smtClean="0"/>
              <a:t>Zâhid</a:t>
            </a:r>
            <a:r>
              <a:rPr lang="tr-TR" sz="1200" dirty="0" smtClean="0"/>
              <a:t>, oğlunu olgun , dindar ve eğitimli biri olarak yetiştirmek istemektedir. Bu amaçla </a:t>
            </a:r>
          </a:p>
          <a:p>
            <a:pPr>
              <a:buNone/>
            </a:pPr>
            <a:r>
              <a:rPr lang="tr-TR" sz="1200" dirty="0" smtClean="0"/>
              <a:t>sürekli olarak oğluna öğütler vermekte nasihatlerde bulunmaktadır. Oğul </a:t>
            </a:r>
            <a:r>
              <a:rPr lang="tr-TR" sz="1200" dirty="0" err="1" smtClean="0"/>
              <a:t>Rind</a:t>
            </a:r>
            <a:r>
              <a:rPr lang="tr-TR" sz="1200" dirty="0" smtClean="0"/>
              <a:t> bir gün  babasının nasihatlerini daha açık ve anlaşılır </a:t>
            </a:r>
          </a:p>
          <a:p>
            <a:pPr>
              <a:buNone/>
            </a:pPr>
            <a:r>
              <a:rPr lang="tr-TR" sz="1200" dirty="0" smtClean="0"/>
              <a:t>olmasını ister, oğlunun ilk itirazından sonra Baba </a:t>
            </a:r>
            <a:r>
              <a:rPr lang="tr-TR" sz="1200" dirty="0" err="1" smtClean="0"/>
              <a:t>Zahid</a:t>
            </a:r>
            <a:r>
              <a:rPr lang="tr-TR" sz="1200" dirty="0" smtClean="0"/>
              <a:t> ile oğlu </a:t>
            </a:r>
            <a:r>
              <a:rPr lang="tr-TR" sz="1200" dirty="0" err="1" smtClean="0"/>
              <a:t>Rind</a:t>
            </a:r>
            <a:r>
              <a:rPr lang="tr-TR" sz="1200" dirty="0" smtClean="0"/>
              <a:t> arasında tartışmalar başlamış olur.  </a:t>
            </a:r>
            <a:r>
              <a:rPr lang="tr-TR" sz="1200" dirty="0" err="1" smtClean="0"/>
              <a:t>Zahid</a:t>
            </a:r>
            <a:r>
              <a:rPr lang="tr-TR" sz="1200" dirty="0" smtClean="0"/>
              <a:t> ile </a:t>
            </a:r>
            <a:r>
              <a:rPr lang="tr-TR" sz="1200" dirty="0" err="1" smtClean="0"/>
              <a:t>Rind</a:t>
            </a:r>
            <a:r>
              <a:rPr lang="tr-TR" sz="1200" dirty="0" smtClean="0"/>
              <a:t> arasında geçen </a:t>
            </a:r>
          </a:p>
          <a:p>
            <a:pPr>
              <a:buNone/>
            </a:pPr>
            <a:r>
              <a:rPr lang="tr-TR" sz="1200" dirty="0" smtClean="0"/>
              <a:t>konuşmalardan bazıları şiir, şair, şeriat bilimleri, yazı öğrenme gibi bilimsel ve sanatsal konulara da dağılmaktadır.  Baba ve oğul </a:t>
            </a:r>
          </a:p>
          <a:p>
            <a:pPr>
              <a:buNone/>
            </a:pPr>
            <a:r>
              <a:rPr lang="tr-TR" sz="1200" dirty="0" smtClean="0"/>
              <a:t>arasında   çiftçilik, ticaret, bir büyüğün/padişahın hizmetinde bulunma, bazı mesleklerin  tavsiye edilip diğerlerinin kötülenmesi gibi </a:t>
            </a:r>
          </a:p>
          <a:p>
            <a:pPr>
              <a:buNone/>
            </a:pPr>
            <a:r>
              <a:rPr lang="tr-TR" sz="1200" dirty="0" smtClean="0"/>
              <a:t>konular üzerinde tartışmalar çıkmaktadır.</a:t>
            </a:r>
          </a:p>
          <a:p>
            <a:endParaRPr lang="tr-TR" sz="1200" dirty="0" smtClean="0"/>
          </a:p>
          <a:p>
            <a:pPr>
              <a:buNone/>
            </a:pPr>
            <a:r>
              <a:rPr lang="tr-TR" sz="1200" dirty="0" err="1" smtClean="0"/>
              <a:t>Rind</a:t>
            </a:r>
            <a:r>
              <a:rPr lang="tr-TR" sz="1200" dirty="0" smtClean="0"/>
              <a:t> kendini tanımak ve olgunlaşmak için bir yolculuğa çıkmak ister ve bunun için ısrar edince </a:t>
            </a:r>
            <a:r>
              <a:rPr lang="tr-TR" sz="1200" dirty="0" err="1" smtClean="0"/>
              <a:t>Zahid</a:t>
            </a:r>
            <a:r>
              <a:rPr lang="tr-TR" sz="1200" dirty="0" smtClean="0"/>
              <a:t> oğlu </a:t>
            </a:r>
            <a:r>
              <a:rPr lang="tr-TR" sz="1200" dirty="0" err="1" smtClean="0"/>
              <a:t>Rind’in</a:t>
            </a:r>
            <a:r>
              <a:rPr lang="tr-TR" sz="1200" dirty="0" smtClean="0"/>
              <a:t> bu yolculuğa çıkmasına </a:t>
            </a:r>
          </a:p>
          <a:p>
            <a:pPr>
              <a:buNone/>
            </a:pPr>
            <a:r>
              <a:rPr lang="tr-TR" sz="1200" dirty="0" smtClean="0"/>
              <a:t>izin verir. Fakat </a:t>
            </a:r>
            <a:r>
              <a:rPr lang="tr-TR" sz="1200" dirty="0" err="1" smtClean="0"/>
              <a:t>Rind</a:t>
            </a:r>
            <a:r>
              <a:rPr lang="tr-TR" sz="1200" dirty="0" smtClean="0"/>
              <a:t>, böyle bir yolculuğu tek başına yapmayacağını bu yolculuğa birlikte çıkmalarını ister.  Bunun üzerine </a:t>
            </a:r>
            <a:r>
              <a:rPr lang="tr-TR" sz="1200" dirty="0" err="1" smtClean="0"/>
              <a:t>Rind</a:t>
            </a:r>
            <a:r>
              <a:rPr lang="tr-TR" sz="1200" dirty="0" smtClean="0"/>
              <a:t> ile  </a:t>
            </a:r>
            <a:r>
              <a:rPr lang="tr-TR" sz="1200" dirty="0" err="1" smtClean="0"/>
              <a:t>Zahid</a:t>
            </a:r>
            <a:r>
              <a:rPr lang="tr-TR" sz="1200" dirty="0" smtClean="0"/>
              <a:t> </a:t>
            </a:r>
          </a:p>
          <a:p>
            <a:pPr>
              <a:buNone/>
            </a:pPr>
            <a:r>
              <a:rPr lang="tr-TR" sz="1200" dirty="0" smtClean="0"/>
              <a:t>birlikte bir yolculuğa çıkarlar. Yolculuk esnasında karşılarına çıkan bir mescit çıkar. </a:t>
            </a:r>
            <a:r>
              <a:rPr lang="tr-TR" sz="1200" dirty="0" err="1" smtClean="0"/>
              <a:t>Zâhid</a:t>
            </a:r>
            <a:r>
              <a:rPr lang="tr-TR" sz="1200" dirty="0" smtClean="0"/>
              <a:t> baba oğlu </a:t>
            </a:r>
            <a:r>
              <a:rPr lang="tr-TR" sz="1200" dirty="0" err="1" smtClean="0"/>
              <a:t>Rind’e</a:t>
            </a:r>
            <a:r>
              <a:rPr lang="tr-TR" sz="1200" dirty="0" smtClean="0"/>
              <a:t> kendini keşfetmesi için mescidin </a:t>
            </a:r>
          </a:p>
          <a:p>
            <a:pPr>
              <a:buNone/>
            </a:pPr>
            <a:r>
              <a:rPr lang="tr-TR" sz="1200" dirty="0" smtClean="0"/>
              <a:t>uygun bir yer olduğunu söyler.  Ama </a:t>
            </a:r>
            <a:r>
              <a:rPr lang="tr-TR" sz="1200" dirty="0" err="1" smtClean="0"/>
              <a:t>Rind</a:t>
            </a:r>
            <a:r>
              <a:rPr lang="tr-TR" sz="1200" dirty="0" smtClean="0"/>
              <a:t> aynı kanıda değildir. </a:t>
            </a:r>
            <a:r>
              <a:rPr lang="tr-TR" sz="1200" dirty="0" err="1" smtClean="0"/>
              <a:t>Rind</a:t>
            </a:r>
            <a:r>
              <a:rPr lang="tr-TR" sz="1200" dirty="0" smtClean="0"/>
              <a:t> ile babası arasında mescidin uygun bir yer olup olmadığı konusunda bir </a:t>
            </a:r>
          </a:p>
          <a:p>
            <a:pPr>
              <a:buNone/>
            </a:pPr>
            <a:r>
              <a:rPr lang="tr-TR" sz="1200" dirty="0" smtClean="0"/>
              <a:t>tartışma çıkar. Daha sonra </a:t>
            </a:r>
            <a:r>
              <a:rPr lang="tr-TR" sz="1200" dirty="0" err="1" smtClean="0"/>
              <a:t>Rind</a:t>
            </a:r>
            <a:r>
              <a:rPr lang="tr-TR" sz="1200" dirty="0" smtClean="0"/>
              <a:t> ve </a:t>
            </a:r>
            <a:r>
              <a:rPr lang="tr-TR" sz="1200" dirty="0" err="1" smtClean="0"/>
              <a:t>Zâhid</a:t>
            </a:r>
            <a:r>
              <a:rPr lang="tr-TR" sz="1200" dirty="0" smtClean="0"/>
              <a:t> tekrar yola koyulurlar.</a:t>
            </a:r>
          </a:p>
          <a:p>
            <a:endParaRPr lang="tr-TR" sz="1200" dirty="0" smtClean="0"/>
          </a:p>
          <a:p>
            <a:pPr>
              <a:buNone/>
            </a:pPr>
            <a:r>
              <a:rPr lang="tr-TR" sz="1200" dirty="0" smtClean="0"/>
              <a:t>Bu defa karşılarına bir meyhane </a:t>
            </a:r>
            <a:r>
              <a:rPr lang="tr-TR" sz="1200" dirty="0" err="1" smtClean="0"/>
              <a:t>çıkmmış</a:t>
            </a:r>
            <a:r>
              <a:rPr lang="tr-TR" sz="1200" dirty="0" smtClean="0"/>
              <a:t> burası </a:t>
            </a:r>
            <a:r>
              <a:rPr lang="tr-TR" sz="1200" dirty="0" err="1" smtClean="0"/>
              <a:t>Rind’in</a:t>
            </a:r>
            <a:r>
              <a:rPr lang="tr-TR" sz="1200" dirty="0" smtClean="0"/>
              <a:t> çok hoşuna gitmiştir. Fakat </a:t>
            </a:r>
            <a:r>
              <a:rPr lang="tr-TR" sz="1200" dirty="0" err="1" smtClean="0"/>
              <a:t>meyahaneye</a:t>
            </a:r>
            <a:r>
              <a:rPr lang="tr-TR" sz="1200" dirty="0" smtClean="0"/>
              <a:t> gitmek babası  </a:t>
            </a:r>
            <a:r>
              <a:rPr lang="tr-TR" sz="1200" dirty="0" err="1" smtClean="0"/>
              <a:t>Zâhid</a:t>
            </a:r>
            <a:r>
              <a:rPr lang="tr-TR" sz="1200" dirty="0" smtClean="0"/>
              <a:t>’ in değer yargılarına </a:t>
            </a:r>
          </a:p>
          <a:p>
            <a:pPr>
              <a:buNone/>
            </a:pPr>
            <a:r>
              <a:rPr lang="tr-TR" sz="1200" dirty="0" smtClean="0"/>
              <a:t>ters düşmektedir. Burasının bir meyhane olması baba ile </a:t>
            </a:r>
            <a:r>
              <a:rPr lang="tr-TR" sz="1200" dirty="0" err="1" smtClean="0"/>
              <a:t>oğulun</a:t>
            </a:r>
            <a:r>
              <a:rPr lang="tr-TR" sz="1200" dirty="0" smtClean="0"/>
              <a:t> arasını açmış  harabat ve </a:t>
            </a:r>
            <a:r>
              <a:rPr lang="tr-TR" sz="1200" dirty="0" err="1" smtClean="0"/>
              <a:t>mescid</a:t>
            </a:r>
            <a:r>
              <a:rPr lang="tr-TR" sz="1200" dirty="0" smtClean="0"/>
              <a:t> tartışmasını alevlendirmiştir.</a:t>
            </a:r>
          </a:p>
          <a:p>
            <a:endParaRPr lang="tr-TR" sz="1200" dirty="0" smtClean="0"/>
          </a:p>
          <a:p>
            <a:pPr>
              <a:buNone/>
            </a:pPr>
            <a:r>
              <a:rPr lang="tr-TR" sz="1200" dirty="0" smtClean="0"/>
              <a:t>Meyhane, </a:t>
            </a:r>
            <a:r>
              <a:rPr lang="tr-TR" sz="1200" dirty="0" err="1" smtClean="0"/>
              <a:t>Rind</a:t>
            </a:r>
            <a:r>
              <a:rPr lang="tr-TR" sz="1200" dirty="0" smtClean="0"/>
              <a:t> için huzur verici bir yerdir. Fakat baba </a:t>
            </a:r>
            <a:r>
              <a:rPr lang="tr-TR" sz="1200" dirty="0" err="1" smtClean="0"/>
              <a:t>Zâhid</a:t>
            </a:r>
            <a:r>
              <a:rPr lang="tr-TR" sz="1200" dirty="0" smtClean="0"/>
              <a:t> bu mekânın kendine uygun bir yer olmadığını söyleyerek meyhaneden </a:t>
            </a:r>
          </a:p>
          <a:p>
            <a:pPr>
              <a:buNone/>
            </a:pPr>
            <a:r>
              <a:rPr lang="tr-TR" sz="1200" dirty="0" smtClean="0"/>
              <a:t>ayrılır.   </a:t>
            </a:r>
            <a:r>
              <a:rPr lang="tr-TR" sz="1200" dirty="0" err="1" smtClean="0"/>
              <a:t>Rind</a:t>
            </a:r>
            <a:r>
              <a:rPr lang="tr-TR" sz="1200" dirty="0" smtClean="0"/>
              <a:t> kaldığı meyhaneden hoşnuttur. Bu defa burada bir Pir ile konuşmaya başlar.  </a:t>
            </a:r>
            <a:r>
              <a:rPr lang="tr-TR" sz="1200" dirty="0" err="1" smtClean="0"/>
              <a:t>Rind</a:t>
            </a:r>
            <a:r>
              <a:rPr lang="tr-TR" sz="1200" dirty="0" smtClean="0"/>
              <a:t>, </a:t>
            </a:r>
            <a:r>
              <a:rPr lang="tr-TR" sz="1200" dirty="0" err="1" smtClean="0"/>
              <a:t>Pîr’e</a:t>
            </a:r>
            <a:r>
              <a:rPr lang="tr-TR" sz="1200" dirty="0" smtClean="0"/>
              <a:t> meyhanenin  hakkında bir çok sorular </a:t>
            </a:r>
          </a:p>
          <a:p>
            <a:pPr>
              <a:buNone/>
            </a:pPr>
            <a:r>
              <a:rPr lang="tr-TR" sz="1200" dirty="0" smtClean="0"/>
              <a:t>sorar. </a:t>
            </a:r>
            <a:r>
              <a:rPr lang="tr-TR" sz="1200" dirty="0" err="1" smtClean="0"/>
              <a:t>Pîr</a:t>
            </a:r>
            <a:r>
              <a:rPr lang="tr-TR" sz="1200" dirty="0" smtClean="0"/>
              <a:t> de ona cevap verir. Pir ile </a:t>
            </a:r>
            <a:r>
              <a:rPr lang="tr-TR" sz="1200" dirty="0" err="1" smtClean="0"/>
              <a:t>Zahid</a:t>
            </a:r>
            <a:r>
              <a:rPr lang="tr-TR" sz="1200" dirty="0" smtClean="0"/>
              <a:t> arasında şarap, saki, eğlence, kendini bulma, olgun insan olma ve harabat ile ilgili kavramlar </a:t>
            </a:r>
          </a:p>
          <a:p>
            <a:pPr>
              <a:buNone/>
            </a:pPr>
            <a:r>
              <a:rPr lang="tr-TR" sz="1200" dirty="0" smtClean="0"/>
              <a:t>üzerinde </a:t>
            </a:r>
            <a:r>
              <a:rPr lang="tr-TR" sz="1200" dirty="0" err="1" smtClean="0"/>
              <a:t>konuşmlaar</a:t>
            </a:r>
            <a:r>
              <a:rPr lang="tr-TR" sz="1200" dirty="0" smtClean="0"/>
              <a:t> geçer. Gerçek  aşkın ve hakikatin özünün bulunması ile ilgili konuşmalar da cereyan eder. </a:t>
            </a:r>
            <a:r>
              <a:rPr lang="tr-TR" sz="1200" dirty="0" err="1" smtClean="0"/>
              <a:t>Pîr</a:t>
            </a:r>
            <a:r>
              <a:rPr lang="tr-TR" sz="1200" dirty="0" smtClean="0"/>
              <a:t>, bu meyhanede </a:t>
            </a:r>
            <a:r>
              <a:rPr lang="tr-TR" sz="1200" dirty="0" err="1" smtClean="0"/>
              <a:t>Rind’in</a:t>
            </a:r>
            <a:r>
              <a:rPr lang="tr-TR" sz="1200" dirty="0" smtClean="0"/>
              <a:t> </a:t>
            </a:r>
          </a:p>
          <a:p>
            <a:pPr>
              <a:buNone/>
            </a:pPr>
            <a:r>
              <a:rPr lang="tr-TR" sz="1200" dirty="0" smtClean="0"/>
              <a:t>tüm sıkıntılarını çözmek için ona çok yardımcı olur.   </a:t>
            </a:r>
            <a:r>
              <a:rPr lang="tr-TR" sz="1200" dirty="0" err="1" smtClean="0"/>
              <a:t>Pîr</a:t>
            </a:r>
            <a:r>
              <a:rPr lang="tr-TR" sz="1200" dirty="0" smtClean="0"/>
              <a:t>, hakikat yolculuğunu arayan ve bu yolu bulamayan </a:t>
            </a:r>
            <a:r>
              <a:rPr lang="tr-TR" sz="1200" dirty="0" err="1" smtClean="0"/>
              <a:t>Rind’e</a:t>
            </a:r>
            <a:r>
              <a:rPr lang="tr-TR" sz="1200" dirty="0" smtClean="0"/>
              <a:t>  bir kılavuz olmuştur. </a:t>
            </a:r>
          </a:p>
          <a:p>
            <a:endParaRPr lang="tr-TR" sz="1200" dirty="0" smtClean="0"/>
          </a:p>
          <a:p>
            <a:pPr>
              <a:buNone/>
            </a:pPr>
            <a:r>
              <a:rPr lang="tr-TR" sz="1200" dirty="0" smtClean="0"/>
              <a:t>Oğlunun meyhaneden çıkmasını bekleyen </a:t>
            </a:r>
            <a:r>
              <a:rPr lang="tr-TR" sz="1200" dirty="0" err="1" smtClean="0"/>
              <a:t>Zahid</a:t>
            </a:r>
            <a:r>
              <a:rPr lang="tr-TR" sz="1200" dirty="0" smtClean="0"/>
              <a:t>, meyhaneye tekrar girer.  </a:t>
            </a:r>
            <a:r>
              <a:rPr lang="tr-TR" sz="1200" dirty="0" err="1" smtClean="0"/>
              <a:t>Zahid</a:t>
            </a:r>
            <a:r>
              <a:rPr lang="tr-TR" sz="1200" dirty="0" smtClean="0"/>
              <a:t> ile </a:t>
            </a:r>
            <a:r>
              <a:rPr lang="tr-TR" sz="1200" dirty="0" err="1" smtClean="0"/>
              <a:t>Rind</a:t>
            </a:r>
            <a:r>
              <a:rPr lang="tr-TR" sz="1200" dirty="0" smtClean="0"/>
              <a:t> arasında tekrar meyhane ve </a:t>
            </a:r>
            <a:r>
              <a:rPr lang="tr-TR" sz="1200" dirty="0" err="1" smtClean="0"/>
              <a:t>mescid</a:t>
            </a:r>
            <a:r>
              <a:rPr lang="tr-TR" sz="1200" dirty="0" smtClean="0"/>
              <a:t> tartışması </a:t>
            </a:r>
          </a:p>
          <a:p>
            <a:pPr>
              <a:buNone/>
            </a:pPr>
            <a:r>
              <a:rPr lang="tr-TR" sz="1200" dirty="0" smtClean="0"/>
              <a:t>başlamıştır. “ </a:t>
            </a:r>
            <a:r>
              <a:rPr lang="tr-TR" sz="1200" i="1" dirty="0" err="1" smtClean="0"/>
              <a:t>Zâhid</a:t>
            </a:r>
            <a:r>
              <a:rPr lang="tr-TR" sz="1200" i="1" dirty="0" smtClean="0"/>
              <a:t> ve </a:t>
            </a:r>
            <a:r>
              <a:rPr lang="tr-TR" sz="1200" i="1" dirty="0" err="1" smtClean="0"/>
              <a:t>Rind</a:t>
            </a:r>
            <a:r>
              <a:rPr lang="tr-TR" sz="1200" i="1" dirty="0" smtClean="0"/>
              <a:t> aralarındaki anlaşmazlığın anlayışlarındaki farklılıktan doğduğunu anlayıp, birbirlerine karşı gelmekten </a:t>
            </a:r>
          </a:p>
          <a:p>
            <a:pPr>
              <a:buNone/>
            </a:pPr>
            <a:r>
              <a:rPr lang="tr-TR" sz="1200" i="1" dirty="0" smtClean="0"/>
              <a:t>vazgeçip, olgunlaşmış olarak teklik mertebesine ulaşırlar.</a:t>
            </a:r>
            <a:r>
              <a:rPr lang="tr-TR" sz="1200" dirty="0" smtClean="0"/>
              <a:t>”</a:t>
            </a:r>
          </a:p>
          <a:p>
            <a:pPr>
              <a:buNone/>
            </a:pPr>
            <a:endParaRPr lang="tr-TR" sz="1000"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357166"/>
            <a:ext cx="8858312" cy="5857916"/>
          </a:xfrm>
        </p:spPr>
        <p:txBody>
          <a:bodyPr>
            <a:normAutofit fontScale="92500"/>
          </a:bodyPr>
          <a:lstStyle/>
          <a:p>
            <a:pPr>
              <a:lnSpc>
                <a:spcPct val="150000"/>
              </a:lnSpc>
              <a:buNone/>
            </a:pPr>
            <a:r>
              <a:rPr lang="tr-TR" sz="2400" b="1" dirty="0" smtClean="0"/>
              <a:t>60. </a:t>
            </a:r>
            <a:r>
              <a:rPr lang="tr-TR" sz="2400" dirty="0" smtClean="0"/>
              <a:t>--- ve --- en belirgin ortak yönlerinden biri de ikisinin de İstanbul şairi olmalarıdır. Şiirlerinde İstanbul’u onlar kadar canlı ve manalı ifade eden şair az bulunur. Bu bakımdan her iki şair de şair-mekan-insan arasında güçlü bir bağ kurmuştur.</a:t>
            </a:r>
          </a:p>
          <a:p>
            <a:pPr>
              <a:lnSpc>
                <a:spcPct val="150000"/>
              </a:lnSpc>
              <a:buNone/>
            </a:pPr>
            <a:r>
              <a:rPr lang="tr-TR" sz="2400" b="1" dirty="0" smtClean="0"/>
              <a:t>Bu parçada boş bırakılan yerlere aşağıdakilerden hangileri getirilmelidir?</a:t>
            </a:r>
          </a:p>
          <a:p>
            <a:pPr>
              <a:lnSpc>
                <a:spcPct val="150000"/>
              </a:lnSpc>
              <a:buNone/>
            </a:pPr>
            <a:r>
              <a:rPr lang="tr-TR" sz="2400" dirty="0" smtClean="0"/>
              <a:t>A) Yahya Kemal ve Nedim’in</a:t>
            </a:r>
          </a:p>
          <a:p>
            <a:pPr>
              <a:lnSpc>
                <a:spcPct val="150000"/>
              </a:lnSpc>
              <a:buNone/>
            </a:pPr>
            <a:r>
              <a:rPr lang="tr-TR" sz="2400" dirty="0" smtClean="0"/>
              <a:t>B) Ahmet Hamdi Tanpınar ve Fuzuli’nin</a:t>
            </a:r>
          </a:p>
          <a:p>
            <a:pPr>
              <a:lnSpc>
                <a:spcPct val="150000"/>
              </a:lnSpc>
              <a:buNone/>
            </a:pPr>
            <a:r>
              <a:rPr lang="tr-TR" sz="2400" dirty="0" smtClean="0"/>
              <a:t>C) Necip Fazıl Kısakürek ve Nabi’nin</a:t>
            </a:r>
          </a:p>
          <a:p>
            <a:pPr>
              <a:lnSpc>
                <a:spcPct val="150000"/>
              </a:lnSpc>
              <a:buNone/>
            </a:pPr>
            <a:r>
              <a:rPr lang="tr-TR" sz="2400" dirty="0" smtClean="0"/>
              <a:t>D) Sezai Karakoç ve Baki’nin</a:t>
            </a:r>
          </a:p>
          <a:p>
            <a:pPr>
              <a:lnSpc>
                <a:spcPct val="150000"/>
              </a:lnSpc>
              <a:buNone/>
            </a:pPr>
            <a:r>
              <a:rPr lang="tr-TR" sz="2400" dirty="0" smtClean="0"/>
              <a:t>E) İsmet Özel ve </a:t>
            </a:r>
            <a:r>
              <a:rPr lang="tr-TR" sz="2400" dirty="0" err="1" smtClean="0"/>
              <a:t>Nefi’nin</a:t>
            </a:r>
            <a:endParaRPr lang="tr-TR" sz="2400" dirty="0" smtClean="0"/>
          </a:p>
          <a:p>
            <a:pPr>
              <a:buNone/>
            </a:pPr>
            <a:endParaRPr lang="tr-TR" sz="2400"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868346"/>
          </a:xfrm>
        </p:spPr>
        <p:txBody>
          <a:bodyPr>
            <a:normAutofit fontScale="90000"/>
          </a:bodyPr>
          <a:lstStyle/>
          <a:p>
            <a:r>
              <a:rPr lang="tr-TR" sz="3600" dirty="0" smtClean="0"/>
              <a:t/>
            </a:r>
            <a:br>
              <a:rPr lang="tr-TR" sz="3600" dirty="0" smtClean="0"/>
            </a:br>
            <a:r>
              <a:rPr lang="tr-TR" sz="3600" b="1" dirty="0" smtClean="0"/>
              <a:t>CEVAP 60: </a:t>
            </a:r>
            <a:r>
              <a:rPr lang="tr-TR" sz="3600" dirty="0" smtClean="0"/>
              <a:t>A) Yahya Kemal ve Nedim’in</a:t>
            </a:r>
            <a:r>
              <a:rPr lang="tr-TR" dirty="0" smtClean="0"/>
              <a:t/>
            </a:r>
            <a:br>
              <a:rPr lang="tr-TR" dirty="0" smtClean="0"/>
            </a:br>
            <a:endParaRPr lang="tr-TR" dirty="0"/>
          </a:p>
        </p:txBody>
      </p:sp>
      <p:sp>
        <p:nvSpPr>
          <p:cNvPr id="3" name="2 İçerik Yer Tutucusu"/>
          <p:cNvSpPr>
            <a:spLocks noGrp="1"/>
          </p:cNvSpPr>
          <p:nvPr>
            <p:ph idx="1"/>
          </p:nvPr>
        </p:nvSpPr>
        <p:spPr>
          <a:xfrm>
            <a:off x="457200" y="1071546"/>
            <a:ext cx="8229600" cy="5054617"/>
          </a:xfrm>
        </p:spPr>
        <p:txBody>
          <a:bodyPr/>
          <a:lstStyle/>
          <a:p>
            <a:pPr>
              <a:buNone/>
            </a:pPr>
            <a:r>
              <a:rPr lang="tr-TR" dirty="0" smtClean="0"/>
              <a:t>.</a:t>
            </a:r>
            <a:endParaRPr lang="tr-TR" dirty="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6143668"/>
          </a:xfrm>
        </p:spPr>
        <p:txBody>
          <a:bodyPr>
            <a:normAutofit/>
          </a:bodyPr>
          <a:lstStyle/>
          <a:p>
            <a:pPr>
              <a:buNone/>
            </a:pPr>
            <a:r>
              <a:rPr lang="tr-TR" sz="2400" b="1" dirty="0" smtClean="0"/>
              <a:t>61. </a:t>
            </a:r>
            <a:r>
              <a:rPr lang="tr-TR" sz="2400" dirty="0" smtClean="0"/>
              <a:t>Osmanlı Devleti’nin payitahtı İstanbul, coğrafi ve siyasi öneminin yanı sıra sanata konu olmak bakımından da gözde bir şehir olmuştur. Osmanlı devletinin dağılma sürecinden sonra da sanatkârlar, eserlerinde İstanbul’u işlemişlerdir. Üç İstanbul romanında İstanbul merkez olarak anlatılır. Üç İstanbul (1938), şair ve yazar olan  sanatçının tek romanıdır. Adında da geçtiği üzere roman, şehrin üç dönemini ele alır. Bu dönemler; II. Abdülhamit, II. Meşrutiyet ve Mütareke yıllarıdır.</a:t>
            </a:r>
          </a:p>
          <a:p>
            <a:pPr>
              <a:buNone/>
            </a:pPr>
            <a:r>
              <a:rPr lang="tr-TR" sz="2400" b="1" dirty="0" smtClean="0"/>
              <a:t>Bu parçada bahsedilen sanatçı aşağıdakilerden hangisidir? </a:t>
            </a:r>
          </a:p>
          <a:p>
            <a:pPr>
              <a:buNone/>
            </a:pPr>
            <a:endParaRPr lang="tr-TR" sz="2400" b="1" dirty="0" smtClean="0"/>
          </a:p>
          <a:p>
            <a:pPr marL="457200" indent="-457200">
              <a:buAutoNum type="alphaUcParenR"/>
            </a:pPr>
            <a:r>
              <a:rPr lang="tr-TR" sz="2400" b="1" dirty="0" smtClean="0"/>
              <a:t>Yakup Kadri Karaosmanoğlu</a:t>
            </a:r>
          </a:p>
          <a:p>
            <a:pPr marL="457200" indent="-457200">
              <a:buAutoNum type="alphaUcParenR"/>
            </a:pPr>
            <a:r>
              <a:rPr lang="tr-TR" sz="2400" b="1" dirty="0" smtClean="0"/>
              <a:t>Memduh Şevket Esendal</a:t>
            </a:r>
          </a:p>
          <a:p>
            <a:pPr marL="457200" indent="-457200">
              <a:buAutoNum type="alphaUcParenR"/>
            </a:pPr>
            <a:r>
              <a:rPr lang="tr-TR" sz="2400" b="1" dirty="0" smtClean="0"/>
              <a:t>Hamdullah Suphi </a:t>
            </a:r>
            <a:r>
              <a:rPr lang="tr-TR" sz="2400" b="1" dirty="0" err="1" smtClean="0"/>
              <a:t>Tanrıöver</a:t>
            </a:r>
            <a:endParaRPr lang="tr-TR" sz="2400" b="1" dirty="0" smtClean="0"/>
          </a:p>
          <a:p>
            <a:pPr marL="457200" indent="-457200">
              <a:buAutoNum type="alphaUcParenR"/>
            </a:pPr>
            <a:r>
              <a:rPr lang="tr-TR" sz="2400" b="1" dirty="0" smtClean="0"/>
              <a:t>Mithat Cemal Kuntay</a:t>
            </a:r>
          </a:p>
          <a:p>
            <a:pPr marL="457200" indent="-457200">
              <a:buAutoNum type="alphaUcParenR"/>
            </a:pPr>
            <a:r>
              <a:rPr lang="tr-TR" sz="2400" b="1" dirty="0" smtClean="0"/>
              <a:t>Aka Gündüz</a:t>
            </a:r>
          </a:p>
          <a:p>
            <a:pPr marL="457200" indent="-457200">
              <a:buAutoNum type="alphaUcParenR"/>
            </a:pPr>
            <a:endParaRPr lang="tr-TR" sz="2400" b="1" dirty="0" smtClean="0"/>
          </a:p>
          <a:p>
            <a:pPr>
              <a:buNone/>
            </a:pPr>
            <a:endParaRPr lang="tr-TR" sz="2400" b="1" dirty="0" smtClean="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dirty="0" smtClean="0"/>
              <a:t>CEVAP61: D)</a:t>
            </a:r>
            <a:r>
              <a:rPr lang="tr-TR" b="1" dirty="0" smtClean="0"/>
              <a:t> Mithat Cemal Kuntay (1885-1956)</a:t>
            </a:r>
            <a:r>
              <a:rPr lang="tr-TR" dirty="0" smtClean="0"/>
              <a:t/>
            </a:r>
            <a:br>
              <a:rPr lang="tr-TR" dirty="0" smtClean="0"/>
            </a:br>
            <a:endParaRPr lang="tr-TR" dirty="0"/>
          </a:p>
        </p:txBody>
      </p:sp>
      <p:sp>
        <p:nvSpPr>
          <p:cNvPr id="3" name="2 İçerik Yer Tutucusu"/>
          <p:cNvSpPr>
            <a:spLocks noGrp="1"/>
          </p:cNvSpPr>
          <p:nvPr>
            <p:ph idx="1"/>
          </p:nvPr>
        </p:nvSpPr>
        <p:spPr/>
        <p:txBody>
          <a:bodyPr/>
          <a:lstStyle/>
          <a:p>
            <a:pPr>
              <a:buNone/>
            </a:pPr>
            <a:r>
              <a:rPr lang="tr-TR" dirty="0" smtClean="0"/>
              <a:t>.</a:t>
            </a:r>
            <a:endParaRPr lang="tr-TR"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lstStyle/>
          <a:p>
            <a:pPr>
              <a:buNone/>
            </a:pPr>
            <a:r>
              <a:rPr lang="tr-TR" b="1" dirty="0" smtClean="0"/>
              <a:t>62. </a:t>
            </a:r>
            <a:r>
              <a:rPr lang="tr-TR" dirty="0" smtClean="0"/>
              <a:t>Âşık tarzı halk şiirindeki taşlama ile divan şiirinde ki ----, temaları bakımından benzerlik gösterir. </a:t>
            </a:r>
          </a:p>
          <a:p>
            <a:pPr>
              <a:buNone/>
            </a:pPr>
            <a:r>
              <a:rPr lang="tr-TR" b="1" dirty="0" smtClean="0"/>
              <a:t>Bu cümlede boş bırakılan yere aşağıdakilerden </a:t>
            </a:r>
          </a:p>
          <a:p>
            <a:pPr>
              <a:buNone/>
            </a:pPr>
            <a:r>
              <a:rPr lang="tr-TR" b="1" dirty="0" smtClean="0"/>
              <a:t>hangisi getirilmelidir? </a:t>
            </a:r>
          </a:p>
          <a:p>
            <a:pPr marL="514350" indent="-514350">
              <a:buNone/>
            </a:pPr>
            <a:r>
              <a:rPr lang="tr-TR" dirty="0" smtClean="0"/>
              <a:t>A) mersiye             </a:t>
            </a:r>
          </a:p>
          <a:p>
            <a:pPr marL="514350" indent="-514350">
              <a:buNone/>
            </a:pPr>
            <a:r>
              <a:rPr lang="tr-TR" dirty="0" smtClean="0"/>
              <a:t>B) fahriye            </a:t>
            </a:r>
          </a:p>
          <a:p>
            <a:pPr marL="514350" indent="-514350">
              <a:buNone/>
            </a:pPr>
            <a:r>
              <a:rPr lang="tr-TR" dirty="0" smtClean="0"/>
              <a:t>C) hicviye              </a:t>
            </a:r>
          </a:p>
          <a:p>
            <a:pPr marL="514350" indent="-514350">
              <a:buNone/>
            </a:pPr>
            <a:r>
              <a:rPr lang="tr-TR" dirty="0" smtClean="0"/>
              <a:t>D) münacat              </a:t>
            </a:r>
          </a:p>
          <a:p>
            <a:pPr marL="514350" indent="-514350">
              <a:buNone/>
            </a:pPr>
            <a:r>
              <a:rPr lang="tr-TR" dirty="0" smtClean="0"/>
              <a:t>E) naat</a:t>
            </a:r>
            <a:endParaRPr lang="tr-TR"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62:  </a:t>
            </a:r>
            <a:r>
              <a:rPr lang="tr-TR" dirty="0" smtClean="0"/>
              <a:t>A) mersiye</a:t>
            </a:r>
            <a:endParaRPr lang="tr-TR" dirty="0"/>
          </a:p>
        </p:txBody>
      </p:sp>
      <p:sp>
        <p:nvSpPr>
          <p:cNvPr id="3" name="2 İçerik Yer Tutucusu"/>
          <p:cNvSpPr>
            <a:spLocks noGrp="1"/>
          </p:cNvSpPr>
          <p:nvPr>
            <p:ph idx="1"/>
          </p:nvPr>
        </p:nvSpPr>
        <p:spPr>
          <a:xfrm>
            <a:off x="142844" y="1214422"/>
            <a:ext cx="8786874" cy="5429288"/>
          </a:xfrm>
        </p:spPr>
        <p:txBody>
          <a:bodyPr>
            <a:normAutofit/>
          </a:bodyPr>
          <a:lstStyle/>
          <a:p>
            <a:pPr>
              <a:lnSpc>
                <a:spcPct val="150000"/>
              </a:lnSpc>
              <a:buNone/>
            </a:pPr>
            <a:r>
              <a:rPr lang="tr-TR" sz="1800" b="1" i="1" dirty="0" smtClean="0"/>
              <a:t>Mersiye: </a:t>
            </a:r>
            <a:r>
              <a:rPr lang="tr-TR" sz="1800" dirty="0" smtClean="0"/>
              <a:t>Sevilen bir kişinin ölümünden duyulan üzüntünün anlatıldığı şiir.</a:t>
            </a:r>
          </a:p>
          <a:p>
            <a:pPr>
              <a:lnSpc>
                <a:spcPct val="150000"/>
              </a:lnSpc>
              <a:buNone/>
            </a:pPr>
            <a:r>
              <a:rPr lang="tr-TR" sz="1800" b="1" i="1" dirty="0" smtClean="0"/>
              <a:t>Fahriye: </a:t>
            </a:r>
            <a:r>
              <a:rPr lang="tr-TR" sz="1800" dirty="0" smtClean="0"/>
              <a:t>Kasidelerde şairin, kendisini ve şiir söyleme yeteneğini övdüğü bölümdür. Bu </a:t>
            </a:r>
          </a:p>
          <a:p>
            <a:pPr>
              <a:lnSpc>
                <a:spcPct val="150000"/>
              </a:lnSpc>
              <a:buNone/>
            </a:pPr>
            <a:r>
              <a:rPr lang="tr-TR" sz="1800" dirty="0" smtClean="0"/>
              <a:t>bölümde şairler, kendilerini genellikle İran edebiyatının büyük şairleriyle kıyaslarlar.</a:t>
            </a:r>
          </a:p>
          <a:p>
            <a:pPr>
              <a:lnSpc>
                <a:spcPct val="150000"/>
              </a:lnSpc>
              <a:buNone/>
            </a:pPr>
            <a:r>
              <a:rPr lang="tr-TR" sz="1800" b="1" i="1" dirty="0" smtClean="0"/>
              <a:t>Hicviye: </a:t>
            </a:r>
            <a:r>
              <a:rPr lang="tr-TR" sz="1800" dirty="0" smtClean="0"/>
              <a:t>Divan edebiyatında bir kişinin eleştirildiği, olumsuz taraflarının ön plana çıkarıldığı </a:t>
            </a:r>
          </a:p>
          <a:p>
            <a:pPr>
              <a:lnSpc>
                <a:spcPct val="150000"/>
              </a:lnSpc>
              <a:buNone/>
            </a:pPr>
            <a:r>
              <a:rPr lang="tr-TR" sz="1800" dirty="0" smtClean="0"/>
              <a:t>şiirlerdir.</a:t>
            </a:r>
          </a:p>
          <a:p>
            <a:pPr>
              <a:lnSpc>
                <a:spcPct val="150000"/>
              </a:lnSpc>
              <a:buNone/>
            </a:pPr>
            <a:r>
              <a:rPr lang="tr-TR" sz="1800" b="1" dirty="0" smtClean="0"/>
              <a:t>Münacat: </a:t>
            </a:r>
            <a:r>
              <a:rPr lang="tr-TR" sz="1800" dirty="0" smtClean="0"/>
              <a:t>Allah’a yapılan yalvarış ve yakarışlara yer verilen şiir. </a:t>
            </a:r>
          </a:p>
          <a:p>
            <a:pPr>
              <a:lnSpc>
                <a:spcPct val="150000"/>
              </a:lnSpc>
              <a:buNone/>
            </a:pPr>
            <a:r>
              <a:rPr lang="tr-TR" sz="1800" b="1" dirty="0" smtClean="0"/>
              <a:t>Naat: </a:t>
            </a:r>
            <a:r>
              <a:rPr lang="tr-TR" sz="1800" dirty="0" smtClean="0"/>
              <a:t>Hz. Muhammet’i övmek amacıyla kaleme alınan şiir.</a:t>
            </a:r>
          </a:p>
          <a:p>
            <a:pPr>
              <a:lnSpc>
                <a:spcPct val="150000"/>
              </a:lnSpc>
              <a:buNone/>
            </a:pPr>
            <a:r>
              <a:rPr lang="tr-TR" sz="1800" b="1" dirty="0" smtClean="0"/>
              <a:t>Tevhit: </a:t>
            </a:r>
            <a:r>
              <a:rPr lang="tr-TR" sz="1800" dirty="0" smtClean="0"/>
              <a:t>Allah’ın birliğinin ve yüceliğinin anlatıldığı şiir.</a:t>
            </a:r>
          </a:p>
          <a:p>
            <a:pPr>
              <a:lnSpc>
                <a:spcPct val="150000"/>
              </a:lnSpc>
              <a:buNone/>
            </a:pPr>
            <a:endParaRPr lang="tr-TR" sz="1800" dirty="0" smtClean="0"/>
          </a:p>
          <a:p>
            <a:pPr>
              <a:lnSpc>
                <a:spcPct val="150000"/>
              </a:lnSpc>
              <a:buNone/>
            </a:pPr>
            <a:endParaRPr lang="tr-TR" sz="1800" dirty="0" smtClean="0"/>
          </a:p>
          <a:p>
            <a:pPr>
              <a:lnSpc>
                <a:spcPct val="150000"/>
              </a:lnSpc>
              <a:buNone/>
            </a:pPr>
            <a:r>
              <a:rPr lang="tr-TR" sz="1800" dirty="0" smtClean="0"/>
              <a:t>   </a:t>
            </a:r>
            <a:endParaRPr lang="tr-TR" sz="1800"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a:bodyPr>
          <a:lstStyle/>
          <a:p>
            <a:pPr>
              <a:buNone/>
            </a:pPr>
            <a:endParaRPr lang="tr-TR" sz="2400" b="1" dirty="0" smtClean="0"/>
          </a:p>
          <a:p>
            <a:pPr>
              <a:buNone/>
            </a:pPr>
            <a:r>
              <a:rPr lang="tr-TR" sz="2400" b="1" dirty="0" smtClean="0"/>
              <a:t>63. Aşağıdaki şairlerden hangisi roman </a:t>
            </a:r>
            <a:r>
              <a:rPr lang="tr-TR" sz="2400" b="1" u="sng" dirty="0" smtClean="0"/>
              <a:t>yazmamıştır?</a:t>
            </a:r>
          </a:p>
          <a:p>
            <a:pPr marL="457200" indent="-457200">
              <a:buAutoNum type="alphaUcParenR"/>
            </a:pPr>
            <a:r>
              <a:rPr lang="tr-TR" sz="2400" dirty="0" smtClean="0"/>
              <a:t>Melih Cevdet Anday</a:t>
            </a:r>
          </a:p>
          <a:p>
            <a:pPr marL="457200" indent="-457200">
              <a:buAutoNum type="alphaUcParenR"/>
            </a:pPr>
            <a:r>
              <a:rPr lang="tr-TR" sz="2400" dirty="0" err="1" smtClean="0"/>
              <a:t>Attila</a:t>
            </a:r>
            <a:r>
              <a:rPr lang="tr-TR" sz="2400" dirty="0" smtClean="0"/>
              <a:t> İlhan</a:t>
            </a:r>
          </a:p>
          <a:p>
            <a:pPr marL="457200" indent="-457200">
              <a:buAutoNum type="alphaUcParenR"/>
            </a:pPr>
            <a:r>
              <a:rPr lang="tr-TR" sz="2400" dirty="0" smtClean="0"/>
              <a:t>Oktay </a:t>
            </a:r>
            <a:r>
              <a:rPr lang="tr-TR" sz="2400" dirty="0" err="1" smtClean="0"/>
              <a:t>Rifat</a:t>
            </a:r>
            <a:endParaRPr lang="tr-TR" sz="2400" dirty="0" smtClean="0"/>
          </a:p>
          <a:p>
            <a:pPr marL="457200" indent="-457200">
              <a:buAutoNum type="alphaUcParenR"/>
            </a:pPr>
            <a:r>
              <a:rPr lang="tr-TR" sz="2400" dirty="0" smtClean="0"/>
              <a:t>Orhan Veli Kanık</a:t>
            </a:r>
          </a:p>
          <a:p>
            <a:pPr marL="457200" indent="-457200">
              <a:buAutoNum type="alphaUcParenR"/>
            </a:pPr>
            <a:r>
              <a:rPr lang="tr-TR" sz="2400" dirty="0" smtClean="0"/>
              <a:t>Ahmet Hamdi Tanpınar</a:t>
            </a:r>
          </a:p>
          <a:p>
            <a:pPr marL="457200" indent="-457200">
              <a:buAutoNum type="alphaUcParenR"/>
            </a:pPr>
            <a:endParaRPr lang="tr-TR" sz="2400" b="1" dirty="0" smtClean="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725470"/>
          </a:xfrm>
        </p:spPr>
        <p:txBody>
          <a:bodyPr>
            <a:normAutofit fontScale="90000"/>
          </a:bodyPr>
          <a:lstStyle/>
          <a:p>
            <a:r>
              <a:rPr lang="tr-TR" b="1" dirty="0" smtClean="0"/>
              <a:t/>
            </a:r>
            <a:br>
              <a:rPr lang="tr-TR" b="1" dirty="0" smtClean="0"/>
            </a:br>
            <a:r>
              <a:rPr lang="tr-TR" b="1" dirty="0" smtClean="0"/>
              <a:t>Cevap 63: </a:t>
            </a:r>
            <a:r>
              <a:rPr lang="tr-TR" dirty="0" smtClean="0"/>
              <a:t>D) Orhan Veli Kanık</a:t>
            </a:r>
            <a:br>
              <a:rPr lang="tr-TR" dirty="0" smtClean="0"/>
            </a:br>
            <a:endParaRPr lang="tr-TR" b="1" dirty="0"/>
          </a:p>
        </p:txBody>
      </p:sp>
      <p:sp>
        <p:nvSpPr>
          <p:cNvPr id="3" name="2 İçerik Yer Tutucusu"/>
          <p:cNvSpPr>
            <a:spLocks noGrp="1"/>
          </p:cNvSpPr>
          <p:nvPr>
            <p:ph idx="1"/>
          </p:nvPr>
        </p:nvSpPr>
        <p:spPr>
          <a:xfrm>
            <a:off x="457200" y="1142984"/>
            <a:ext cx="8229600" cy="4983179"/>
          </a:xfrm>
        </p:spPr>
        <p:txBody>
          <a:bodyPr/>
          <a:lstStyle/>
          <a:p>
            <a:pPr>
              <a:buNone/>
            </a:pPr>
            <a:r>
              <a:rPr lang="tr-TR" dirty="0" smtClean="0"/>
              <a:t>.</a:t>
            </a:r>
            <a:endParaRPr lang="tr-TR"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a:bodyPr>
          <a:lstStyle/>
          <a:p>
            <a:pPr>
              <a:buNone/>
            </a:pPr>
            <a:r>
              <a:rPr lang="tr-TR" sz="2400" b="1" dirty="0" smtClean="0"/>
              <a:t>64. </a:t>
            </a:r>
            <a:r>
              <a:rPr lang="tr-TR" sz="2400" i="1" dirty="0" smtClean="0"/>
              <a:t>“Roman bir yol boyunca gezdirilen aynadır.” </a:t>
            </a:r>
            <a:r>
              <a:rPr lang="tr-TR" sz="2400" b="1" dirty="0" smtClean="0"/>
              <a:t>tanımı aşağıdaki roman türlerinden hangisiyle doğrudan ilgilidir?</a:t>
            </a:r>
          </a:p>
          <a:p>
            <a:pPr>
              <a:buNone/>
            </a:pPr>
            <a:endParaRPr lang="tr-TR" sz="2400" b="1" i="1" dirty="0" smtClean="0"/>
          </a:p>
          <a:p>
            <a:pPr marL="457200" indent="-457200">
              <a:buAutoNum type="alphaUcParenR"/>
            </a:pPr>
            <a:r>
              <a:rPr lang="tr-TR" sz="2400" dirty="0" smtClean="0"/>
              <a:t>Gerçekçi roman</a:t>
            </a:r>
          </a:p>
          <a:p>
            <a:pPr marL="457200" indent="-457200">
              <a:buAutoNum type="alphaUcParenR"/>
            </a:pPr>
            <a:r>
              <a:rPr lang="tr-TR" sz="2400" dirty="0" smtClean="0"/>
              <a:t>Macera romanı</a:t>
            </a:r>
          </a:p>
          <a:p>
            <a:pPr marL="457200" indent="-457200">
              <a:buAutoNum type="alphaUcParenR"/>
            </a:pPr>
            <a:r>
              <a:rPr lang="tr-TR" sz="2400" dirty="0" smtClean="0"/>
              <a:t>Politik roman</a:t>
            </a:r>
          </a:p>
          <a:p>
            <a:pPr marL="457200" indent="-457200">
              <a:buAutoNum type="alphaUcParenR"/>
            </a:pPr>
            <a:r>
              <a:rPr lang="tr-TR" sz="2400" dirty="0" smtClean="0"/>
              <a:t>Tarihsel roman</a:t>
            </a:r>
          </a:p>
          <a:p>
            <a:pPr marL="457200" indent="-457200">
              <a:buAutoNum type="alphaUcParenR"/>
            </a:pPr>
            <a:r>
              <a:rPr lang="tr-TR" sz="2400" dirty="0" smtClean="0"/>
              <a:t>Tezli roman</a:t>
            </a:r>
            <a:endParaRPr lang="tr-TR"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6</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D) Dokuzuncu Hariciye Koğuşu </a:t>
            </a:r>
          </a:p>
          <a:p>
            <a:pPr>
              <a:buNone/>
            </a:pPr>
            <a:endParaRPr lang="tr-TR"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85728"/>
            <a:ext cx="8229600" cy="571504"/>
          </a:xfrm>
        </p:spPr>
        <p:txBody>
          <a:bodyPr>
            <a:normAutofit fontScale="90000"/>
          </a:bodyPr>
          <a:lstStyle/>
          <a:p>
            <a:r>
              <a:rPr lang="tr-TR" dirty="0" smtClean="0"/>
              <a:t/>
            </a:r>
            <a:br>
              <a:rPr lang="tr-TR" dirty="0" smtClean="0"/>
            </a:br>
            <a:r>
              <a:rPr lang="tr-TR" sz="3100" b="1" dirty="0" smtClean="0"/>
              <a:t>Cevap 64: </a:t>
            </a:r>
            <a:r>
              <a:rPr lang="tr-TR" sz="3100" dirty="0" smtClean="0"/>
              <a:t>A) Gerçekçi roman</a:t>
            </a:r>
            <a:br>
              <a:rPr lang="tr-TR" sz="3100" dirty="0" smtClean="0"/>
            </a:br>
            <a:endParaRPr lang="tr-TR" sz="3100" dirty="0"/>
          </a:p>
        </p:txBody>
      </p:sp>
      <p:sp>
        <p:nvSpPr>
          <p:cNvPr id="3" name="2 İçerik Yer Tutucusu"/>
          <p:cNvSpPr>
            <a:spLocks noGrp="1"/>
          </p:cNvSpPr>
          <p:nvPr>
            <p:ph idx="1"/>
          </p:nvPr>
        </p:nvSpPr>
        <p:spPr>
          <a:xfrm>
            <a:off x="142844" y="1071546"/>
            <a:ext cx="8858312" cy="5572164"/>
          </a:xfrm>
        </p:spPr>
        <p:txBody>
          <a:bodyPr/>
          <a:lstStyle/>
          <a:p>
            <a:pPr>
              <a:buNone/>
            </a:pPr>
            <a:r>
              <a:rPr lang="tr-TR" sz="1600" b="1" dirty="0" smtClean="0"/>
              <a:t>Macera Romanları: </a:t>
            </a:r>
            <a:r>
              <a:rPr lang="tr-TR" sz="1600" dirty="0" smtClean="0"/>
              <a:t>Anlatılan olayların ve kişilerin sıra dışı, olağanüstü özellikler taşıdığı romanlardır. </a:t>
            </a:r>
          </a:p>
          <a:p>
            <a:pPr>
              <a:buNone/>
            </a:pPr>
            <a:r>
              <a:rPr lang="tr-TR" sz="1600" dirty="0" err="1" smtClean="0"/>
              <a:t>Alexander</a:t>
            </a:r>
            <a:r>
              <a:rPr lang="tr-TR" sz="1600" dirty="0" smtClean="0"/>
              <a:t> </a:t>
            </a:r>
            <a:r>
              <a:rPr lang="tr-TR" sz="1600" dirty="0" err="1" smtClean="0"/>
              <a:t>Dumas’nın</a:t>
            </a:r>
            <a:r>
              <a:rPr lang="tr-TR" sz="1600" dirty="0" smtClean="0"/>
              <a:t> "Üç </a:t>
            </a:r>
            <a:r>
              <a:rPr lang="tr-TR" sz="1600" dirty="0" err="1" smtClean="0"/>
              <a:t>Silahşörler</a:t>
            </a:r>
            <a:r>
              <a:rPr lang="tr-TR" sz="1600" dirty="0" smtClean="0"/>
              <a:t>" romanı bu türün en tanınmış örneklerindendir.</a:t>
            </a:r>
          </a:p>
          <a:p>
            <a:pPr>
              <a:buNone/>
            </a:pPr>
            <a:endParaRPr lang="tr-TR" sz="1600" dirty="0" smtClean="0"/>
          </a:p>
          <a:p>
            <a:pPr>
              <a:buNone/>
            </a:pPr>
            <a:r>
              <a:rPr lang="tr-TR" sz="1600" b="1" dirty="0" smtClean="0"/>
              <a:t>Tarihi Romanlar: </a:t>
            </a:r>
            <a:r>
              <a:rPr lang="tr-TR" sz="1600" dirty="0" smtClean="0"/>
              <a:t>Konusunu geçmişten, tarihsel olay ve kişilerden alan romanlardır. Namık Kemal’in </a:t>
            </a:r>
          </a:p>
          <a:p>
            <a:pPr>
              <a:buNone/>
            </a:pPr>
            <a:r>
              <a:rPr lang="tr-TR" sz="1600" dirty="0" smtClean="0"/>
              <a:t>"Cezmi", Mithat Cemal Kuntay’ın "Üç İstanbul" adlı romanları tarihi roman niteliği taşır.</a:t>
            </a:r>
          </a:p>
          <a:p>
            <a:pPr>
              <a:buNone/>
            </a:pPr>
            <a:endParaRPr lang="tr-TR" sz="1600" dirty="0" smtClean="0"/>
          </a:p>
          <a:p>
            <a:pPr>
              <a:buNone/>
            </a:pPr>
            <a:r>
              <a:rPr lang="tr-TR" sz="1600" b="1" dirty="0" smtClean="0"/>
              <a:t>Tahlil Romanı: </a:t>
            </a:r>
            <a:r>
              <a:rPr lang="tr-TR" sz="1600" dirty="0" smtClean="0"/>
              <a:t>Buna psikolojik roman da denir. İnsan ruhunu derinlemesine inceleyen romandır. Mehmet </a:t>
            </a:r>
          </a:p>
          <a:p>
            <a:pPr>
              <a:buNone/>
            </a:pPr>
            <a:r>
              <a:rPr lang="tr-TR" sz="1600" dirty="0" smtClean="0"/>
              <a:t>Rauf’un "Eylül", Peyami Safa’nın "Dokuzuncu Hariciye Koğuşu" birer tahlil romanıdır.</a:t>
            </a:r>
          </a:p>
          <a:p>
            <a:pPr>
              <a:buNone/>
            </a:pPr>
            <a:endParaRPr lang="tr-TR" sz="1600" dirty="0" smtClean="0"/>
          </a:p>
          <a:p>
            <a:pPr>
              <a:buNone/>
            </a:pPr>
            <a:r>
              <a:rPr lang="tr-TR" sz="1600" b="1" dirty="0" smtClean="0"/>
              <a:t>Yaşamöyküsel Roman: </a:t>
            </a:r>
            <a:r>
              <a:rPr lang="tr-TR" sz="1600" dirty="0" smtClean="0"/>
              <a:t>Bu romanlarda anlatılanlar, gerçekten yaşamış bir insanın karakteri üzerine </a:t>
            </a:r>
          </a:p>
          <a:p>
            <a:pPr>
              <a:buNone/>
            </a:pPr>
            <a:r>
              <a:rPr lang="tr-TR" sz="1600" dirty="0" smtClean="0"/>
              <a:t>temellendirilir. Oğuz Atay’ın "Bir Bilim Adamının Romanı" bu türün başarılı örneğidir.</a:t>
            </a:r>
          </a:p>
          <a:p>
            <a:pPr>
              <a:buNone/>
            </a:pPr>
            <a:endParaRPr lang="tr-TR" sz="1600" dirty="0" smtClean="0"/>
          </a:p>
          <a:p>
            <a:pPr>
              <a:buNone/>
            </a:pPr>
            <a:r>
              <a:rPr lang="tr-TR" sz="1600" b="1" dirty="0" smtClean="0"/>
              <a:t>Töre Romanı: </a:t>
            </a:r>
            <a:r>
              <a:rPr lang="tr-TR" sz="1600" dirty="0" smtClean="0"/>
              <a:t>Toplumun belli bir dönem ve çevre içinde gelenek ve göreneklerini yansıtan romanlardır. </a:t>
            </a:r>
          </a:p>
          <a:p>
            <a:pPr>
              <a:buNone/>
            </a:pPr>
            <a:r>
              <a:rPr lang="tr-TR" sz="1600" dirty="0" smtClean="0"/>
              <a:t>Hüseyin Rahmi’nin "</a:t>
            </a:r>
            <a:r>
              <a:rPr lang="tr-TR" sz="1600" dirty="0" err="1" smtClean="0"/>
              <a:t>Gülyabani</a:t>
            </a:r>
            <a:r>
              <a:rPr lang="tr-TR" sz="1600" dirty="0" smtClean="0"/>
              <a:t>", "İffet", "Kaynanam Nasıl Kudurdu" romanları töre romanlarıdır.</a:t>
            </a:r>
          </a:p>
          <a:p>
            <a:pPr>
              <a:buNone/>
            </a:pPr>
            <a:endParaRPr lang="tr-TR" sz="1600" dirty="0" smtClean="0"/>
          </a:p>
          <a:p>
            <a:pPr>
              <a:buNone/>
            </a:pPr>
            <a:r>
              <a:rPr lang="tr-TR" sz="1600" b="1" dirty="0" smtClean="0"/>
              <a:t>Sosyal Roman: </a:t>
            </a:r>
            <a:r>
              <a:rPr lang="tr-TR" sz="1600" dirty="0" smtClean="0"/>
              <a:t>Bir toplumun sosyal yapısını, sorunlarını anlatan romanlardır. Yaşar Kemal’in "İnce </a:t>
            </a:r>
          </a:p>
          <a:p>
            <a:pPr>
              <a:buNone/>
            </a:pPr>
            <a:r>
              <a:rPr lang="tr-TR" sz="1600" dirty="0" err="1" smtClean="0"/>
              <a:t>Memed</a:t>
            </a:r>
            <a:r>
              <a:rPr lang="tr-TR" sz="1600" dirty="0" smtClean="0"/>
              <a:t>", Halide Edip Adıvar’ın "Sonsuz Panayır" romanları gibi.</a:t>
            </a:r>
          </a:p>
          <a:p>
            <a:pPr>
              <a:buNone/>
            </a:pPr>
            <a:endParaRPr lang="tr-TR" sz="1600" dirty="0" smtClean="0"/>
          </a:p>
          <a:p>
            <a:pPr>
              <a:buNone/>
            </a:pPr>
            <a:endParaRPr lang="tr-TR" sz="1600" dirty="0" smtClean="0"/>
          </a:p>
          <a:p>
            <a:pPr>
              <a:buNone/>
            </a:pPr>
            <a:endParaRPr lang="tr-TR" sz="1600" dirty="0" smtClean="0"/>
          </a:p>
          <a:p>
            <a:pPr>
              <a:buNone/>
            </a:pPr>
            <a:endParaRPr lang="tr-TR" sz="1600" dirty="0" smtClean="0"/>
          </a:p>
          <a:p>
            <a:pPr>
              <a:buNone/>
            </a:pPr>
            <a:endParaRPr lang="tr-TR"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85728"/>
            <a:ext cx="8786874" cy="6357982"/>
          </a:xfrm>
        </p:spPr>
        <p:txBody>
          <a:bodyPr>
            <a:normAutofit/>
          </a:bodyPr>
          <a:lstStyle/>
          <a:p>
            <a:pPr>
              <a:buNone/>
            </a:pPr>
            <a:r>
              <a:rPr lang="tr-TR" sz="1600" b="1" dirty="0" smtClean="0"/>
              <a:t>Egzotik Roman: </a:t>
            </a:r>
            <a:r>
              <a:rPr lang="tr-TR" sz="1600" dirty="0" smtClean="0"/>
              <a:t>Konuları yabancı ülkelerde geçen romanlardır. Refik Halit’in "Nilgün" romanı gibi. </a:t>
            </a:r>
          </a:p>
          <a:p>
            <a:pPr>
              <a:buNone/>
            </a:pPr>
            <a:r>
              <a:rPr lang="tr-TR" sz="1600" dirty="0" smtClean="0"/>
              <a:t>Egzotik romanlar, ülke içindeki azınlıkların yaşamını da anlatabilir. Osman Cemal </a:t>
            </a:r>
            <a:r>
              <a:rPr lang="tr-TR" sz="1600" dirty="0" err="1" smtClean="0"/>
              <a:t>Kaygılı’nın</a:t>
            </a:r>
            <a:r>
              <a:rPr lang="tr-TR" sz="1600" dirty="0" smtClean="0"/>
              <a:t> "Çingeneler" </a:t>
            </a:r>
          </a:p>
          <a:p>
            <a:pPr>
              <a:buNone/>
            </a:pPr>
            <a:r>
              <a:rPr lang="tr-TR" sz="1600" dirty="0" smtClean="0"/>
              <a:t>romanı bunun ilginç bir örneğidir.</a:t>
            </a:r>
          </a:p>
          <a:p>
            <a:pPr>
              <a:buNone/>
            </a:pPr>
            <a:endParaRPr lang="tr-TR" sz="1600" dirty="0" smtClean="0"/>
          </a:p>
          <a:p>
            <a:pPr>
              <a:buNone/>
            </a:pPr>
            <a:r>
              <a:rPr lang="tr-TR" sz="1600" b="1" dirty="0" smtClean="0"/>
              <a:t>Romantik Roman: </a:t>
            </a:r>
            <a:r>
              <a:rPr lang="tr-TR" sz="1600" dirty="0" smtClean="0"/>
              <a:t>Romantizm akımının etkisinde yazılan romanlardır. Bu tür romanlarda yazarın duygu, </a:t>
            </a:r>
          </a:p>
          <a:p>
            <a:pPr>
              <a:buNone/>
            </a:pPr>
            <a:r>
              <a:rPr lang="tr-TR" sz="1600" dirty="0" smtClean="0"/>
              <a:t>hayal, izlenim ve anıları kitabın ağırlığını oluşturur. Victor Hugo’nun "</a:t>
            </a:r>
            <a:r>
              <a:rPr lang="tr-TR" sz="1600" dirty="0" err="1" smtClean="0"/>
              <a:t>Sefiller"i</a:t>
            </a:r>
            <a:r>
              <a:rPr lang="tr-TR" sz="1600" dirty="0" smtClean="0"/>
              <a:t> romantik romanın tipik bir </a:t>
            </a:r>
          </a:p>
          <a:p>
            <a:pPr>
              <a:buNone/>
            </a:pPr>
            <a:r>
              <a:rPr lang="tr-TR" sz="1600" dirty="0" smtClean="0"/>
              <a:t>örneğidir.</a:t>
            </a:r>
          </a:p>
          <a:p>
            <a:pPr>
              <a:buNone/>
            </a:pPr>
            <a:endParaRPr lang="tr-TR" sz="1600" dirty="0" smtClean="0"/>
          </a:p>
          <a:p>
            <a:pPr>
              <a:buNone/>
            </a:pPr>
            <a:r>
              <a:rPr lang="tr-TR" sz="1600" b="1" dirty="0" smtClean="0"/>
              <a:t>Realist (Gerçekçi) Roman: </a:t>
            </a:r>
            <a:r>
              <a:rPr lang="tr-TR" sz="1600" dirty="0" smtClean="0"/>
              <a:t>Realizm akımına uygun olarak yazılan romanlardır. Bu tür romanlar konularını </a:t>
            </a:r>
          </a:p>
          <a:p>
            <a:pPr>
              <a:buNone/>
            </a:pPr>
            <a:r>
              <a:rPr lang="tr-TR" sz="1600" dirty="0" smtClean="0"/>
              <a:t>günlük yaşamdan alır. Olan olduğu gibi aktarılır. Gerçekçi romanın baş yapıtları arasında </a:t>
            </a:r>
            <a:r>
              <a:rPr lang="tr-TR" sz="1600" dirty="0" err="1" smtClean="0"/>
              <a:t>Balzac’ın</a:t>
            </a:r>
            <a:r>
              <a:rPr lang="tr-TR" sz="1600" dirty="0" smtClean="0"/>
              <a:t> "</a:t>
            </a:r>
            <a:r>
              <a:rPr lang="tr-TR" sz="1600" dirty="0" err="1" smtClean="0"/>
              <a:t>Goriot</a:t>
            </a:r>
            <a:r>
              <a:rPr lang="tr-TR" sz="1600" dirty="0" smtClean="0"/>
              <a:t> </a:t>
            </a:r>
          </a:p>
          <a:p>
            <a:pPr>
              <a:buNone/>
            </a:pPr>
            <a:r>
              <a:rPr lang="tr-TR" sz="1600" dirty="0" smtClean="0"/>
              <a:t>Baba", </a:t>
            </a:r>
            <a:r>
              <a:rPr lang="tr-TR" sz="1600" dirty="0" err="1" smtClean="0"/>
              <a:t>Stendhal’ın</a:t>
            </a:r>
            <a:r>
              <a:rPr lang="tr-TR" sz="1600" dirty="0" smtClean="0"/>
              <a:t> "Kızıl ile Kara", Tolstoy’un "Savaş ve Barış" adlı eserlerini sayabiliriz.</a:t>
            </a:r>
          </a:p>
          <a:p>
            <a:pPr>
              <a:buNone/>
            </a:pPr>
            <a:endParaRPr lang="tr-TR" sz="1600" dirty="0" smtClean="0"/>
          </a:p>
          <a:p>
            <a:pPr>
              <a:buNone/>
            </a:pPr>
            <a:r>
              <a:rPr lang="tr-TR" sz="1600" b="1" dirty="0" smtClean="0"/>
              <a:t>Natüralist Roman: </a:t>
            </a:r>
            <a:r>
              <a:rPr lang="tr-TR" sz="1600" dirty="0" smtClean="0"/>
              <a:t>Natüralizm akımının ilkelerine uygun biçimde yazılan romanlardır. Gerçekliğin izinden </a:t>
            </a:r>
          </a:p>
          <a:p>
            <a:pPr>
              <a:buNone/>
            </a:pPr>
            <a:r>
              <a:rPr lang="tr-TR" sz="1600" dirty="0" smtClean="0"/>
              <a:t>yürüyen natüralizmde gerçeklere sıkı sıkıya bağlı kalma, yaşamı tüm çıplaklığıyla bir bilim adamı tavrıyla </a:t>
            </a:r>
          </a:p>
          <a:p>
            <a:pPr>
              <a:buNone/>
            </a:pPr>
            <a:r>
              <a:rPr lang="tr-TR" sz="1600" dirty="0" smtClean="0"/>
              <a:t>yansıtma, insan üzerinde belirli deneyler ve gözlemler yapma söz konusudur. Emile </a:t>
            </a:r>
            <a:r>
              <a:rPr lang="tr-TR" sz="1600" dirty="0" err="1" smtClean="0"/>
              <a:t>Zola’nın</a:t>
            </a:r>
            <a:r>
              <a:rPr lang="tr-TR" sz="1600" dirty="0" smtClean="0"/>
              <a:t> "</a:t>
            </a:r>
            <a:r>
              <a:rPr lang="tr-TR" sz="1600" dirty="0" err="1" smtClean="0"/>
              <a:t>Germinal</a:t>
            </a:r>
            <a:r>
              <a:rPr lang="tr-TR" sz="1600" dirty="0" smtClean="0"/>
              <a:t>" </a:t>
            </a:r>
          </a:p>
          <a:p>
            <a:pPr>
              <a:buNone/>
            </a:pPr>
            <a:r>
              <a:rPr lang="tr-TR" sz="1600" dirty="0" smtClean="0"/>
              <a:t>romanı gibi.</a:t>
            </a:r>
          </a:p>
          <a:p>
            <a:pPr>
              <a:buNone/>
            </a:pPr>
            <a:endParaRPr lang="tr-TR" sz="1600" dirty="0" smtClean="0"/>
          </a:p>
          <a:p>
            <a:pPr>
              <a:buNone/>
            </a:pPr>
            <a:r>
              <a:rPr lang="tr-TR" sz="1600" b="1" dirty="0" smtClean="0"/>
              <a:t>Fantastik Roman: </a:t>
            </a:r>
            <a:r>
              <a:rPr lang="tr-TR" sz="1600" dirty="0" smtClean="0"/>
              <a:t>Gerçek dünyayla birlikte onun ötesinde, doğa yasalarından farklı olan ikinci bir </a:t>
            </a:r>
          </a:p>
          <a:p>
            <a:pPr>
              <a:buNone/>
            </a:pPr>
            <a:r>
              <a:rPr lang="tr-TR" sz="1600" dirty="0" smtClean="0"/>
              <a:t>dünyanın varlığını kabul eden romanlardır. Bu romanlarda olağanlıkla olağan dışılık bir arada verilir. </a:t>
            </a:r>
          </a:p>
          <a:p>
            <a:pPr>
              <a:buNone/>
            </a:pPr>
            <a:r>
              <a:rPr lang="tr-TR" sz="1600" dirty="0" smtClean="0"/>
              <a:t>Doğaüstü varlıklar ve olaylar yer alır. Peyami Safa’nın "Matmazel </a:t>
            </a:r>
            <a:r>
              <a:rPr lang="tr-TR" sz="1600" dirty="0" err="1" smtClean="0"/>
              <a:t>Noraliya’nın</a:t>
            </a:r>
            <a:r>
              <a:rPr lang="tr-TR" sz="1600" dirty="0" smtClean="0"/>
              <a:t> Koltuğu", Nazlı </a:t>
            </a:r>
            <a:r>
              <a:rPr lang="tr-TR" sz="1600" dirty="0" err="1" smtClean="0"/>
              <a:t>Eray’ın</a:t>
            </a:r>
            <a:r>
              <a:rPr lang="tr-TR" sz="1600" dirty="0" smtClean="0"/>
              <a:t> </a:t>
            </a:r>
          </a:p>
          <a:p>
            <a:pPr>
              <a:buNone/>
            </a:pPr>
            <a:r>
              <a:rPr lang="tr-TR" sz="1600" dirty="0" smtClean="0"/>
              <a:t>"Arzu Sapağında İnecek Var" romanları fantastik romanın </a:t>
            </a:r>
            <a:r>
              <a:rPr lang="tr-TR" sz="1600" dirty="0" err="1" smtClean="0"/>
              <a:t>ögelerini</a:t>
            </a:r>
            <a:r>
              <a:rPr lang="tr-TR" sz="1600" dirty="0" smtClean="0"/>
              <a:t> barındırır.</a:t>
            </a:r>
            <a:endParaRPr lang="tr-TR" sz="1600"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357166"/>
            <a:ext cx="8643998" cy="6143668"/>
          </a:xfrm>
        </p:spPr>
        <p:txBody>
          <a:bodyPr>
            <a:normAutofit/>
          </a:bodyPr>
          <a:lstStyle/>
          <a:p>
            <a:pPr>
              <a:buNone/>
            </a:pPr>
            <a:r>
              <a:rPr lang="tr-TR" sz="2000" b="1" dirty="0" smtClean="0"/>
              <a:t>65. </a:t>
            </a:r>
            <a:r>
              <a:rPr lang="tr-TR" sz="2000" dirty="0" smtClean="0"/>
              <a:t>Kara Kitap, “modern zihniyet ve teknolojik ilerlemenin kötücül bir faturası gibi görüne insanı kültürün kalıplaştırarak tekleştirmesine karşı estetik bir tepkinin ürünü olarak görülebilir. Doğu edebiyatına özgü motiflerin kullanıldığı romanda verilen her değer, simgesel özellikler taşımaktadır. Şeyh Galip’in </a:t>
            </a:r>
            <a:r>
              <a:rPr lang="tr-TR" sz="2000" i="1" dirty="0" err="1" smtClean="0"/>
              <a:t>Hüsn</a:t>
            </a:r>
            <a:r>
              <a:rPr lang="tr-TR" sz="2000" i="1" dirty="0" smtClean="0"/>
              <a:t> ü Aşk</a:t>
            </a:r>
            <a:r>
              <a:rPr lang="tr-TR" sz="2000" dirty="0" smtClean="0"/>
              <a:t>’ından </a:t>
            </a:r>
            <a:r>
              <a:rPr lang="tr-TR" sz="2000" i="1" dirty="0" err="1" smtClean="0"/>
              <a:t>Birbir</a:t>
            </a:r>
            <a:r>
              <a:rPr lang="tr-TR" sz="2000" i="1" dirty="0" smtClean="0"/>
              <a:t> Gece Masalları</a:t>
            </a:r>
            <a:r>
              <a:rPr lang="tr-TR" sz="2000" dirty="0" smtClean="0"/>
              <a:t>’na </a:t>
            </a:r>
            <a:r>
              <a:rPr lang="tr-TR" sz="2000" dirty="0" err="1" smtClean="0"/>
              <a:t>Attâr’ın</a:t>
            </a:r>
            <a:r>
              <a:rPr lang="tr-TR" sz="2000" dirty="0" smtClean="0"/>
              <a:t> </a:t>
            </a:r>
            <a:r>
              <a:rPr lang="tr-TR" sz="2000" i="1" dirty="0" err="1" smtClean="0"/>
              <a:t>Mantıku’t</a:t>
            </a:r>
            <a:r>
              <a:rPr lang="tr-TR" sz="2000" i="1" dirty="0" smtClean="0"/>
              <a:t> </a:t>
            </a:r>
            <a:r>
              <a:rPr lang="tr-TR" sz="2000" i="1" dirty="0" err="1" smtClean="0"/>
              <a:t>Tayr</a:t>
            </a:r>
            <a:r>
              <a:rPr lang="tr-TR" sz="2000" dirty="0" err="1" smtClean="0"/>
              <a:t>’ına</a:t>
            </a:r>
            <a:r>
              <a:rPr lang="tr-TR" sz="2000" dirty="0" smtClean="0"/>
              <a:t>, Mevlâ’nın </a:t>
            </a:r>
            <a:r>
              <a:rPr lang="tr-TR" sz="2000" i="1" dirty="0" smtClean="0"/>
              <a:t>Mesnevi</a:t>
            </a:r>
            <a:r>
              <a:rPr lang="tr-TR" sz="2000" dirty="0" smtClean="0"/>
              <a:t>’sine kadar geleneksel metinlerin anlatım biçimleri, romanın da temelini oluşturmaktadır. (…) Sonuç olarak Kara Kitap, tüm </a:t>
            </a:r>
            <a:r>
              <a:rPr lang="tr-TR" sz="2000" dirty="0" err="1" smtClean="0"/>
              <a:t>postmodern</a:t>
            </a:r>
            <a:r>
              <a:rPr lang="tr-TR" sz="2000" dirty="0" smtClean="0"/>
              <a:t> romanlarda olduğu gibi öyküden ziyade öykünün anlatım serüvenini işleyen tekniği yanında, geleneksel anlatı türlerinden modern bir roman yazılacağını da gösteren ve Türk romancılığında yeni ufuklar açan bir romandır.</a:t>
            </a:r>
          </a:p>
          <a:p>
            <a:pPr>
              <a:buNone/>
            </a:pPr>
            <a:r>
              <a:rPr lang="tr-TR" sz="2000" b="1" dirty="0" smtClean="0"/>
              <a:t>Yukarıda bahsedilen romanın yazarı aşağıdakilerden hangisidir?</a:t>
            </a:r>
          </a:p>
          <a:p>
            <a:pPr marL="457200" indent="-457200">
              <a:buNone/>
            </a:pPr>
            <a:r>
              <a:rPr lang="tr-TR" sz="2000" dirty="0" smtClean="0"/>
              <a:t>A) Bilge Karasu</a:t>
            </a:r>
          </a:p>
          <a:p>
            <a:pPr marL="457200" indent="-457200">
              <a:buNone/>
            </a:pPr>
            <a:r>
              <a:rPr lang="tr-TR" sz="2000" dirty="0" smtClean="0"/>
              <a:t>B) Mustafa Kutlu</a:t>
            </a:r>
          </a:p>
          <a:p>
            <a:pPr marL="457200" indent="-457200">
              <a:buNone/>
            </a:pPr>
            <a:r>
              <a:rPr lang="tr-TR" sz="2000" dirty="0" smtClean="0"/>
              <a:t>C) Süleyman Nazif</a:t>
            </a:r>
          </a:p>
          <a:p>
            <a:pPr>
              <a:buNone/>
            </a:pPr>
            <a:r>
              <a:rPr lang="tr-TR" sz="2000" dirty="0" smtClean="0"/>
              <a:t>D) Orhan Pamuk</a:t>
            </a:r>
          </a:p>
          <a:p>
            <a:pPr>
              <a:buNone/>
            </a:pPr>
            <a:r>
              <a:rPr lang="tr-TR" sz="2000" dirty="0" smtClean="0"/>
              <a:t>E) Semiha </a:t>
            </a:r>
            <a:r>
              <a:rPr lang="tr-TR" sz="2000" dirty="0" err="1" smtClean="0"/>
              <a:t>Ayverdi</a:t>
            </a:r>
            <a:endParaRPr lang="tr-TR" sz="2000" dirty="0" smtClean="0"/>
          </a:p>
          <a:p>
            <a:pPr>
              <a:buNone/>
            </a:pPr>
            <a:endParaRPr lang="tr-TR" sz="2000" b="1"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11156"/>
          </a:xfrm>
        </p:spPr>
        <p:txBody>
          <a:bodyPr>
            <a:normAutofit fontScale="90000"/>
          </a:bodyPr>
          <a:lstStyle/>
          <a:p>
            <a:r>
              <a:rPr lang="tr-TR" b="1" dirty="0" smtClean="0"/>
              <a:t/>
            </a:r>
            <a:br>
              <a:rPr lang="tr-TR" b="1" dirty="0" smtClean="0"/>
            </a:br>
            <a:r>
              <a:rPr lang="tr-TR" b="1" dirty="0" smtClean="0"/>
              <a:t>Cevap 65: </a:t>
            </a:r>
            <a:r>
              <a:rPr lang="tr-TR" dirty="0" smtClean="0"/>
              <a:t>D) Orhan Pamuk</a:t>
            </a:r>
            <a:br>
              <a:rPr lang="tr-TR" dirty="0" smtClean="0"/>
            </a:br>
            <a:endParaRPr lang="tr-TR" dirty="0"/>
          </a:p>
        </p:txBody>
      </p:sp>
      <p:sp>
        <p:nvSpPr>
          <p:cNvPr id="3" name="2 İçerik Yer Tutucusu"/>
          <p:cNvSpPr>
            <a:spLocks noGrp="1"/>
          </p:cNvSpPr>
          <p:nvPr>
            <p:ph idx="1"/>
          </p:nvPr>
        </p:nvSpPr>
        <p:spPr>
          <a:xfrm>
            <a:off x="142844" y="1071546"/>
            <a:ext cx="8786874" cy="5643602"/>
          </a:xfrm>
        </p:spPr>
        <p:txBody>
          <a:bodyPr>
            <a:normAutofit/>
          </a:bodyPr>
          <a:lstStyle/>
          <a:p>
            <a:pPr>
              <a:buNone/>
            </a:pPr>
            <a:endParaRPr lang="tr-TR" sz="1600"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428604"/>
            <a:ext cx="8858312" cy="6072230"/>
          </a:xfrm>
        </p:spPr>
        <p:txBody>
          <a:bodyPr>
            <a:normAutofit fontScale="85000" lnSpcReduction="10000"/>
          </a:bodyPr>
          <a:lstStyle/>
          <a:p>
            <a:pPr>
              <a:lnSpc>
                <a:spcPct val="150000"/>
              </a:lnSpc>
              <a:buNone/>
            </a:pPr>
            <a:r>
              <a:rPr lang="tr-TR" sz="2000" b="1" dirty="0" smtClean="0"/>
              <a:t>66. </a:t>
            </a:r>
            <a:r>
              <a:rPr lang="tr-TR" sz="2000" dirty="0" smtClean="0"/>
              <a:t>Yazarın Tutunamayanlar romanı,ele aldığı konu, konuyu işleyiş tarzı ve iç monolog, bilinç akışı, alıntı gibi yeni anlatım tekniklerini kullanması bakımından dikkate değer yazar, romanlarında birtakım dinsel ve mitolojik mitoslardan da yararlanarak yerleşik düzenin değer yargılarıyla, zevkleriyle, yaşama biçimleriyle uzlaşmayan, topluma yabancılaşmış insanların yaşamlarını anlatır. Berna </a:t>
            </a:r>
            <a:r>
              <a:rPr lang="tr-TR" sz="2000" dirty="0" err="1" smtClean="0"/>
              <a:t>Moran’ın</a:t>
            </a:r>
            <a:r>
              <a:rPr lang="tr-TR" sz="2000" dirty="0" smtClean="0"/>
              <a:t> söyleyişiyle Tutunamayanlar, birbirine zıt dünya görüşlerine sahip iki zümrenin “tutunanlarla </a:t>
            </a:r>
            <a:r>
              <a:rPr lang="tr-TR" sz="2000" dirty="0" err="1" smtClean="0"/>
              <a:t>tutunamayanlar”ın</a:t>
            </a:r>
            <a:r>
              <a:rPr lang="tr-TR" sz="2000" dirty="0" smtClean="0"/>
              <a:t> romanıdır. Yazar, romanda alışılmışın zıddına çok farklı bir yöntem denemiş, esere konu olan romanın yazım ve basım aşamalarını vermekle,  -------- romanın da yolunu açmıştır.</a:t>
            </a:r>
          </a:p>
          <a:p>
            <a:pPr>
              <a:lnSpc>
                <a:spcPct val="150000"/>
              </a:lnSpc>
              <a:buNone/>
            </a:pPr>
            <a:r>
              <a:rPr lang="tr-TR" sz="2000" b="1" dirty="0" smtClean="0"/>
              <a:t>Bu parçada bahsedilen yazar ve yolunu açtığı roman anlayışı aşağıdakilerden </a:t>
            </a:r>
          </a:p>
          <a:p>
            <a:pPr>
              <a:lnSpc>
                <a:spcPct val="150000"/>
              </a:lnSpc>
              <a:buNone/>
            </a:pPr>
            <a:r>
              <a:rPr lang="tr-TR" sz="2000" b="1" dirty="0" smtClean="0"/>
              <a:t>hangisidir?</a:t>
            </a:r>
          </a:p>
          <a:p>
            <a:pPr>
              <a:lnSpc>
                <a:spcPct val="150000"/>
              </a:lnSpc>
              <a:buNone/>
            </a:pPr>
            <a:r>
              <a:rPr lang="tr-TR" sz="2000" dirty="0" smtClean="0"/>
              <a:t>A) Orhan Pamuk- </a:t>
            </a:r>
            <a:r>
              <a:rPr lang="tr-TR" sz="2000" dirty="0" err="1" smtClean="0"/>
              <a:t>postmodern</a:t>
            </a:r>
            <a:endParaRPr lang="tr-TR" sz="2000" b="1" dirty="0" smtClean="0"/>
          </a:p>
          <a:p>
            <a:pPr>
              <a:lnSpc>
                <a:spcPct val="150000"/>
              </a:lnSpc>
              <a:buNone/>
            </a:pPr>
            <a:r>
              <a:rPr lang="tr-TR" sz="2000" dirty="0" smtClean="0"/>
              <a:t>B) Bilge Karasu - </a:t>
            </a:r>
            <a:r>
              <a:rPr lang="tr-TR" sz="2000" dirty="0" err="1" smtClean="0"/>
              <a:t>postmodern</a:t>
            </a:r>
            <a:endParaRPr lang="tr-TR" sz="2000" dirty="0" smtClean="0"/>
          </a:p>
          <a:p>
            <a:pPr>
              <a:lnSpc>
                <a:spcPct val="150000"/>
              </a:lnSpc>
              <a:buNone/>
            </a:pPr>
            <a:r>
              <a:rPr lang="tr-TR" sz="2000" dirty="0" smtClean="0"/>
              <a:t>C) Oğuz Atay – </a:t>
            </a:r>
            <a:r>
              <a:rPr lang="tr-TR" sz="2000" dirty="0" err="1" smtClean="0"/>
              <a:t>postmodern</a:t>
            </a:r>
            <a:endParaRPr lang="tr-TR" sz="2000" dirty="0" smtClean="0"/>
          </a:p>
          <a:p>
            <a:pPr>
              <a:lnSpc>
                <a:spcPct val="150000"/>
              </a:lnSpc>
              <a:buNone/>
            </a:pPr>
            <a:r>
              <a:rPr lang="tr-TR" sz="2000" dirty="0" smtClean="0"/>
              <a:t>D) </a:t>
            </a:r>
            <a:r>
              <a:rPr lang="tr-TR" sz="2000" dirty="0" smtClean="0">
                <a:sym typeface="Wingdings" pitchFamily="2" charset="2"/>
              </a:rPr>
              <a:t>Halit Ziya Uşaklıgil  - realist</a:t>
            </a:r>
          </a:p>
          <a:p>
            <a:pPr>
              <a:lnSpc>
                <a:spcPct val="150000"/>
              </a:lnSpc>
              <a:buNone/>
            </a:pPr>
            <a:r>
              <a:rPr lang="tr-TR" sz="2000" dirty="0" smtClean="0"/>
              <a:t>E) Nazlı </a:t>
            </a:r>
            <a:r>
              <a:rPr lang="tr-TR" sz="2000" dirty="0" err="1" smtClean="0"/>
              <a:t>Eray</a:t>
            </a:r>
            <a:r>
              <a:rPr lang="tr-TR" sz="2000" dirty="0" smtClean="0"/>
              <a:t> - fantastik</a:t>
            </a:r>
            <a:endParaRPr lang="tr-TR" sz="2000"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b="1" dirty="0" smtClean="0"/>
              <a:t>Cevap 66: </a:t>
            </a:r>
            <a:r>
              <a:rPr lang="tr-TR" dirty="0" smtClean="0"/>
              <a:t>C) Oğuz Atay – </a:t>
            </a:r>
            <a:r>
              <a:rPr lang="tr-TR" dirty="0" err="1" smtClean="0"/>
              <a:t>postmodern</a:t>
            </a:r>
            <a:r>
              <a:rPr lang="tr-TR" dirty="0" smtClean="0"/>
              <a:t/>
            </a:r>
            <a:br>
              <a:rPr lang="tr-TR" dirty="0" smtClean="0"/>
            </a:br>
            <a:endParaRPr lang="tr-TR" dirty="0"/>
          </a:p>
        </p:txBody>
      </p:sp>
      <p:sp>
        <p:nvSpPr>
          <p:cNvPr id="3" name="2 İçerik Yer Tutucusu"/>
          <p:cNvSpPr>
            <a:spLocks noGrp="1"/>
          </p:cNvSpPr>
          <p:nvPr>
            <p:ph idx="1"/>
          </p:nvPr>
        </p:nvSpPr>
        <p:spPr/>
        <p:txBody>
          <a:bodyPr/>
          <a:lstStyle/>
          <a:p>
            <a:pPr>
              <a:buNone/>
            </a:pPr>
            <a:endParaRPr lang="tr-TR"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286544"/>
          </a:xfrm>
        </p:spPr>
        <p:txBody>
          <a:bodyPr>
            <a:normAutofit/>
          </a:bodyPr>
          <a:lstStyle/>
          <a:p>
            <a:pPr>
              <a:buNone/>
            </a:pPr>
            <a:r>
              <a:rPr lang="tr-TR" sz="2400" b="1" dirty="0" smtClean="0"/>
              <a:t>67. Aşağıdakilerden hangisi “Yeni Lisan” hareketinin dil ile ilgili görüşlerinden biri değildir? </a:t>
            </a:r>
          </a:p>
          <a:p>
            <a:pPr marL="457200" indent="-457200">
              <a:buNone/>
            </a:pPr>
            <a:r>
              <a:rPr lang="tr-TR" sz="2400" dirty="0" smtClean="0"/>
              <a:t>A) Yabancı sözcükler, Türkçede ne olarak kullanılıyorsa, dil bilgisi yönünden o türden sayılmalıdır. </a:t>
            </a:r>
          </a:p>
          <a:p>
            <a:pPr marL="457200" indent="-457200">
              <a:buNone/>
            </a:pPr>
            <a:r>
              <a:rPr lang="tr-TR" sz="2400" dirty="0" smtClean="0"/>
              <a:t>B) Arapça ve Farsça sözcükler, Türkçede okundukları şekliyle yazılmalıdır. </a:t>
            </a:r>
          </a:p>
          <a:p>
            <a:pPr marL="457200" indent="-457200">
              <a:buNone/>
            </a:pPr>
            <a:r>
              <a:rPr lang="tr-TR" sz="2400" dirty="0" smtClean="0"/>
              <a:t>C) İstanbul Türkçesinin günlük konuşma dili esas alınmalıdır. </a:t>
            </a:r>
          </a:p>
          <a:p>
            <a:pPr marL="457200" indent="-457200">
              <a:buNone/>
            </a:pPr>
            <a:r>
              <a:rPr lang="tr-TR" sz="2400" dirty="0" smtClean="0"/>
              <a:t>D) Bilimle ilgili oldukları için bilimsel terimler aynen kullanılmalıdır. </a:t>
            </a:r>
          </a:p>
          <a:p>
            <a:pPr marL="457200" indent="-457200">
              <a:buNone/>
            </a:pPr>
            <a:r>
              <a:rPr lang="tr-TR" sz="2400" dirty="0" smtClean="0"/>
              <a:t>E) Türkiye Türkçesine diğer Türk lehçelerinden sözcük alınmalıdır.</a:t>
            </a:r>
            <a:endParaRPr lang="tr-TR" sz="2400"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82594"/>
          </a:xfrm>
        </p:spPr>
        <p:txBody>
          <a:bodyPr>
            <a:normAutofit fontScale="90000"/>
          </a:bodyPr>
          <a:lstStyle/>
          <a:p>
            <a:r>
              <a:rPr lang="tr-TR" dirty="0" smtClean="0"/>
              <a:t/>
            </a:r>
            <a:br>
              <a:rPr lang="tr-TR" dirty="0" smtClean="0"/>
            </a:br>
            <a:r>
              <a:rPr lang="tr-TR" sz="3100" b="1" dirty="0" smtClean="0"/>
              <a:t>CEVAP 67: </a:t>
            </a:r>
            <a:r>
              <a:rPr lang="tr-TR" sz="3100" dirty="0" smtClean="0"/>
              <a:t>E) Türkiye Türkçesine diğer Türk lehçelerinden sözcük alınmalıdır.</a:t>
            </a:r>
            <a:br>
              <a:rPr lang="tr-TR" sz="3100" dirty="0" smtClean="0"/>
            </a:br>
            <a:r>
              <a:rPr lang="tr-TR" dirty="0" smtClean="0"/>
              <a:t> </a:t>
            </a:r>
            <a:endParaRPr lang="tr-TR" dirty="0"/>
          </a:p>
        </p:txBody>
      </p:sp>
      <p:sp>
        <p:nvSpPr>
          <p:cNvPr id="3" name="2 İçerik Yer Tutucusu"/>
          <p:cNvSpPr>
            <a:spLocks noGrp="1"/>
          </p:cNvSpPr>
          <p:nvPr>
            <p:ph idx="1"/>
          </p:nvPr>
        </p:nvSpPr>
        <p:spPr>
          <a:xfrm>
            <a:off x="142844" y="1071546"/>
            <a:ext cx="8786874" cy="5643602"/>
          </a:xfrm>
        </p:spPr>
        <p:txBody>
          <a:bodyPr>
            <a:normAutofit fontScale="92500" lnSpcReduction="20000"/>
          </a:bodyPr>
          <a:lstStyle/>
          <a:p>
            <a:pPr>
              <a:buNone/>
            </a:pPr>
            <a:r>
              <a:rPr lang="fi-FI" sz="2000" b="1" u="sng" dirty="0" smtClean="0"/>
              <a:t>Yeni Lisan Makalesindeki Temel Görüşler</a:t>
            </a:r>
            <a:r>
              <a:rPr lang="tr-TR" sz="2000" b="1" u="sng" dirty="0" smtClean="0"/>
              <a:t>:</a:t>
            </a:r>
          </a:p>
          <a:p>
            <a:pPr marL="457200" indent="-457200">
              <a:lnSpc>
                <a:spcPct val="160000"/>
              </a:lnSpc>
              <a:buAutoNum type="arabicPeriod"/>
            </a:pPr>
            <a:r>
              <a:rPr lang="tr-TR" sz="2000" dirty="0" smtClean="0"/>
              <a:t>Arapça, Farsça tamlamalar ve dil bilgisi kuralları kullanılmamalı, tamlamalar Türkçe kurallara göre kurulmalıdır. </a:t>
            </a:r>
          </a:p>
          <a:p>
            <a:pPr marL="457200" indent="-457200">
              <a:lnSpc>
                <a:spcPct val="160000"/>
              </a:lnSpc>
              <a:buAutoNum type="arabicPeriod"/>
            </a:pPr>
            <a:r>
              <a:rPr lang="tr-TR" sz="2000" dirty="0" smtClean="0"/>
              <a:t>Arapça ve Farsça sözcükler, o dillerdeki kullanımına göre değil, Türkçede söylendiği gibi yazılmalıdır.</a:t>
            </a:r>
          </a:p>
          <a:p>
            <a:pPr marL="457200" indent="-457200">
              <a:lnSpc>
                <a:spcPct val="160000"/>
              </a:lnSpc>
              <a:buAutoNum type="arabicPeriod"/>
            </a:pPr>
            <a:r>
              <a:rPr lang="tr-TR" sz="2000" dirty="0" smtClean="0"/>
              <a:t>Türkçeye girmiş Arapça sözcükler, Arapça dil kurallarına göre değil, Türkçedeki kullanışlarına göre dikkate alınmalı. </a:t>
            </a:r>
          </a:p>
          <a:p>
            <a:pPr marL="457200" indent="-457200">
              <a:lnSpc>
                <a:spcPct val="160000"/>
              </a:lnSpc>
              <a:buAutoNum type="arabicPeriod"/>
            </a:pPr>
            <a:r>
              <a:rPr lang="tr-TR" sz="2000" dirty="0" smtClean="0"/>
              <a:t>Halk arasında yaygın olarak kullanılan Arapça, Farsça sözcükler, Türkçeleşmiş sayılmalı ve dilimizden atılmamalıdır. </a:t>
            </a:r>
          </a:p>
          <a:p>
            <a:pPr marL="457200" indent="-457200">
              <a:lnSpc>
                <a:spcPct val="160000"/>
              </a:lnSpc>
              <a:buAutoNum type="arabicPeriod"/>
            </a:pPr>
            <a:r>
              <a:rPr lang="tr-TR" sz="2000" dirty="0" smtClean="0"/>
              <a:t>Türkçede karşılığı olan yabancı sözcükler kullanılmamalıdır. </a:t>
            </a:r>
          </a:p>
          <a:p>
            <a:pPr marL="457200" indent="-457200">
              <a:lnSpc>
                <a:spcPct val="160000"/>
              </a:lnSpc>
              <a:buAutoNum type="arabicPeriod"/>
            </a:pPr>
            <a:r>
              <a:rPr lang="tr-TR" sz="2000" dirty="0" smtClean="0"/>
              <a:t>Yazı diliyle konuşma dili arasındaki farklılık ortadan kaldırılmalı, bunun için İstanbul halkının konuştuğu doğal Türkçe yani İstanbul ağzı, yazı dilinde esas alınmalıdır. </a:t>
            </a:r>
          </a:p>
          <a:p>
            <a:pPr marL="457200" indent="-457200">
              <a:lnSpc>
                <a:spcPct val="160000"/>
              </a:lnSpc>
              <a:buAutoNum type="arabicPeriod"/>
            </a:pPr>
            <a:r>
              <a:rPr lang="tr-TR" sz="2000" dirty="0" smtClean="0"/>
              <a:t>Diğer Türk lehçelerinden kelime </a:t>
            </a:r>
            <a:r>
              <a:rPr lang="tr-TR" sz="2000" b="1" dirty="0" smtClean="0"/>
              <a:t>alınmamalıdır.</a:t>
            </a:r>
          </a:p>
          <a:p>
            <a:pPr marL="457200" indent="-457200">
              <a:buAutoNum type="arabicPeriod"/>
            </a:pPr>
            <a:endParaRPr lang="tr-TR" sz="2000" b="1"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142852"/>
            <a:ext cx="8643998" cy="6429420"/>
          </a:xfrm>
        </p:spPr>
        <p:txBody>
          <a:bodyPr>
            <a:normAutofit lnSpcReduction="10000"/>
          </a:bodyPr>
          <a:lstStyle/>
          <a:p>
            <a:pPr>
              <a:buNone/>
            </a:pPr>
            <a:r>
              <a:rPr lang="tr-TR" sz="1800" b="1" i="1" dirty="0" smtClean="0"/>
              <a:t>Genç kalemler Dergisi: </a:t>
            </a:r>
          </a:p>
          <a:p>
            <a:pPr>
              <a:lnSpc>
                <a:spcPct val="150000"/>
              </a:lnSpc>
              <a:buFont typeface="Wingdings"/>
              <a:buChar char="à"/>
            </a:pPr>
            <a:r>
              <a:rPr lang="tr-TR" sz="1800" b="1" i="1" dirty="0" err="1" smtClean="0">
                <a:sym typeface="Wingdings" pitchFamily="2" charset="2"/>
              </a:rPr>
              <a:t>Millîyetçilik</a:t>
            </a:r>
            <a:r>
              <a:rPr lang="tr-TR" sz="1800" b="1" i="1" dirty="0" smtClean="0">
                <a:sym typeface="Wingdings" pitchFamily="2" charset="2"/>
              </a:rPr>
              <a:t> hareketi</a:t>
            </a:r>
            <a:r>
              <a:rPr lang="tr-TR" sz="1800" dirty="0" smtClean="0">
                <a:sym typeface="Wingdings" pitchFamily="2" charset="2"/>
              </a:rPr>
              <a:t>nin edebiyata yansıması </a:t>
            </a:r>
            <a:r>
              <a:rPr lang="tr-TR" sz="1800" b="1" dirty="0" smtClean="0">
                <a:sym typeface="Wingdings" pitchFamily="2" charset="2"/>
              </a:rPr>
              <a:t>Genç Kalemler </a:t>
            </a:r>
            <a:r>
              <a:rPr lang="tr-TR" sz="1800" dirty="0" smtClean="0">
                <a:sym typeface="Wingdings" pitchFamily="2" charset="2"/>
              </a:rPr>
              <a:t>dergisinde kendini gösterdi. </a:t>
            </a:r>
            <a:r>
              <a:rPr lang="tr-TR" sz="1800" b="1" dirty="0" smtClean="0">
                <a:sym typeface="Wingdings" pitchFamily="2" charset="2"/>
              </a:rPr>
              <a:t>1911’de Selanik’te Ömer Seyfettin ve Ali Canip tarafından </a:t>
            </a:r>
            <a:r>
              <a:rPr lang="tr-TR" sz="1800" dirty="0" smtClean="0">
                <a:sym typeface="Wingdings" pitchFamily="2" charset="2"/>
              </a:rPr>
              <a:t>başlatılan dilde sadeleşme hareketi, Millî Edebiyat’ın oluşmasında belki de en büyük katkıyı sağladı.</a:t>
            </a:r>
          </a:p>
          <a:p>
            <a:pPr>
              <a:lnSpc>
                <a:spcPct val="150000"/>
              </a:lnSpc>
              <a:buFont typeface="Wingdings"/>
              <a:buChar char="à"/>
            </a:pPr>
            <a:r>
              <a:rPr lang="tr-TR" sz="1800" dirty="0" smtClean="0"/>
              <a:t>Önce Manastır sonra Selanik’te çıkan Hüsün ve Şiir dergisinin başyazarı </a:t>
            </a:r>
            <a:r>
              <a:rPr lang="tr-TR" sz="1800" b="1" dirty="0" smtClean="0"/>
              <a:t>Ali Canip Yöntem</a:t>
            </a:r>
            <a:r>
              <a:rPr lang="tr-TR" sz="1800" dirty="0" smtClean="0"/>
              <a:t>, derginin isminin Genç Kalemler olarak değiştirilmesini önerir. Bu öneri kabul edilince Ömer Seyfettin, Ali Canip’e bir mektup göndererek “dil ve edebiyatta çığır açmak” düşüncesini iletir. Olumlu karşılanan bu istek, Ali Canip Yöntem, Ömer Seyfettin ve Ziya </a:t>
            </a:r>
            <a:r>
              <a:rPr lang="tr-TR" sz="1800" dirty="0" err="1" smtClean="0"/>
              <a:t>Gökalp’i</a:t>
            </a:r>
            <a:r>
              <a:rPr lang="tr-TR" sz="1800" dirty="0" smtClean="0"/>
              <a:t> bu dergide bir araya getirir. Özellikle Ziya </a:t>
            </a:r>
            <a:r>
              <a:rPr lang="tr-TR" sz="1800" dirty="0" err="1" smtClean="0"/>
              <a:t>Gökalp’in</a:t>
            </a:r>
            <a:r>
              <a:rPr lang="tr-TR" sz="1800" dirty="0" smtClean="0"/>
              <a:t> katılmasıyla dergi, Türk edebiyatının ses getiren bir yayın organı haline gelir. Dergi, ilk defa “Millî Edebiyat” ifadesini kullanarak millî bir edebiyatın oluşması için edebî dilin millîleştirilmesi gerektiğini dile getirir ve  </a:t>
            </a:r>
            <a:r>
              <a:rPr lang="tr-TR" sz="1800" b="1" dirty="0" smtClean="0"/>
              <a:t>“Yeni Lisan” </a:t>
            </a:r>
            <a:r>
              <a:rPr lang="tr-TR" sz="1800" dirty="0" smtClean="0"/>
              <a:t>hareketini ortaya koyar.</a:t>
            </a:r>
          </a:p>
          <a:p>
            <a:pPr>
              <a:lnSpc>
                <a:spcPct val="150000"/>
              </a:lnSpc>
              <a:buFont typeface="Wingdings"/>
              <a:buChar char="à"/>
            </a:pPr>
            <a:r>
              <a:rPr lang="tr-TR" sz="1800" dirty="0" smtClean="0"/>
              <a:t>Tüm bu gelişmelerden sonra 1911’de Selanik’te çıkarılan </a:t>
            </a:r>
            <a:r>
              <a:rPr lang="tr-TR" sz="1800" b="1" dirty="0" smtClean="0"/>
              <a:t>Genç Kalemler dergisinde Ömer Seyfettin, “Yeni Lisan” başlıklı bir makale yazar.</a:t>
            </a:r>
            <a:r>
              <a:rPr lang="tr-TR" sz="1800" dirty="0" smtClean="0"/>
              <a:t> Tüm topluluğun dil anlayışını yansıttığını belirtmek için dergide imzasız yayımlanan ve Millî Edebiyat’ın bir çeşit edebî beyannamesi sayılan bu makalede bazı görüşler öne sürer.</a:t>
            </a:r>
          </a:p>
          <a:p>
            <a:pPr>
              <a:buNone/>
            </a:pPr>
            <a:endParaRPr lang="tr-TR"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428604"/>
            <a:ext cx="8786874" cy="5857916"/>
          </a:xfrm>
        </p:spPr>
        <p:txBody>
          <a:bodyPr>
            <a:normAutofit/>
          </a:bodyPr>
          <a:lstStyle/>
          <a:p>
            <a:pPr>
              <a:lnSpc>
                <a:spcPct val="150000"/>
              </a:lnSpc>
              <a:buNone/>
            </a:pPr>
            <a:r>
              <a:rPr lang="tr-TR" sz="1600" b="1" dirty="0" smtClean="0"/>
              <a:t>68. </a:t>
            </a:r>
            <a:r>
              <a:rPr lang="tr-TR" sz="1600" dirty="0" smtClean="0"/>
              <a:t>Türkçülüğün temellerinden olan Türk dili ve kültürüyle ilgili ilk çalışmalar Tanzimat Dönemi’nde başladı. Şinasi, Namık Kemal ve Ziya Paşa’nın dilde sadeleşme çabaları bunun ilk örnekleridir. Bu çalışmalardan bazıları şunlardır:</a:t>
            </a:r>
          </a:p>
          <a:p>
            <a:pPr>
              <a:buNone/>
            </a:pPr>
            <a:r>
              <a:rPr lang="tr-TR" sz="1600" b="1" dirty="0" smtClean="0"/>
              <a:t>Lehçe-i Osmani (</a:t>
            </a:r>
            <a:r>
              <a:rPr lang="tr-TR" sz="1600" b="1" u="sng" dirty="0" smtClean="0"/>
              <a:t>Ahmet </a:t>
            </a:r>
            <a:r>
              <a:rPr lang="tr-TR" sz="1600" b="1" u="sng" dirty="0" err="1" smtClean="0"/>
              <a:t>Vefik</a:t>
            </a:r>
            <a:r>
              <a:rPr lang="tr-TR" sz="1600" b="1" u="sng" dirty="0" smtClean="0"/>
              <a:t> Paşa</a:t>
            </a:r>
            <a:r>
              <a:rPr lang="tr-TR" sz="1600" b="1" dirty="0" smtClean="0"/>
              <a:t>): </a:t>
            </a:r>
            <a:r>
              <a:rPr lang="tr-TR" sz="1600" dirty="0" smtClean="0"/>
              <a:t>Türkçeyi bağımsız bir dil olarak ortaya koyma çabasıdır. </a:t>
            </a:r>
          </a:p>
          <a:p>
            <a:pPr>
              <a:buNone/>
            </a:pPr>
            <a:r>
              <a:rPr lang="tr-TR" sz="1600" dirty="0" smtClean="0"/>
              <a:t>                                          I</a:t>
            </a:r>
          </a:p>
          <a:p>
            <a:pPr>
              <a:buNone/>
            </a:pPr>
            <a:r>
              <a:rPr lang="tr-TR" sz="1600" b="1" dirty="0" smtClean="0"/>
              <a:t>Şecere-i Türkî (</a:t>
            </a:r>
            <a:r>
              <a:rPr lang="tr-TR" sz="1600" b="1" u="sng" dirty="0" smtClean="0"/>
              <a:t>Ahmet </a:t>
            </a:r>
            <a:r>
              <a:rPr lang="tr-TR" sz="1600" b="1" u="sng" dirty="0" err="1" smtClean="0"/>
              <a:t>Vefik</a:t>
            </a:r>
            <a:r>
              <a:rPr lang="tr-TR" sz="1600" b="1" u="sng" dirty="0" smtClean="0"/>
              <a:t> Paşa</a:t>
            </a:r>
            <a:r>
              <a:rPr lang="tr-TR" sz="1600" b="1" dirty="0" smtClean="0"/>
              <a:t>): </a:t>
            </a:r>
            <a:r>
              <a:rPr lang="tr-TR" sz="1600" dirty="0" err="1" smtClean="0"/>
              <a:t>Ebulgazi</a:t>
            </a:r>
            <a:r>
              <a:rPr lang="tr-TR" sz="1600" dirty="0" smtClean="0"/>
              <a:t> Bahadır Han’dan çevirdiği bu eserinde Türk tarihini </a:t>
            </a:r>
          </a:p>
          <a:p>
            <a:pPr>
              <a:buNone/>
            </a:pPr>
            <a:r>
              <a:rPr lang="tr-TR" sz="1600" dirty="0" smtClean="0"/>
              <a:t>                                      II</a:t>
            </a:r>
          </a:p>
          <a:p>
            <a:pPr>
              <a:buNone/>
            </a:pPr>
            <a:r>
              <a:rPr lang="tr-TR" sz="1600" dirty="0" smtClean="0"/>
              <a:t>İslamiyet’ten önce başladığını belirtir. </a:t>
            </a:r>
          </a:p>
          <a:p>
            <a:pPr>
              <a:buNone/>
            </a:pPr>
            <a:r>
              <a:rPr lang="tr-TR" sz="1600" b="1" dirty="0" smtClean="0"/>
              <a:t>Tarih-i Âlem (</a:t>
            </a:r>
            <a:r>
              <a:rPr lang="tr-TR" sz="1600" b="1" u="sng" dirty="0" smtClean="0"/>
              <a:t>Şemsettin Sami </a:t>
            </a:r>
            <a:r>
              <a:rPr lang="tr-TR" sz="1600" b="1" dirty="0" smtClean="0"/>
              <a:t>):</a:t>
            </a:r>
            <a:r>
              <a:rPr lang="tr-TR" sz="1600" dirty="0" smtClean="0"/>
              <a:t> Askerî okullar için hazırlanan bir ders kitabıdır. Türk tarihini İslamiyet </a:t>
            </a:r>
          </a:p>
          <a:p>
            <a:pPr>
              <a:buNone/>
            </a:pPr>
            <a:r>
              <a:rPr lang="tr-TR" sz="1600" dirty="0" smtClean="0"/>
              <a:t>                                 III</a:t>
            </a:r>
          </a:p>
          <a:p>
            <a:pPr>
              <a:buNone/>
            </a:pPr>
            <a:r>
              <a:rPr lang="tr-TR" sz="1600" dirty="0" smtClean="0"/>
              <a:t>öncesinden başlayarak anlatır. </a:t>
            </a:r>
          </a:p>
          <a:p>
            <a:pPr>
              <a:buNone/>
            </a:pPr>
            <a:r>
              <a:rPr lang="tr-TR" sz="1600" b="1" dirty="0" smtClean="0"/>
              <a:t>Lisan-ı Türkî (</a:t>
            </a:r>
            <a:r>
              <a:rPr lang="tr-TR" sz="1600" b="1" u="sng" dirty="0" smtClean="0"/>
              <a:t>Şemsettin Sami</a:t>
            </a:r>
            <a:r>
              <a:rPr lang="tr-TR" sz="1600" b="1" dirty="0" smtClean="0"/>
              <a:t>): </a:t>
            </a:r>
            <a:r>
              <a:rPr lang="tr-TR" sz="1600" dirty="0" smtClean="0"/>
              <a:t>Türk kavramından övgüyle söz eden edebi bir makaledir. </a:t>
            </a:r>
          </a:p>
          <a:p>
            <a:pPr>
              <a:buNone/>
            </a:pPr>
            <a:r>
              <a:rPr lang="tr-TR" sz="1600" dirty="0" smtClean="0"/>
              <a:t>                                   IV</a:t>
            </a:r>
          </a:p>
          <a:p>
            <a:pPr>
              <a:buNone/>
            </a:pPr>
            <a:r>
              <a:rPr lang="tr-TR" sz="1600" b="1" dirty="0" smtClean="0"/>
              <a:t>Kamus-i Türkî (</a:t>
            </a:r>
            <a:r>
              <a:rPr lang="tr-TR" sz="1600" b="1" u="sng" dirty="0" smtClean="0"/>
              <a:t>Süleyman Paşa</a:t>
            </a:r>
            <a:r>
              <a:rPr lang="tr-TR" sz="1600" b="1" dirty="0" smtClean="0"/>
              <a:t>): </a:t>
            </a:r>
            <a:r>
              <a:rPr lang="tr-TR" sz="1600" dirty="0" smtClean="0"/>
              <a:t>Türk dili üzerine hazırlanan bir sözlüktür.</a:t>
            </a:r>
          </a:p>
          <a:p>
            <a:pPr>
              <a:buNone/>
            </a:pPr>
            <a:r>
              <a:rPr lang="tr-TR" sz="1600" dirty="0" smtClean="0"/>
              <a:t>                                       V</a:t>
            </a:r>
          </a:p>
          <a:p>
            <a:pPr>
              <a:buNone/>
            </a:pPr>
            <a:r>
              <a:rPr lang="tr-TR" sz="1600" b="1" dirty="0" smtClean="0"/>
              <a:t>Bu parçadaki bilgi yanlışını düzeltmek için numaralanmış isimlerden hangisi yer değiştirmelidir?</a:t>
            </a:r>
          </a:p>
          <a:p>
            <a:pPr>
              <a:buNone/>
            </a:pPr>
            <a:endParaRPr lang="tr-TR" sz="1600" b="1" dirty="0" smtClean="0"/>
          </a:p>
          <a:p>
            <a:pPr>
              <a:buNone/>
            </a:pPr>
            <a:r>
              <a:rPr lang="tr-TR" sz="1600" dirty="0" smtClean="0"/>
              <a:t>A) I. ve III                      B) I. ve V.                   C) II. ve V.                D) III. ve V.                  E) I. ve V. </a:t>
            </a:r>
            <a:endParaRPr lang="tr-TR"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85728"/>
            <a:ext cx="8401080" cy="6286544"/>
          </a:xfrm>
        </p:spPr>
        <p:txBody>
          <a:bodyPr>
            <a:normAutofit fontScale="92500"/>
          </a:bodyPr>
          <a:lstStyle/>
          <a:p>
            <a:pPr>
              <a:buNone/>
            </a:pPr>
            <a:r>
              <a:rPr lang="tr-TR" sz="3000" b="1" dirty="0" smtClean="0"/>
              <a:t>7. Yusuf Ziya Ortaç’la ilgili aşağıdaki yargılardan hangisi </a:t>
            </a:r>
            <a:r>
              <a:rPr lang="tr-TR" sz="3000" b="1" u="sng" dirty="0" smtClean="0"/>
              <a:t>yanlıştır?</a:t>
            </a:r>
          </a:p>
          <a:p>
            <a:pPr marL="514350" indent="-514350">
              <a:buNone/>
            </a:pPr>
            <a:r>
              <a:rPr lang="tr-TR" sz="3000" dirty="0" smtClean="0"/>
              <a:t>A) Binnaz adlı oyunu, hece ölçüsüyle yazılmış başarılı bir </a:t>
            </a:r>
          </a:p>
          <a:p>
            <a:pPr marL="514350" indent="-514350">
              <a:buNone/>
            </a:pPr>
            <a:r>
              <a:rPr lang="tr-TR" sz="3000" dirty="0" smtClean="0"/>
              <a:t>     tiyatro yapıtıdır. </a:t>
            </a:r>
          </a:p>
          <a:p>
            <a:pPr marL="514350" indent="-514350">
              <a:buNone/>
            </a:pPr>
            <a:r>
              <a:rPr lang="tr-TR" sz="3000" dirty="0" smtClean="0"/>
              <a:t>B) Kuş Cıvıltıları adlı yapıtında çocuk şiirlerini bir araya </a:t>
            </a:r>
          </a:p>
          <a:p>
            <a:pPr marL="514350" indent="-514350">
              <a:buNone/>
            </a:pPr>
            <a:r>
              <a:rPr lang="tr-TR" sz="3000" dirty="0" smtClean="0"/>
              <a:t>     getirmiştir. </a:t>
            </a:r>
          </a:p>
          <a:p>
            <a:pPr marL="514350" indent="-514350">
              <a:buNone/>
            </a:pPr>
            <a:r>
              <a:rPr lang="tr-TR" sz="3000" dirty="0" smtClean="0"/>
              <a:t>C) Beş Hececiler topluluğuna dahil olduktan sonra </a:t>
            </a:r>
          </a:p>
          <a:p>
            <a:pPr marL="514350" indent="-514350">
              <a:buNone/>
            </a:pPr>
            <a:r>
              <a:rPr lang="tr-TR" sz="3000" dirty="0" smtClean="0"/>
              <a:t>    şiirlerini serbest ölçüyle yazmaya başlamıştır. </a:t>
            </a:r>
          </a:p>
          <a:p>
            <a:pPr marL="514350" indent="-514350">
              <a:buNone/>
            </a:pPr>
            <a:r>
              <a:rPr lang="tr-TR" sz="3000" dirty="0" smtClean="0"/>
              <a:t>D) Bir </a:t>
            </a:r>
            <a:r>
              <a:rPr lang="tr-TR" sz="3000" dirty="0" err="1" smtClean="0"/>
              <a:t>Selvi</a:t>
            </a:r>
            <a:r>
              <a:rPr lang="tr-TR" sz="3000" dirty="0" smtClean="0"/>
              <a:t> Gölgesi, Bir Rüzgâr Esti ve Cenk Ufukları şiir </a:t>
            </a:r>
          </a:p>
          <a:p>
            <a:pPr marL="514350" indent="-514350">
              <a:buNone/>
            </a:pPr>
            <a:r>
              <a:rPr lang="tr-TR" sz="3000" dirty="0" smtClean="0"/>
              <a:t>     türündeki yapıtlarıdır. </a:t>
            </a:r>
          </a:p>
          <a:p>
            <a:pPr marL="514350" indent="-514350">
              <a:buNone/>
            </a:pPr>
            <a:r>
              <a:rPr lang="tr-TR" sz="3000" dirty="0" smtClean="0"/>
              <a:t>E) Fıkralarıyla, edebiyatımıza siyasal mizahın başarılı </a:t>
            </a:r>
          </a:p>
          <a:p>
            <a:pPr marL="514350" indent="-514350">
              <a:buNone/>
            </a:pPr>
            <a:r>
              <a:rPr lang="tr-TR" sz="3000" dirty="0" smtClean="0"/>
              <a:t>    örneklerini kazandırmıştır.</a:t>
            </a:r>
          </a:p>
          <a:p>
            <a:pPr>
              <a:buNone/>
            </a:pPr>
            <a:endParaRPr lang="tr-TR" dirty="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68:</a:t>
            </a:r>
            <a:r>
              <a:rPr lang="tr-TR" dirty="0" smtClean="0"/>
              <a:t> D) III. ve V. </a:t>
            </a:r>
            <a:endParaRPr lang="tr-TR" dirty="0"/>
          </a:p>
        </p:txBody>
      </p:sp>
      <p:sp>
        <p:nvSpPr>
          <p:cNvPr id="3" name="2 İçerik Yer Tutucusu"/>
          <p:cNvSpPr>
            <a:spLocks noGrp="1"/>
          </p:cNvSpPr>
          <p:nvPr>
            <p:ph idx="1"/>
          </p:nvPr>
        </p:nvSpPr>
        <p:spPr/>
        <p:txBody>
          <a:bodyPr/>
          <a:lstStyle/>
          <a:p>
            <a:r>
              <a:rPr lang="tr-TR" b="1" dirty="0" smtClean="0"/>
              <a:t>Kamus-i Türkî </a:t>
            </a:r>
            <a:r>
              <a:rPr lang="tr-TR" b="1" dirty="0" smtClean="0">
                <a:sym typeface="Wingdings" pitchFamily="2" charset="2"/>
              </a:rPr>
              <a:t></a:t>
            </a:r>
            <a:r>
              <a:rPr lang="tr-TR" b="1" dirty="0" smtClean="0"/>
              <a:t> Şemsettin Sami </a:t>
            </a:r>
          </a:p>
          <a:p>
            <a:r>
              <a:rPr lang="tr-TR" b="1" dirty="0" smtClean="0"/>
              <a:t>Tarih-i Âlem </a:t>
            </a:r>
            <a:r>
              <a:rPr lang="tr-TR" b="1" dirty="0" smtClean="0">
                <a:sym typeface="Wingdings" pitchFamily="2" charset="2"/>
              </a:rPr>
              <a:t> </a:t>
            </a:r>
            <a:r>
              <a:rPr lang="tr-TR" b="1" dirty="0" smtClean="0"/>
              <a:t>Süleyman Paşa</a:t>
            </a:r>
            <a:endParaRPr lang="tr-TR"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14290"/>
            <a:ext cx="8786874" cy="6357982"/>
          </a:xfrm>
        </p:spPr>
        <p:txBody>
          <a:bodyPr>
            <a:normAutofit/>
          </a:bodyPr>
          <a:lstStyle/>
          <a:p>
            <a:pPr>
              <a:buNone/>
            </a:pPr>
            <a:r>
              <a:rPr lang="tr-TR" sz="2400" b="1" dirty="0" smtClean="0"/>
              <a:t>69. </a:t>
            </a:r>
            <a:r>
              <a:rPr lang="tr-TR" sz="2400" dirty="0" smtClean="0"/>
              <a:t>I. Sanatın kişisel ve saygıdeğer olduğunu belirterek sembolizmin etkisinde şiir yazdılar, sembolistlerin etkisinde kaldılar. </a:t>
            </a:r>
          </a:p>
          <a:p>
            <a:pPr>
              <a:buNone/>
            </a:pPr>
            <a:r>
              <a:rPr lang="tr-TR" sz="2400" dirty="0" smtClean="0"/>
              <a:t>     II. Sanatta halk kaynağına ve ulusal değerlere dönme; şiirde hece ölçüsünü kullanma; halkın anlayacağı bir dille yazmayı tercih ettiler. </a:t>
            </a:r>
          </a:p>
          <a:p>
            <a:pPr>
              <a:buNone/>
            </a:pPr>
            <a:r>
              <a:rPr lang="tr-TR" sz="2400" b="1" dirty="0" smtClean="0"/>
              <a:t>Yukarıda, sırasıyla, aşağıdakilerin hangileri söz konusu </a:t>
            </a:r>
          </a:p>
          <a:p>
            <a:pPr>
              <a:buNone/>
            </a:pPr>
            <a:r>
              <a:rPr lang="tr-TR" sz="2400" b="1" dirty="0" smtClean="0"/>
              <a:t>edilmiştir? </a:t>
            </a:r>
          </a:p>
          <a:p>
            <a:pPr marL="514350" indent="-514350">
              <a:buNone/>
            </a:pPr>
            <a:r>
              <a:rPr lang="tr-TR" sz="2400" dirty="0" smtClean="0"/>
              <a:t>A) Millî Edebiyatçılar - </a:t>
            </a:r>
            <a:r>
              <a:rPr lang="tr-TR" sz="2400" dirty="0" err="1" smtClean="0"/>
              <a:t>Fecr</a:t>
            </a:r>
            <a:r>
              <a:rPr lang="tr-TR" sz="2400" dirty="0" smtClean="0"/>
              <a:t>-i </a:t>
            </a:r>
            <a:r>
              <a:rPr lang="tr-TR" sz="2400" dirty="0" err="1" smtClean="0"/>
              <a:t>Âtîciler</a:t>
            </a:r>
            <a:r>
              <a:rPr lang="tr-TR" sz="2400" dirty="0" smtClean="0"/>
              <a:t>  </a:t>
            </a:r>
          </a:p>
          <a:p>
            <a:pPr marL="514350" indent="-514350">
              <a:buNone/>
            </a:pPr>
            <a:r>
              <a:rPr lang="tr-TR" sz="2400" dirty="0" smtClean="0"/>
              <a:t>B) Millî Edebiyatçılar - Servet-i </a:t>
            </a:r>
            <a:r>
              <a:rPr lang="tr-TR" sz="2400" dirty="0" err="1" smtClean="0"/>
              <a:t>Fünûncular</a:t>
            </a:r>
            <a:r>
              <a:rPr lang="tr-TR" sz="2400" dirty="0" smtClean="0"/>
              <a:t> </a:t>
            </a:r>
          </a:p>
          <a:p>
            <a:pPr marL="514350" indent="-514350">
              <a:buNone/>
            </a:pPr>
            <a:r>
              <a:rPr lang="tr-TR" sz="2400" dirty="0" smtClean="0"/>
              <a:t>C) </a:t>
            </a:r>
            <a:r>
              <a:rPr lang="tr-TR" sz="2400" dirty="0" err="1" smtClean="0"/>
              <a:t>Fecr</a:t>
            </a:r>
            <a:r>
              <a:rPr lang="tr-TR" sz="2400" dirty="0" smtClean="0"/>
              <a:t>-i </a:t>
            </a:r>
            <a:r>
              <a:rPr lang="tr-TR" sz="2400" dirty="0" err="1" smtClean="0"/>
              <a:t>Âtîciler</a:t>
            </a:r>
            <a:r>
              <a:rPr lang="tr-TR" sz="2400" dirty="0" smtClean="0"/>
              <a:t> - Millî Edebiyatçılar  </a:t>
            </a:r>
          </a:p>
          <a:p>
            <a:pPr marL="514350" indent="-514350">
              <a:buNone/>
            </a:pPr>
            <a:r>
              <a:rPr lang="tr-TR" sz="2400" dirty="0" smtClean="0"/>
              <a:t>D) Edebiyat-ı </a:t>
            </a:r>
            <a:r>
              <a:rPr lang="tr-TR" sz="2400" dirty="0" err="1" smtClean="0"/>
              <a:t>Cedideciler</a:t>
            </a:r>
            <a:r>
              <a:rPr lang="tr-TR" sz="2400" dirty="0" smtClean="0"/>
              <a:t> - Tanzimatçılar </a:t>
            </a:r>
          </a:p>
          <a:p>
            <a:pPr marL="514350" indent="-514350">
              <a:buNone/>
            </a:pPr>
            <a:r>
              <a:rPr lang="tr-TR" sz="2400" dirty="0" smtClean="0"/>
              <a:t>E) Genç Kalemler - Edebiyat-ı </a:t>
            </a:r>
            <a:r>
              <a:rPr lang="tr-TR" sz="2400" dirty="0" err="1" smtClean="0"/>
              <a:t>Cedideciler</a:t>
            </a:r>
            <a:endParaRPr lang="tr-TR" sz="2400"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28604"/>
            <a:ext cx="8229600" cy="571504"/>
          </a:xfrm>
        </p:spPr>
        <p:txBody>
          <a:bodyPr>
            <a:normAutofit fontScale="90000"/>
          </a:bodyPr>
          <a:lstStyle/>
          <a:p>
            <a:r>
              <a:rPr lang="tr-TR" dirty="0" smtClean="0"/>
              <a:t/>
            </a:r>
            <a:br>
              <a:rPr lang="tr-TR" dirty="0" smtClean="0"/>
            </a:br>
            <a:r>
              <a:rPr lang="tr-TR" sz="3100" b="1" dirty="0" smtClean="0"/>
              <a:t>Cevap 69: </a:t>
            </a:r>
            <a:r>
              <a:rPr lang="tr-TR" sz="3100" dirty="0" smtClean="0"/>
              <a:t>C) </a:t>
            </a:r>
            <a:r>
              <a:rPr lang="tr-TR" sz="3100" dirty="0" err="1" smtClean="0"/>
              <a:t>Fecr</a:t>
            </a:r>
            <a:r>
              <a:rPr lang="tr-TR" sz="3100" dirty="0" smtClean="0"/>
              <a:t>-i </a:t>
            </a:r>
            <a:r>
              <a:rPr lang="tr-TR" sz="3100" dirty="0" err="1" smtClean="0"/>
              <a:t>Âtîciler</a:t>
            </a:r>
            <a:r>
              <a:rPr lang="tr-TR" sz="3100" dirty="0" smtClean="0"/>
              <a:t> - Millî Edebiyatçılar  </a:t>
            </a:r>
            <a:br>
              <a:rPr lang="tr-TR" sz="3100" dirty="0" smtClean="0"/>
            </a:br>
            <a:endParaRPr lang="tr-TR" sz="3100" dirty="0"/>
          </a:p>
        </p:txBody>
      </p:sp>
      <p:sp>
        <p:nvSpPr>
          <p:cNvPr id="3" name="2 İçerik Yer Tutucusu"/>
          <p:cNvSpPr>
            <a:spLocks noGrp="1"/>
          </p:cNvSpPr>
          <p:nvPr>
            <p:ph idx="1"/>
          </p:nvPr>
        </p:nvSpPr>
        <p:spPr>
          <a:xfrm>
            <a:off x="457200" y="1071546"/>
            <a:ext cx="8229600" cy="5054617"/>
          </a:xfrm>
        </p:spPr>
        <p:txBody>
          <a:bodyPr/>
          <a:lstStyle/>
          <a:p>
            <a:pPr>
              <a:buNone/>
            </a:pPr>
            <a:endParaRPr lang="tr-TR"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lnSpcReduction="10000"/>
          </a:bodyPr>
          <a:lstStyle/>
          <a:p>
            <a:pPr>
              <a:lnSpc>
                <a:spcPct val="150000"/>
              </a:lnSpc>
              <a:buNone/>
            </a:pPr>
            <a:r>
              <a:rPr lang="tr-TR" sz="2000" b="1" dirty="0" smtClean="0"/>
              <a:t>70. Servet-i </a:t>
            </a:r>
            <a:r>
              <a:rPr lang="tr-TR" sz="2000" b="1" dirty="0" err="1" smtClean="0"/>
              <a:t>Fünûn</a:t>
            </a:r>
            <a:r>
              <a:rPr lang="tr-TR" sz="2000" b="1" dirty="0" smtClean="0"/>
              <a:t> Dönemi ile Millî Edebiyat Dönemi roman ve hikâyesinin karşılaştırıldığı seçeneklerin hangisinde bir </a:t>
            </a:r>
            <a:r>
              <a:rPr lang="tr-TR" sz="2000" b="1" u="sng" dirty="0" smtClean="0"/>
              <a:t>yanlışlık</a:t>
            </a:r>
            <a:r>
              <a:rPr lang="tr-TR" sz="2000" b="1" dirty="0" smtClean="0"/>
              <a:t> yapılmıştır?</a:t>
            </a:r>
          </a:p>
          <a:p>
            <a:pPr marL="457200" indent="-457200">
              <a:lnSpc>
                <a:spcPct val="150000"/>
              </a:lnSpc>
              <a:buAutoNum type="alphaUcParenR"/>
            </a:pPr>
            <a:r>
              <a:rPr lang="tr-TR" sz="2000" dirty="0" smtClean="0"/>
              <a:t>Her iki dönemde de hikâye ve roman türünde eserler verilmiştir. </a:t>
            </a:r>
          </a:p>
          <a:p>
            <a:pPr marL="457200" indent="-457200">
              <a:lnSpc>
                <a:spcPct val="150000"/>
              </a:lnSpc>
              <a:buAutoNum type="alphaUcParenR"/>
            </a:pPr>
            <a:r>
              <a:rPr lang="tr-TR" sz="2000" dirty="0" smtClean="0"/>
              <a:t>Her iki dönemde de olay hikâyesi (</a:t>
            </a:r>
            <a:r>
              <a:rPr lang="tr-TR" sz="2000" dirty="0" err="1" smtClean="0"/>
              <a:t>Maupassant</a:t>
            </a:r>
            <a:r>
              <a:rPr lang="tr-TR" sz="2000" dirty="0" smtClean="0"/>
              <a:t> tarzı) esas alınmıştır. </a:t>
            </a:r>
          </a:p>
          <a:p>
            <a:pPr marL="457200" indent="-457200">
              <a:lnSpc>
                <a:spcPct val="150000"/>
              </a:lnSpc>
              <a:buAutoNum type="alphaUcParenR"/>
            </a:pPr>
            <a:r>
              <a:rPr lang="tr-TR" sz="2000" dirty="0" smtClean="0"/>
              <a:t>Servet-i </a:t>
            </a:r>
            <a:r>
              <a:rPr lang="tr-TR" sz="2000" dirty="0" err="1" smtClean="0"/>
              <a:t>Fünûn</a:t>
            </a:r>
            <a:r>
              <a:rPr lang="tr-TR" sz="2000" dirty="0" smtClean="0"/>
              <a:t> yazarları hikâye ve romanda kendi kişiliklerini gizlemeye özen gösterirken,  Millî Edebiyatçılar hikâye ve romanlarında kendi kişiliklerini açıkça hissettirmişlerdir. </a:t>
            </a:r>
          </a:p>
          <a:p>
            <a:pPr marL="457200" indent="-457200">
              <a:lnSpc>
                <a:spcPct val="150000"/>
              </a:lnSpc>
              <a:buAutoNum type="alphaUcParenR"/>
            </a:pPr>
            <a:r>
              <a:rPr lang="tr-TR" sz="2000" dirty="0" smtClean="0"/>
              <a:t>Servet-i </a:t>
            </a:r>
            <a:r>
              <a:rPr lang="tr-TR" sz="2000" dirty="0" err="1" smtClean="0"/>
              <a:t>Fünûn</a:t>
            </a:r>
            <a:r>
              <a:rPr lang="tr-TR" sz="2000" dirty="0" smtClean="0"/>
              <a:t> yazarları hikâye ve romanda "Sanat sanat içindir." anlayışını benimserken, Millî Edebiyatçılar toplumcu bir anlayışa sahiptir</a:t>
            </a:r>
          </a:p>
          <a:p>
            <a:pPr marL="457200" indent="-457200">
              <a:lnSpc>
                <a:spcPct val="150000"/>
              </a:lnSpc>
              <a:buAutoNum type="alphaUcParenR"/>
            </a:pPr>
            <a:r>
              <a:rPr lang="tr-TR" sz="2000" dirty="0" smtClean="0"/>
              <a:t>Servet-i </a:t>
            </a:r>
            <a:r>
              <a:rPr lang="tr-TR" sz="2000" dirty="0" err="1" smtClean="0"/>
              <a:t>Fünûncular</a:t>
            </a:r>
            <a:r>
              <a:rPr lang="tr-TR" sz="2000" dirty="0" smtClean="0"/>
              <a:t> hikâye ve romanlarında Batılı bir aydın olma düşüncesini ortaya koyarken, Millî Edebiyatçılar eserlerinde Kurtuluş Savaşı, yurt gerçekleri ve Anadolu halkının sorunlarına eğilmişti.</a:t>
            </a:r>
            <a:endParaRPr lang="tr-TR" sz="2000"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l"/>
            <a:r>
              <a:rPr lang="tr-TR" sz="2000" dirty="0" smtClean="0"/>
              <a:t/>
            </a:r>
            <a:br>
              <a:rPr lang="tr-TR" sz="2000" dirty="0" smtClean="0"/>
            </a:br>
            <a:r>
              <a:rPr lang="tr-TR" sz="2000" dirty="0" smtClean="0"/>
              <a:t/>
            </a:r>
            <a:br>
              <a:rPr lang="tr-TR" sz="2000" dirty="0" smtClean="0"/>
            </a:br>
            <a:r>
              <a:rPr lang="tr-TR" sz="2000" dirty="0" smtClean="0"/>
              <a:t/>
            </a:r>
            <a:br>
              <a:rPr lang="tr-TR" sz="2000" dirty="0" smtClean="0"/>
            </a:br>
            <a:r>
              <a:rPr lang="tr-TR" sz="2000" b="1" dirty="0" smtClean="0"/>
              <a:t>Cevap 70: C) </a:t>
            </a:r>
            <a:r>
              <a:rPr lang="tr-TR" sz="2000" dirty="0" smtClean="0"/>
              <a:t>Servet-i </a:t>
            </a:r>
            <a:r>
              <a:rPr lang="tr-TR" sz="2000" dirty="0" err="1" smtClean="0"/>
              <a:t>Fünûn</a:t>
            </a:r>
            <a:r>
              <a:rPr lang="tr-TR" sz="2000" dirty="0" smtClean="0"/>
              <a:t> yazarları hikâye ve romanda kendi kişiliklerini gizlemeye özen gösterirken,  </a:t>
            </a:r>
            <a:r>
              <a:rPr lang="tr-TR" sz="2000" b="1" dirty="0" smtClean="0"/>
              <a:t>Millî Edebiyatçılar hikâye ve romanlarında kendi kişiliklerini açıkça hissettirmişlerdir. </a:t>
            </a:r>
            <a:r>
              <a:rPr lang="tr-TR" dirty="0" smtClean="0"/>
              <a:t/>
            </a:r>
            <a:br>
              <a:rPr lang="tr-TR" dirty="0" smtClean="0"/>
            </a:br>
            <a:endParaRPr lang="tr-TR" dirty="0"/>
          </a:p>
        </p:txBody>
      </p:sp>
      <p:pic>
        <p:nvPicPr>
          <p:cNvPr id="1026" name="Picture 2"/>
          <p:cNvPicPr>
            <a:picLocks noGrp="1" noChangeAspect="1" noChangeArrowheads="1"/>
          </p:cNvPicPr>
          <p:nvPr>
            <p:ph idx="1"/>
          </p:nvPr>
        </p:nvPicPr>
        <p:blipFill>
          <a:blip r:embed="rId2"/>
          <a:srcRect/>
          <a:stretch>
            <a:fillRect/>
          </a:stretch>
        </p:blipFill>
        <p:spPr bwMode="auto">
          <a:xfrm>
            <a:off x="357158" y="1357298"/>
            <a:ext cx="4071966" cy="5143536"/>
          </a:xfrm>
          <a:prstGeom prst="rect">
            <a:avLst/>
          </a:prstGeom>
          <a:noFill/>
          <a:ln w="9525">
            <a:noFill/>
            <a:miter lim="800000"/>
            <a:headEnd/>
            <a:tailEnd/>
          </a:ln>
          <a:effectLst/>
        </p:spPr>
      </p:pic>
      <p:pic>
        <p:nvPicPr>
          <p:cNvPr id="7" name="Picture 2"/>
          <p:cNvPicPr>
            <a:picLocks noChangeAspect="1" noChangeArrowheads="1"/>
          </p:cNvPicPr>
          <p:nvPr/>
        </p:nvPicPr>
        <p:blipFill>
          <a:blip r:embed="rId3"/>
          <a:srcRect/>
          <a:stretch>
            <a:fillRect/>
          </a:stretch>
        </p:blipFill>
        <p:spPr bwMode="auto">
          <a:xfrm>
            <a:off x="4572000" y="1357297"/>
            <a:ext cx="4214842" cy="5361671"/>
          </a:xfrm>
          <a:prstGeom prst="rect">
            <a:avLst/>
          </a:prstGeom>
          <a:noFill/>
          <a:ln w="9525">
            <a:noFill/>
            <a:miter lim="800000"/>
            <a:headEnd/>
            <a:tailEnd/>
          </a:ln>
          <a:effectLst/>
        </p:spPr>
      </p:pic>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İçerik Yer Tutucusu"/>
          <p:cNvSpPr>
            <a:spLocks noGrp="1"/>
          </p:cNvSpPr>
          <p:nvPr>
            <p:ph idx="1"/>
          </p:nvPr>
        </p:nvSpPr>
        <p:spPr>
          <a:xfrm>
            <a:off x="457200" y="142852"/>
            <a:ext cx="8229600" cy="5983311"/>
          </a:xfrm>
        </p:spPr>
        <p:txBody>
          <a:bodyPr>
            <a:normAutofit fontScale="92500" lnSpcReduction="20000"/>
          </a:bodyPr>
          <a:lstStyle/>
          <a:p>
            <a:pPr>
              <a:lnSpc>
                <a:spcPct val="150000"/>
              </a:lnSpc>
              <a:buNone/>
            </a:pPr>
            <a:r>
              <a:rPr lang="tr-TR" sz="2000" b="1" dirty="0" smtClean="0"/>
              <a:t>71. </a:t>
            </a:r>
            <a:r>
              <a:rPr lang="tr-TR" sz="2000" dirty="0" smtClean="0"/>
              <a:t>Sevr Antlaşması’nı imzalayan heyetin içinde bulunan sanatçı, Kurtuluş Savaşı kazanıldıktan sonra yurt dışına sürülmüş ve 1943’te İstanbul’a dönmüştür. Çok bilgili olmasından ötürü </a:t>
            </a:r>
            <a:r>
              <a:rPr lang="tr-TR" sz="2000" i="1" dirty="0" smtClean="0"/>
              <a:t>feylesof (filozof) </a:t>
            </a:r>
            <a:r>
              <a:rPr lang="tr-TR" sz="2000" dirty="0" smtClean="0"/>
              <a:t>olarak anılmıştır. İlk olarak Servet-i </a:t>
            </a:r>
            <a:r>
              <a:rPr lang="tr-TR" sz="2000" dirty="0" err="1" smtClean="0"/>
              <a:t>Fünûncuların</a:t>
            </a:r>
            <a:r>
              <a:rPr lang="tr-TR" sz="2000" dirty="0" smtClean="0"/>
              <a:t> tesirinde şiir yazan sanatçı, daha sonra saz ve tekke edebiyatı geleneğinin etkisiyle içten, duygulu koşma ve nefesler yazmıştır. Şiirlerinde aşk, doğa, geçmişe özlem, çocukluk anıları gibi konuları işlemiştir. Dönemindeki hece ve aruz tartışmalarına katılmıştır. </a:t>
            </a:r>
            <a:r>
              <a:rPr lang="tr-TR" sz="2000" i="1" dirty="0" smtClean="0"/>
              <a:t>“Uçun kuşlar uçun doğduğum yere/ Şimdi dağlarında mor sümbül vardır”  </a:t>
            </a:r>
            <a:r>
              <a:rPr lang="tr-TR" sz="2000" dirty="0" smtClean="0"/>
              <a:t>dizeleriyle başlayan şiiriyle tanınmıştır. Şiirlerini </a:t>
            </a:r>
            <a:r>
              <a:rPr lang="tr-TR" sz="2000" i="1" dirty="0" smtClean="0"/>
              <a:t>“</a:t>
            </a:r>
            <a:r>
              <a:rPr lang="tr-TR" sz="2000" i="1" dirty="0" err="1" smtClean="0"/>
              <a:t>Serab</a:t>
            </a:r>
            <a:r>
              <a:rPr lang="tr-TR" sz="2000" i="1" dirty="0" smtClean="0"/>
              <a:t>-ı Ömrüm”</a:t>
            </a:r>
            <a:r>
              <a:rPr lang="tr-TR" sz="2000" dirty="0" smtClean="0"/>
              <a:t> adlı kitapta toplamıştır.</a:t>
            </a:r>
          </a:p>
          <a:p>
            <a:pPr>
              <a:lnSpc>
                <a:spcPct val="150000"/>
              </a:lnSpc>
              <a:buNone/>
            </a:pPr>
            <a:r>
              <a:rPr lang="tr-TR" sz="2000" b="1" dirty="0" smtClean="0"/>
              <a:t>Bu parçada bahsedilen şair aşağıdakilerden hangisidir?</a:t>
            </a:r>
          </a:p>
          <a:p>
            <a:pPr>
              <a:lnSpc>
                <a:spcPct val="150000"/>
              </a:lnSpc>
              <a:buNone/>
            </a:pPr>
            <a:endParaRPr lang="tr-TR" sz="2000" b="1" dirty="0" smtClean="0"/>
          </a:p>
          <a:p>
            <a:pPr>
              <a:lnSpc>
                <a:spcPct val="150000"/>
              </a:lnSpc>
              <a:buNone/>
            </a:pPr>
            <a:r>
              <a:rPr lang="tr-TR" sz="2000" dirty="0" smtClean="0"/>
              <a:t>A) Rıza Tevfik Bölükbaşı                           B) Hamdullah Suphi </a:t>
            </a:r>
            <a:r>
              <a:rPr lang="tr-TR" sz="2000" dirty="0" err="1" smtClean="0"/>
              <a:t>Tanrıöver</a:t>
            </a:r>
            <a:r>
              <a:rPr lang="tr-TR" sz="2000" dirty="0" smtClean="0"/>
              <a:t> </a:t>
            </a:r>
          </a:p>
          <a:p>
            <a:pPr>
              <a:lnSpc>
                <a:spcPct val="150000"/>
              </a:lnSpc>
              <a:buNone/>
            </a:pPr>
            <a:r>
              <a:rPr lang="tr-TR" sz="2000" dirty="0" smtClean="0"/>
              <a:t>C) Yusuf </a:t>
            </a:r>
            <a:r>
              <a:rPr lang="tr-TR" sz="2000" dirty="0" err="1" smtClean="0"/>
              <a:t>Akçura</a:t>
            </a:r>
            <a:r>
              <a:rPr lang="tr-TR" sz="2000" dirty="0" smtClean="0"/>
              <a:t>                                         D) Halide </a:t>
            </a:r>
            <a:r>
              <a:rPr lang="tr-TR" sz="2000" dirty="0" err="1" smtClean="0"/>
              <a:t>Nusret</a:t>
            </a:r>
            <a:r>
              <a:rPr lang="tr-TR" sz="2000" dirty="0" smtClean="0"/>
              <a:t> </a:t>
            </a:r>
            <a:r>
              <a:rPr lang="tr-TR" sz="2000" dirty="0" err="1" smtClean="0"/>
              <a:t>Zorlutuna</a:t>
            </a:r>
            <a:endParaRPr lang="tr-TR" sz="2000" dirty="0" smtClean="0"/>
          </a:p>
          <a:p>
            <a:pPr>
              <a:lnSpc>
                <a:spcPct val="150000"/>
              </a:lnSpc>
              <a:buNone/>
            </a:pPr>
            <a:r>
              <a:rPr lang="tr-TR" sz="2000" dirty="0" smtClean="0"/>
              <a:t>                                          E) Ali Canip Yöntem </a:t>
            </a:r>
          </a:p>
          <a:p>
            <a:pPr>
              <a:buNone/>
            </a:pPr>
            <a:endParaRPr lang="tr-TR" sz="2000" dirty="0" smtClean="0"/>
          </a:p>
          <a:p>
            <a:pPr>
              <a:buNone/>
            </a:pPr>
            <a:endParaRPr lang="tr-TR" sz="2000"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428604"/>
            <a:ext cx="8229600" cy="500066"/>
          </a:xfrm>
        </p:spPr>
        <p:txBody>
          <a:bodyPr>
            <a:normAutofit fontScale="90000"/>
          </a:bodyPr>
          <a:lstStyle/>
          <a:p>
            <a:r>
              <a:rPr lang="tr-TR" b="1" dirty="0" smtClean="0"/>
              <a:t>CEVAP 71: </a:t>
            </a:r>
            <a:r>
              <a:rPr lang="tr-TR" dirty="0" smtClean="0"/>
              <a:t>A) Rıza Tevfik Bölükbaşı </a:t>
            </a:r>
            <a:endParaRPr lang="tr-TR" dirty="0"/>
          </a:p>
        </p:txBody>
      </p:sp>
      <p:sp>
        <p:nvSpPr>
          <p:cNvPr id="3" name="2 İçerik Yer Tutucusu"/>
          <p:cNvSpPr>
            <a:spLocks noGrp="1"/>
          </p:cNvSpPr>
          <p:nvPr>
            <p:ph idx="1"/>
          </p:nvPr>
        </p:nvSpPr>
        <p:spPr>
          <a:xfrm>
            <a:off x="142844" y="1000108"/>
            <a:ext cx="8858312" cy="5572164"/>
          </a:xfrm>
        </p:spPr>
        <p:txBody>
          <a:bodyPr>
            <a:normAutofit fontScale="55000" lnSpcReduction="20000"/>
          </a:bodyPr>
          <a:lstStyle/>
          <a:p>
            <a:pPr>
              <a:lnSpc>
                <a:spcPct val="150000"/>
              </a:lnSpc>
              <a:buNone/>
            </a:pPr>
            <a:r>
              <a:rPr lang="tr-TR" sz="3300" b="1" dirty="0" smtClean="0"/>
              <a:t>*** Hamdullah Suphi </a:t>
            </a:r>
            <a:r>
              <a:rPr lang="tr-TR" sz="3300" b="1" dirty="0" err="1" smtClean="0"/>
              <a:t>Tanrıöver</a:t>
            </a:r>
            <a:r>
              <a:rPr lang="tr-TR" sz="3300" b="1" dirty="0" smtClean="0"/>
              <a:t> (1885-1966): </a:t>
            </a:r>
            <a:r>
              <a:rPr lang="tr-TR" sz="3300" dirty="0" smtClean="0"/>
              <a:t>Sanat hayatına </a:t>
            </a:r>
            <a:r>
              <a:rPr lang="tr-TR" sz="3300" dirty="0" err="1" smtClean="0"/>
              <a:t>Fecr</a:t>
            </a:r>
            <a:r>
              <a:rPr lang="tr-TR" sz="3300" dirty="0" smtClean="0"/>
              <a:t>-i </a:t>
            </a:r>
            <a:r>
              <a:rPr lang="tr-TR" sz="3300" dirty="0" err="1" smtClean="0"/>
              <a:t>Âtî</a:t>
            </a:r>
            <a:r>
              <a:rPr lang="tr-TR" sz="3300" dirty="0" smtClean="0"/>
              <a:t> topluluğunda başladı, daha sonra Millî Edebiyat hareketine katıldı. İşgal kuvvetlerine karşı İstanbul’da düzenlenen mitinglerde ve Kurtuluş Savaşı yıllarında TBMM’de yaptığı söylev niteliğindeki coşkulu konuşmalarıyla tanındı. 1912’de </a:t>
            </a:r>
            <a:r>
              <a:rPr lang="tr-TR" sz="3300" dirty="0" err="1" smtClean="0"/>
              <a:t>millîyetçilik</a:t>
            </a:r>
            <a:r>
              <a:rPr lang="tr-TR" sz="3300" dirty="0" smtClean="0"/>
              <a:t> akımının İstanbul’daki merkezi olan “Türk Ocağı”na katıldı ve başkan seçildi. Sanatçının söylevleri </a:t>
            </a:r>
            <a:r>
              <a:rPr lang="tr-TR" sz="3300" b="1" dirty="0" smtClean="0"/>
              <a:t>“Dağ Yolu”, </a:t>
            </a:r>
            <a:r>
              <a:rPr lang="tr-TR" sz="3300" dirty="0" smtClean="0"/>
              <a:t>makaleleri ise </a:t>
            </a:r>
            <a:r>
              <a:rPr lang="tr-TR" sz="3300" b="1" dirty="0" smtClean="0"/>
              <a:t>“Günebakan” </a:t>
            </a:r>
            <a:r>
              <a:rPr lang="tr-TR" sz="3300" dirty="0" smtClean="0"/>
              <a:t>adlı kitaplarda bir araya getirildi.</a:t>
            </a:r>
          </a:p>
          <a:p>
            <a:pPr>
              <a:lnSpc>
                <a:spcPct val="150000"/>
              </a:lnSpc>
              <a:buNone/>
            </a:pPr>
            <a:endParaRPr lang="tr-TR" sz="3300" b="1" dirty="0" smtClean="0"/>
          </a:p>
          <a:p>
            <a:pPr>
              <a:lnSpc>
                <a:spcPct val="150000"/>
              </a:lnSpc>
              <a:buNone/>
            </a:pPr>
            <a:r>
              <a:rPr lang="tr-TR" sz="3300" b="1" dirty="0" smtClean="0"/>
              <a:t>*** Yusuf </a:t>
            </a:r>
            <a:r>
              <a:rPr lang="tr-TR" sz="3300" b="1" dirty="0" err="1" smtClean="0"/>
              <a:t>Akçura</a:t>
            </a:r>
            <a:r>
              <a:rPr lang="tr-TR" sz="3300" b="1" dirty="0" smtClean="0"/>
              <a:t> (1887-1935):</a:t>
            </a:r>
            <a:r>
              <a:rPr lang="tr-TR" sz="3300" dirty="0" smtClean="0"/>
              <a:t> </a:t>
            </a:r>
            <a:r>
              <a:rPr lang="tr-TR" sz="3300" b="1" u="sng" dirty="0" smtClean="0"/>
              <a:t>Türkçülük akımının önde gelen temsilcilerinden</a:t>
            </a:r>
            <a:r>
              <a:rPr lang="tr-TR" sz="3300" dirty="0" smtClean="0"/>
              <a:t>, yazar ve siyaset adamıdır. Sanatçı kimliğinden çok siyaset adamı kimliğiyle ön plana çıkmıştır. Necip Asım, </a:t>
            </a:r>
            <a:r>
              <a:rPr lang="tr-TR" sz="3300" dirty="0" err="1" smtClean="0"/>
              <a:t>Veled</a:t>
            </a:r>
            <a:r>
              <a:rPr lang="tr-TR" sz="3300" dirty="0" smtClean="0"/>
              <a:t> Çelebi, </a:t>
            </a:r>
            <a:r>
              <a:rPr lang="tr-TR" sz="3300" dirty="0" err="1" smtClean="0"/>
              <a:t>Gaspıralı</a:t>
            </a:r>
            <a:r>
              <a:rPr lang="tr-TR" sz="3300" dirty="0" smtClean="0"/>
              <a:t> İsmail gibi yazarların Türkçülük fikrinden etkilendi. 1895’te Harbiye mektebindeyken Türkçülük hareketlerine katıldığı gerekçesiyle sürgüne gönderildi, daha sonra Paris’e kaçtı. İkinci Meşrutiyet’in ilanında sonra cezası kaldırılınca İstanbul’a döndü, Türk Derneği’ni kurdu. Kurtuluş Savaşı yıllarında Anadolu’ya geçerek Millî Mücadele’ye destek verdi. Türkçülüğün manifestosu sayılan ve Türkçülüğü ilk kez sistematik olarak ele alan </a:t>
            </a:r>
            <a:r>
              <a:rPr lang="tr-TR" sz="3300" b="1" i="1" dirty="0" smtClean="0"/>
              <a:t>“Üç Tarz-ı Siyaset” </a:t>
            </a:r>
            <a:r>
              <a:rPr lang="tr-TR" sz="3300" dirty="0" smtClean="0"/>
              <a:t>makalesi büyük ses getirdi.</a:t>
            </a: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428604"/>
            <a:ext cx="8858312" cy="6072230"/>
          </a:xfrm>
        </p:spPr>
        <p:txBody>
          <a:bodyPr>
            <a:normAutofit fontScale="92500" lnSpcReduction="10000"/>
          </a:bodyPr>
          <a:lstStyle/>
          <a:p>
            <a:pPr>
              <a:lnSpc>
                <a:spcPct val="150000"/>
              </a:lnSpc>
              <a:buNone/>
            </a:pPr>
            <a:r>
              <a:rPr lang="tr-TR" sz="1700" b="1" dirty="0" smtClean="0"/>
              <a:t>*** Halide </a:t>
            </a:r>
            <a:r>
              <a:rPr lang="tr-TR" sz="1700" b="1" dirty="0" err="1" smtClean="0"/>
              <a:t>Nusret</a:t>
            </a:r>
            <a:r>
              <a:rPr lang="tr-TR" sz="1700" b="1" dirty="0" smtClean="0"/>
              <a:t>  </a:t>
            </a:r>
            <a:r>
              <a:rPr lang="tr-TR" sz="1700" b="1" dirty="0" err="1" smtClean="0"/>
              <a:t>Zorlutuna</a:t>
            </a:r>
            <a:r>
              <a:rPr lang="tr-TR" sz="1700" b="1" dirty="0" smtClean="0"/>
              <a:t> (1901-1984): </a:t>
            </a:r>
            <a:r>
              <a:rPr lang="tr-TR" sz="1700" dirty="0" smtClean="0"/>
              <a:t>1901 yılında İstanbul’da doğan sanatçı, İstanbul Edebiyat </a:t>
            </a:r>
          </a:p>
          <a:p>
            <a:pPr>
              <a:lnSpc>
                <a:spcPct val="150000"/>
              </a:lnSpc>
              <a:buNone/>
            </a:pPr>
            <a:r>
              <a:rPr lang="tr-TR" sz="1700" dirty="0" smtClean="0"/>
              <a:t>Fakültesini bitirmiş, birçok ilde edebiyat öğretmenliği yapmıştır. Cumhuriyet Dönemi’nin ünlü </a:t>
            </a:r>
          </a:p>
          <a:p>
            <a:pPr>
              <a:lnSpc>
                <a:spcPct val="150000"/>
              </a:lnSpc>
              <a:buNone/>
            </a:pPr>
            <a:r>
              <a:rPr lang="tr-TR" sz="1700" dirty="0" smtClean="0"/>
              <a:t>romancılarından Emine </a:t>
            </a:r>
            <a:r>
              <a:rPr lang="tr-TR" sz="1700" dirty="0" err="1" smtClean="0"/>
              <a:t>Işınsu’nun</a:t>
            </a:r>
            <a:r>
              <a:rPr lang="tr-TR" sz="1700" dirty="0" smtClean="0"/>
              <a:t> annesi, Pınar Kür’ün teyzesidir</a:t>
            </a:r>
            <a:r>
              <a:rPr lang="tr-TR" sz="1700" b="1" dirty="0" smtClean="0"/>
              <a:t>.</a:t>
            </a:r>
          </a:p>
          <a:p>
            <a:pPr>
              <a:lnSpc>
                <a:spcPct val="150000"/>
              </a:lnSpc>
              <a:buNone/>
            </a:pPr>
            <a:r>
              <a:rPr lang="tr-TR" sz="1700" dirty="0" smtClean="0"/>
              <a:t>Ailesinin Kerkük’te bulunması sebebiyle burada Arapça ve Farsçayı da öğrenmiştir.Asıl ününü hece ölçüsü </a:t>
            </a:r>
          </a:p>
          <a:p>
            <a:pPr>
              <a:lnSpc>
                <a:spcPct val="150000"/>
              </a:lnSpc>
              <a:buNone/>
            </a:pPr>
            <a:r>
              <a:rPr lang="tr-TR" sz="1700" dirty="0" smtClean="0"/>
              <a:t>ve sade bir dille yazdığı şiirleriyle sağlamıştır. Şiirlerinde yurdun çeşitli güzelliklerini, millî ve manevi </a:t>
            </a:r>
          </a:p>
          <a:p>
            <a:pPr>
              <a:lnSpc>
                <a:spcPct val="150000"/>
              </a:lnSpc>
              <a:buNone/>
            </a:pPr>
            <a:r>
              <a:rPr lang="tr-TR" sz="1700" dirty="0" smtClean="0"/>
              <a:t>değerleri dile getirmiştir. Cumhuriyet Dönemi’nin ilk kadın öğretmenlerinden biri olarak uzun zaman </a:t>
            </a:r>
          </a:p>
          <a:p>
            <a:pPr>
              <a:lnSpc>
                <a:spcPct val="150000"/>
              </a:lnSpc>
              <a:buNone/>
            </a:pPr>
            <a:r>
              <a:rPr lang="tr-TR" sz="1700" dirty="0" smtClean="0"/>
              <a:t>görev yapmıştır. İlk romanı </a:t>
            </a:r>
            <a:r>
              <a:rPr lang="tr-TR" sz="1700" b="1" dirty="0" smtClean="0"/>
              <a:t>“</a:t>
            </a:r>
            <a:r>
              <a:rPr lang="tr-TR" sz="1700" b="1" dirty="0" err="1" smtClean="0"/>
              <a:t>Küller"i</a:t>
            </a:r>
            <a:r>
              <a:rPr lang="tr-TR" sz="1700" b="1" dirty="0" smtClean="0"/>
              <a:t>  </a:t>
            </a:r>
            <a:r>
              <a:rPr lang="tr-TR" sz="1700" dirty="0" smtClean="0"/>
              <a:t>19 yaşında kaleme aldı. </a:t>
            </a:r>
            <a:r>
              <a:rPr lang="tr-TR" sz="1700" b="1" dirty="0" smtClean="0"/>
              <a:t>"Töre" </a:t>
            </a:r>
            <a:r>
              <a:rPr lang="tr-TR" sz="1700" dirty="0" smtClean="0"/>
              <a:t>ve </a:t>
            </a:r>
            <a:r>
              <a:rPr lang="tr-TR" sz="1700" b="1" dirty="0" smtClean="0"/>
              <a:t>"Ayşe" </a:t>
            </a:r>
            <a:r>
              <a:rPr lang="tr-TR" sz="1700" dirty="0" smtClean="0"/>
              <a:t>dergilerini çıkarmıştır. </a:t>
            </a:r>
          </a:p>
          <a:p>
            <a:pPr>
              <a:lnSpc>
                <a:spcPct val="150000"/>
              </a:lnSpc>
              <a:buNone/>
            </a:pPr>
            <a:r>
              <a:rPr lang="tr-TR" sz="1700" dirty="0" smtClean="0"/>
              <a:t>Romanlarında konuşulan Türkçeyi, şiirde halk şiiri geleneğini ve heceyi kullanmıştır. Sağlam bir tekniği, </a:t>
            </a:r>
          </a:p>
          <a:p>
            <a:pPr>
              <a:lnSpc>
                <a:spcPct val="150000"/>
              </a:lnSpc>
              <a:buNone/>
            </a:pPr>
            <a:r>
              <a:rPr lang="tr-TR" sz="1700" dirty="0" smtClean="0"/>
              <a:t>ince, zarif üslubuyla eserlerinde kadın duyarlılığını dile getirmiştir. Eserlerinde ulusal değerleri savunan ve </a:t>
            </a:r>
          </a:p>
          <a:p>
            <a:pPr>
              <a:lnSpc>
                <a:spcPct val="150000"/>
              </a:lnSpc>
              <a:buNone/>
            </a:pPr>
            <a:r>
              <a:rPr lang="tr-TR" sz="1700" dirty="0" smtClean="0"/>
              <a:t>seslendiren sanatçının en tanınmış eseri, millî duygularla yazdığı </a:t>
            </a:r>
            <a:r>
              <a:rPr lang="tr-TR" sz="1700" b="1" i="1" dirty="0" smtClean="0"/>
              <a:t>Git Bahar </a:t>
            </a:r>
            <a:r>
              <a:rPr lang="tr-TR" sz="1700" dirty="0" smtClean="0"/>
              <a:t>adlı şiiridir. </a:t>
            </a:r>
          </a:p>
          <a:p>
            <a:pPr>
              <a:lnSpc>
                <a:spcPct val="150000"/>
              </a:lnSpc>
              <a:buNone/>
            </a:pPr>
            <a:r>
              <a:rPr lang="tr-TR" sz="1700" b="1" dirty="0" smtClean="0"/>
              <a:t>ESERLERİ:</a:t>
            </a:r>
          </a:p>
          <a:p>
            <a:pPr>
              <a:lnSpc>
                <a:spcPct val="150000"/>
              </a:lnSpc>
              <a:buNone/>
            </a:pPr>
            <a:r>
              <a:rPr lang="tr-TR" sz="1700" b="1" dirty="0" smtClean="0"/>
              <a:t>Şiir </a:t>
            </a:r>
            <a:r>
              <a:rPr lang="tr-TR" sz="1700" b="1" dirty="0" smtClean="0">
                <a:sym typeface="Wingdings" pitchFamily="2" charset="2"/>
              </a:rPr>
              <a:t></a:t>
            </a:r>
            <a:r>
              <a:rPr lang="tr-TR" sz="1700" b="1" dirty="0" smtClean="0"/>
              <a:t> </a:t>
            </a:r>
            <a:r>
              <a:rPr lang="tr-TR" sz="1700" dirty="0" smtClean="0"/>
              <a:t>Geceden Taşan Dertler, Yayla Türküsü, Yurdun Dört Bucağı, Ellerim Bomboş</a:t>
            </a:r>
          </a:p>
          <a:p>
            <a:pPr>
              <a:lnSpc>
                <a:spcPct val="150000"/>
              </a:lnSpc>
              <a:buNone/>
            </a:pPr>
            <a:r>
              <a:rPr lang="tr-TR" sz="1700" b="1" dirty="0" smtClean="0"/>
              <a:t>Roman </a:t>
            </a:r>
            <a:r>
              <a:rPr lang="tr-TR" sz="1700" b="1" dirty="0" smtClean="0">
                <a:sym typeface="Wingdings" pitchFamily="2" charset="2"/>
              </a:rPr>
              <a:t> </a:t>
            </a:r>
            <a:r>
              <a:rPr lang="tr-TR" sz="1700" dirty="0" smtClean="0">
                <a:sym typeface="Wingdings" pitchFamily="2" charset="2"/>
              </a:rPr>
              <a:t>Küller, Sisli Geceler, Gülün Babası Kim, Aşk ve Zafer</a:t>
            </a:r>
          </a:p>
          <a:p>
            <a:pPr>
              <a:lnSpc>
                <a:spcPct val="150000"/>
              </a:lnSpc>
              <a:buNone/>
            </a:pPr>
            <a:r>
              <a:rPr lang="tr-TR" sz="1700" b="1" dirty="0" smtClean="0"/>
              <a:t>Hikâye </a:t>
            </a:r>
            <a:r>
              <a:rPr lang="tr-TR" sz="1700" b="1" dirty="0" smtClean="0">
                <a:sym typeface="Wingdings" pitchFamily="2" charset="2"/>
              </a:rPr>
              <a:t> </a:t>
            </a:r>
            <a:r>
              <a:rPr lang="tr-TR" sz="1700" dirty="0" smtClean="0">
                <a:sym typeface="Wingdings" pitchFamily="2" charset="2"/>
              </a:rPr>
              <a:t>Beyaz </a:t>
            </a:r>
            <a:r>
              <a:rPr lang="tr-TR" sz="1700" dirty="0" err="1" smtClean="0">
                <a:sym typeface="Wingdings" pitchFamily="2" charset="2"/>
              </a:rPr>
              <a:t>Selvi</a:t>
            </a:r>
            <a:r>
              <a:rPr lang="tr-TR" sz="1700" dirty="0" smtClean="0">
                <a:sym typeface="Wingdings" pitchFamily="2" charset="2"/>
              </a:rPr>
              <a:t>, Büyük Anne, Aydınlık Kapı </a:t>
            </a:r>
          </a:p>
          <a:p>
            <a:pPr>
              <a:lnSpc>
                <a:spcPct val="150000"/>
              </a:lnSpc>
              <a:buNone/>
            </a:pPr>
            <a:r>
              <a:rPr lang="tr-TR" sz="1700" b="1" dirty="0" smtClean="0"/>
              <a:t>Anı </a:t>
            </a:r>
            <a:r>
              <a:rPr lang="tr-TR" sz="1700" b="1" dirty="0" smtClean="0">
                <a:sym typeface="Wingdings" pitchFamily="2" charset="2"/>
              </a:rPr>
              <a:t> </a:t>
            </a:r>
            <a:r>
              <a:rPr lang="tr-TR" sz="1700" dirty="0" smtClean="0">
                <a:sym typeface="Wingdings" pitchFamily="2" charset="2"/>
              </a:rPr>
              <a:t>Benim Küçük Dostlarım, Bir Devrin Romanı </a:t>
            </a:r>
            <a:endParaRPr lang="tr-TR" sz="1700" dirty="0" smtClean="0"/>
          </a:p>
          <a:p>
            <a:pPr>
              <a:lnSpc>
                <a:spcPct val="150000"/>
              </a:lnSpc>
              <a:buNone/>
            </a:pPr>
            <a:endParaRPr lang="tr-TR" sz="2400"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85728"/>
            <a:ext cx="8858312" cy="6286544"/>
          </a:xfrm>
        </p:spPr>
        <p:txBody>
          <a:bodyPr>
            <a:normAutofit fontScale="92500"/>
          </a:bodyPr>
          <a:lstStyle/>
          <a:p>
            <a:pPr>
              <a:buNone/>
            </a:pPr>
            <a:r>
              <a:rPr lang="tr-TR" sz="1600" b="1" dirty="0" smtClean="0"/>
              <a:t>*** Ali Canip Yöntem (1887-1967): </a:t>
            </a:r>
            <a:r>
              <a:rPr lang="tr-TR" sz="1600" dirty="0" smtClean="0"/>
              <a:t>Edebiyat öğretmenliği, müfettişlik, öğretim görevliliği ve milletvekilliği </a:t>
            </a:r>
          </a:p>
          <a:p>
            <a:pPr>
              <a:buNone/>
            </a:pPr>
            <a:r>
              <a:rPr lang="tr-TR" sz="1600" dirty="0" smtClean="0"/>
              <a:t>yapmıştır. 	Sanat hayatına </a:t>
            </a:r>
            <a:r>
              <a:rPr lang="tr-TR" sz="1600" dirty="0" err="1" smtClean="0"/>
              <a:t>Fecr</a:t>
            </a:r>
            <a:r>
              <a:rPr lang="tr-TR" sz="1600" dirty="0" smtClean="0"/>
              <a:t>-i </a:t>
            </a:r>
            <a:r>
              <a:rPr lang="tr-TR" sz="1600" dirty="0" err="1" smtClean="0"/>
              <a:t>Âtî</a:t>
            </a:r>
            <a:r>
              <a:rPr lang="tr-TR" sz="1600" dirty="0" smtClean="0"/>
              <a:t> topluluğunda başlamış, daha sonra Millî Edebiyat’ın kurucuları </a:t>
            </a:r>
          </a:p>
          <a:p>
            <a:pPr>
              <a:buNone/>
            </a:pPr>
            <a:r>
              <a:rPr lang="tr-TR" sz="1600" dirty="0" smtClean="0"/>
              <a:t>arasında yer almış, düşünce ve ilim alanında Millî Edebiyat akımının savunucusu olmuştur.  </a:t>
            </a:r>
          </a:p>
          <a:p>
            <a:pPr>
              <a:buNone/>
            </a:pPr>
            <a:endParaRPr lang="tr-TR" sz="1600" dirty="0" smtClean="0"/>
          </a:p>
          <a:p>
            <a:pPr>
              <a:buNone/>
            </a:pPr>
            <a:r>
              <a:rPr lang="tr-TR" sz="1600" dirty="0" smtClean="0"/>
              <a:t>Selanik’te yayımlanan Hüsün ve Şiir adlı derginin (8 sayı yayımlanmıştır) başyazarlığını yaparken derginin </a:t>
            </a:r>
          </a:p>
          <a:p>
            <a:pPr>
              <a:buNone/>
            </a:pPr>
            <a:r>
              <a:rPr lang="tr-TR" sz="1600" dirty="0" smtClean="0"/>
              <a:t>adını ve içeriğini değiştirerek Genç </a:t>
            </a:r>
            <a:r>
              <a:rPr lang="tr-TR" sz="1600" dirty="0" err="1" smtClean="0"/>
              <a:t>Kalemler’e</a:t>
            </a:r>
            <a:r>
              <a:rPr lang="tr-TR" sz="1600" dirty="0" smtClean="0"/>
              <a:t> dönüştürmüş ve dergiyi şiir dergisi formatından kültür-</a:t>
            </a:r>
          </a:p>
          <a:p>
            <a:pPr>
              <a:buNone/>
            </a:pPr>
            <a:r>
              <a:rPr lang="tr-TR" sz="1600" dirty="0" smtClean="0"/>
              <a:t>edebiyat dergisi formatına dönüştürmüştür. 9. sayıdan itibaren “Genç Kalemler” adıyla çıkmaya başlayan </a:t>
            </a:r>
          </a:p>
          <a:p>
            <a:pPr>
              <a:buNone/>
            </a:pPr>
            <a:r>
              <a:rPr lang="tr-TR" sz="1600" dirty="0" smtClean="0"/>
              <a:t>dergide Ömer Seyfettin’in “Yeni Lisan” adlı makalesi yayımlanmış ve bu makale Millî Edebiyat’ın hareket </a:t>
            </a:r>
          </a:p>
          <a:p>
            <a:pPr>
              <a:buNone/>
            </a:pPr>
            <a:r>
              <a:rPr lang="tr-TR" sz="1600" dirty="0" smtClean="0"/>
              <a:t>noktası kabul edilmiştir. Dolayısıyla Millî Edebiyat hareketinin ortaya çıkmasında Ömer Seyfettin ve Ziya </a:t>
            </a:r>
          </a:p>
          <a:p>
            <a:pPr>
              <a:buNone/>
            </a:pPr>
            <a:r>
              <a:rPr lang="tr-TR" sz="1600" dirty="0" smtClean="0"/>
              <a:t>Gökalp ile birlikte üçüncü önemli isim olmuştur. </a:t>
            </a:r>
          </a:p>
          <a:p>
            <a:pPr>
              <a:buNone/>
            </a:pPr>
            <a:endParaRPr lang="tr-TR" sz="1600" dirty="0" smtClean="0"/>
          </a:p>
          <a:p>
            <a:pPr>
              <a:buNone/>
            </a:pPr>
            <a:r>
              <a:rPr lang="tr-TR" sz="1600" dirty="0" smtClean="0"/>
              <a:t>Başlangıçta şiirlerini aruzla yazmış, Millî Edebiyat akımını benimsedikten sonra sade bir dil ve hece </a:t>
            </a:r>
          </a:p>
          <a:p>
            <a:pPr>
              <a:buNone/>
            </a:pPr>
            <a:r>
              <a:rPr lang="tr-TR" sz="1600" dirty="0" smtClean="0"/>
              <a:t>ölçüsüyle şiir yazmıştır. Şiirlerini </a:t>
            </a:r>
            <a:r>
              <a:rPr lang="tr-TR" sz="1600" b="1" dirty="0" smtClean="0"/>
              <a:t>“Geçtiğim Yol” </a:t>
            </a:r>
            <a:r>
              <a:rPr lang="tr-TR" sz="1600" dirty="0" smtClean="0"/>
              <a:t>adıyla bir araya getirmiştir. Şairliğinden çok edebiyat tarihi </a:t>
            </a:r>
          </a:p>
          <a:p>
            <a:pPr>
              <a:buNone/>
            </a:pPr>
            <a:r>
              <a:rPr lang="tr-TR" sz="1600" dirty="0" smtClean="0"/>
              <a:t>ve edebiyat araştırmalarıyla ön plana çıkmıştır. </a:t>
            </a:r>
          </a:p>
          <a:p>
            <a:pPr>
              <a:buNone/>
            </a:pPr>
            <a:endParaRPr lang="tr-TR" sz="1600" dirty="0" smtClean="0"/>
          </a:p>
          <a:p>
            <a:pPr>
              <a:lnSpc>
                <a:spcPct val="150000"/>
              </a:lnSpc>
              <a:buNone/>
            </a:pPr>
            <a:r>
              <a:rPr lang="tr-TR" sz="1600" b="1" dirty="0" smtClean="0"/>
              <a:t>ESERLERİ:</a:t>
            </a:r>
          </a:p>
          <a:p>
            <a:pPr>
              <a:lnSpc>
                <a:spcPct val="150000"/>
              </a:lnSpc>
              <a:buNone/>
            </a:pPr>
            <a:r>
              <a:rPr lang="tr-TR" sz="1600" b="1" dirty="0" smtClean="0"/>
              <a:t>Şiir </a:t>
            </a:r>
            <a:r>
              <a:rPr lang="tr-TR" sz="1600" b="1" dirty="0" smtClean="0">
                <a:sym typeface="Wingdings" pitchFamily="2" charset="2"/>
              </a:rPr>
              <a:t> </a:t>
            </a:r>
            <a:r>
              <a:rPr lang="tr-TR" sz="1600" dirty="0" smtClean="0">
                <a:sym typeface="Wingdings" pitchFamily="2" charset="2"/>
              </a:rPr>
              <a:t>Geçtiğim Yol </a:t>
            </a:r>
          </a:p>
          <a:p>
            <a:pPr>
              <a:lnSpc>
                <a:spcPct val="150000"/>
              </a:lnSpc>
              <a:buNone/>
            </a:pPr>
            <a:r>
              <a:rPr lang="tr-TR" sz="1600" b="1" dirty="0" smtClean="0">
                <a:sym typeface="Wingdings" pitchFamily="2" charset="2"/>
              </a:rPr>
              <a:t>Makale</a:t>
            </a:r>
            <a:r>
              <a:rPr lang="tr-TR" sz="1600" dirty="0" smtClean="0">
                <a:sym typeface="Wingdings" pitchFamily="2" charset="2"/>
              </a:rPr>
              <a:t>Millî Edebiyat ve Cenap Bey’le Münakaşalarım</a:t>
            </a:r>
          </a:p>
          <a:p>
            <a:pPr>
              <a:lnSpc>
                <a:spcPct val="150000"/>
              </a:lnSpc>
              <a:buNone/>
            </a:pPr>
            <a:r>
              <a:rPr lang="tr-TR" sz="1600" b="1" dirty="0" smtClean="0"/>
              <a:t>İnceleme - Düz yazı </a:t>
            </a:r>
            <a:r>
              <a:rPr lang="tr-TR" sz="1600" b="1" dirty="0" smtClean="0">
                <a:sym typeface="Wingdings" pitchFamily="2" charset="2"/>
              </a:rPr>
              <a:t></a:t>
            </a:r>
            <a:r>
              <a:rPr lang="tr-TR" sz="1600" dirty="0" smtClean="0">
                <a:sym typeface="Wingdings" pitchFamily="2" charset="2"/>
              </a:rPr>
              <a:t>Tük Edebiyatı Antolojisi, Ömer Seyfettin’in Hayatı ve Eserleri, Edebî Nevilerle Mesleklere Dair Malumat, Ağaç-Orman Atasözleri ve Açıklamaları, Edebiyat (okul kitabı), Çocuklara Tabiat Hikâyeleri</a:t>
            </a:r>
            <a:endParaRPr lang="tr-TR" sz="1600" dirty="0" smtClean="0"/>
          </a:p>
          <a:p>
            <a:pPr>
              <a:lnSpc>
                <a:spcPct val="150000"/>
              </a:lnSpc>
              <a:buNone/>
            </a:pPr>
            <a:endParaRPr lang="tr-TR" sz="1600" dirty="0" smtClean="0"/>
          </a:p>
          <a:p>
            <a:pPr>
              <a:buNone/>
            </a:pPr>
            <a:endParaRPr lang="tr-TR" sz="1600" dirty="0" smtClean="0"/>
          </a:p>
          <a:p>
            <a:pPr>
              <a:buNone/>
            </a:pPr>
            <a:endParaRPr lang="tr-TR" sz="1600" dirty="0" smtClean="0"/>
          </a:p>
          <a:p>
            <a:pPr>
              <a:buNone/>
            </a:pPr>
            <a:endParaRPr lang="tr-TR" sz="1600" dirty="0" smtClean="0"/>
          </a:p>
          <a:p>
            <a:pPr>
              <a:buNone/>
            </a:pPr>
            <a:endParaRPr lang="tr-TR" sz="1600" dirty="0" smtClean="0"/>
          </a:p>
          <a:p>
            <a:pPr>
              <a:buNone/>
            </a:pPr>
            <a:endParaRPr lang="tr-TR" sz="1600" dirty="0" smtClean="0"/>
          </a:p>
          <a:p>
            <a:pPr>
              <a:buNone/>
            </a:pPr>
            <a:endParaRPr lang="tr-TR" sz="1600"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286544"/>
          </a:xfrm>
        </p:spPr>
        <p:txBody>
          <a:bodyPr>
            <a:normAutofit/>
          </a:bodyPr>
          <a:lstStyle/>
          <a:p>
            <a:pPr>
              <a:buNone/>
            </a:pPr>
            <a:r>
              <a:rPr lang="tr-TR" sz="2800" b="1" dirty="0" smtClean="0"/>
              <a:t>72. </a:t>
            </a:r>
            <a:r>
              <a:rPr lang="tr-TR" sz="2400" b="1" dirty="0" smtClean="0"/>
              <a:t>Yakup Kadri Karaosmanoğlu’nun, Atatürk  devrimleriyle birlikte politika, toplum ve kültürel yaşamımızı kuşbakışı bir anlayışla sunmaya çalıştığı önemli yapıtı,aşağıdakilerden hangisidir? </a:t>
            </a:r>
          </a:p>
          <a:p>
            <a:pPr>
              <a:buNone/>
            </a:pPr>
            <a:endParaRPr lang="tr-TR" sz="2800" dirty="0" smtClean="0"/>
          </a:p>
          <a:p>
            <a:pPr>
              <a:buNone/>
            </a:pPr>
            <a:r>
              <a:rPr lang="tr-TR" sz="2800" dirty="0" smtClean="0"/>
              <a:t>A) </a:t>
            </a:r>
            <a:r>
              <a:rPr lang="tr-TR" sz="2800" dirty="0" err="1" smtClean="0"/>
              <a:t>Sodom</a:t>
            </a:r>
            <a:r>
              <a:rPr lang="tr-TR" sz="2800" dirty="0" smtClean="0"/>
              <a:t> ve </a:t>
            </a:r>
            <a:r>
              <a:rPr lang="tr-TR" sz="2800" dirty="0" err="1" smtClean="0"/>
              <a:t>Gomore</a:t>
            </a:r>
            <a:r>
              <a:rPr lang="tr-TR" sz="2800" dirty="0" smtClean="0"/>
              <a:t> </a:t>
            </a:r>
          </a:p>
          <a:p>
            <a:pPr>
              <a:buNone/>
            </a:pPr>
            <a:r>
              <a:rPr lang="tr-TR" sz="2800" dirty="0" smtClean="0"/>
              <a:t>B) Yaban </a:t>
            </a:r>
          </a:p>
          <a:p>
            <a:pPr>
              <a:buNone/>
            </a:pPr>
            <a:r>
              <a:rPr lang="tr-TR" sz="2800" dirty="0" smtClean="0"/>
              <a:t>C) Ankara </a:t>
            </a:r>
          </a:p>
          <a:p>
            <a:pPr>
              <a:buNone/>
            </a:pPr>
            <a:r>
              <a:rPr lang="tr-TR" sz="2800" dirty="0" smtClean="0"/>
              <a:t>D) </a:t>
            </a:r>
            <a:r>
              <a:rPr lang="tr-TR" sz="2800" dirty="0" err="1" smtClean="0"/>
              <a:t>Panaroma</a:t>
            </a:r>
            <a:r>
              <a:rPr lang="tr-TR" sz="2800" dirty="0" smtClean="0"/>
              <a:t> </a:t>
            </a:r>
          </a:p>
          <a:p>
            <a:pPr>
              <a:buNone/>
            </a:pPr>
            <a:r>
              <a:rPr lang="tr-TR" sz="2800" dirty="0" smtClean="0"/>
              <a:t>E) Hüküm Gecesi</a:t>
            </a:r>
            <a:endParaRPr lang="tr-TR"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82594"/>
          </a:xfrm>
        </p:spPr>
        <p:txBody>
          <a:bodyPr>
            <a:normAutofit fontScale="90000"/>
          </a:bodyPr>
          <a:lstStyle/>
          <a:p>
            <a:r>
              <a:rPr lang="tr-TR" b="1" dirty="0" smtClean="0"/>
              <a:t>Cevap 7</a:t>
            </a:r>
            <a:endParaRPr lang="tr-TR" b="1" dirty="0"/>
          </a:p>
        </p:txBody>
      </p:sp>
      <p:sp>
        <p:nvSpPr>
          <p:cNvPr id="3" name="2 İçerik Yer Tutucusu"/>
          <p:cNvSpPr>
            <a:spLocks noGrp="1"/>
          </p:cNvSpPr>
          <p:nvPr>
            <p:ph idx="1"/>
          </p:nvPr>
        </p:nvSpPr>
        <p:spPr>
          <a:xfrm>
            <a:off x="214282" y="1000108"/>
            <a:ext cx="8472518" cy="5500726"/>
          </a:xfrm>
        </p:spPr>
        <p:txBody>
          <a:bodyPr/>
          <a:lstStyle/>
          <a:p>
            <a:pPr marL="514350" indent="-514350">
              <a:buNone/>
            </a:pPr>
            <a:r>
              <a:rPr lang="tr-TR" b="1" dirty="0" smtClean="0">
                <a:solidFill>
                  <a:srgbClr val="FF0000"/>
                </a:solidFill>
              </a:rPr>
              <a:t>C</a:t>
            </a:r>
            <a:r>
              <a:rPr lang="tr-TR" sz="2800" b="1" dirty="0" smtClean="0">
                <a:solidFill>
                  <a:srgbClr val="FF0000"/>
                </a:solidFill>
              </a:rPr>
              <a:t>) Beş Hececiler topluluğuna dahil olduktan sonra </a:t>
            </a:r>
          </a:p>
          <a:p>
            <a:pPr marL="514350" indent="-514350">
              <a:buNone/>
            </a:pPr>
            <a:r>
              <a:rPr lang="tr-TR" sz="2800" b="1" dirty="0" smtClean="0">
                <a:solidFill>
                  <a:srgbClr val="FF0000"/>
                </a:solidFill>
              </a:rPr>
              <a:t>şiirlerini serbest ölçüyle yazmaya başlamıştır. </a:t>
            </a:r>
          </a:p>
          <a:p>
            <a:pPr marL="514350" indent="-514350">
              <a:buNone/>
            </a:pPr>
            <a:endParaRPr lang="tr-TR" sz="2800" b="1" dirty="0" smtClean="0">
              <a:solidFill>
                <a:srgbClr val="FF0000"/>
              </a:solidFill>
            </a:endParaRPr>
          </a:p>
          <a:p>
            <a:pPr>
              <a:buNone/>
            </a:pPr>
            <a:endParaRPr lang="tr-TR" dirty="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54032"/>
          </a:xfrm>
        </p:spPr>
        <p:txBody>
          <a:bodyPr>
            <a:normAutofit fontScale="90000"/>
          </a:bodyPr>
          <a:lstStyle/>
          <a:p>
            <a:r>
              <a:rPr lang="tr-TR" dirty="0" smtClean="0"/>
              <a:t/>
            </a:r>
            <a:br>
              <a:rPr lang="tr-TR" dirty="0" smtClean="0"/>
            </a:br>
            <a:r>
              <a:rPr lang="tr-TR" b="1" dirty="0" smtClean="0"/>
              <a:t>CEVAP 72: </a:t>
            </a:r>
            <a:r>
              <a:rPr lang="tr-TR" dirty="0" smtClean="0"/>
              <a:t>D) </a:t>
            </a:r>
            <a:r>
              <a:rPr lang="tr-TR" dirty="0" err="1" smtClean="0"/>
              <a:t>Panaroma</a:t>
            </a:r>
            <a:r>
              <a:rPr lang="tr-TR" dirty="0" smtClean="0"/>
              <a:t> </a:t>
            </a:r>
            <a:br>
              <a:rPr lang="tr-TR" dirty="0" smtClean="0"/>
            </a:br>
            <a:r>
              <a:rPr lang="tr-TR" dirty="0" smtClean="0"/>
              <a:t> </a:t>
            </a:r>
            <a:endParaRPr lang="tr-TR" dirty="0"/>
          </a:p>
        </p:txBody>
      </p:sp>
      <p:sp>
        <p:nvSpPr>
          <p:cNvPr id="3" name="2 İçerik Yer Tutucusu"/>
          <p:cNvSpPr>
            <a:spLocks noGrp="1"/>
          </p:cNvSpPr>
          <p:nvPr>
            <p:ph idx="1"/>
          </p:nvPr>
        </p:nvSpPr>
        <p:spPr>
          <a:xfrm>
            <a:off x="142844" y="857232"/>
            <a:ext cx="8786874" cy="5857916"/>
          </a:xfrm>
        </p:spPr>
        <p:txBody>
          <a:bodyPr>
            <a:normAutofit fontScale="47500" lnSpcReduction="20000"/>
          </a:bodyPr>
          <a:lstStyle/>
          <a:p>
            <a:pPr>
              <a:lnSpc>
                <a:spcPct val="170000"/>
              </a:lnSpc>
              <a:buNone/>
            </a:pPr>
            <a:r>
              <a:rPr lang="tr-TR" b="1" i="1" dirty="0" smtClean="0"/>
              <a:t>Yakup Kadri Karaosmanoğlu (1889-1974)</a:t>
            </a:r>
          </a:p>
          <a:p>
            <a:pPr>
              <a:lnSpc>
                <a:spcPct val="170000"/>
              </a:lnSpc>
              <a:buNone/>
            </a:pPr>
            <a:r>
              <a:rPr lang="tr-TR" dirty="0" smtClean="0"/>
              <a:t>Romanlarının Konuları:</a:t>
            </a:r>
          </a:p>
          <a:p>
            <a:pPr>
              <a:lnSpc>
                <a:spcPct val="170000"/>
              </a:lnSpc>
              <a:buNone/>
            </a:pPr>
            <a:r>
              <a:rPr lang="tr-TR" b="1" i="1" dirty="0" smtClean="0"/>
              <a:t>Kiralık Konak: </a:t>
            </a:r>
            <a:r>
              <a:rPr lang="tr-TR" dirty="0" smtClean="0"/>
              <a:t>Tanzimat’tan I. Dünya Savaşı’na kadar yetişen üç neslin çatışmasını ve aile kurumunun </a:t>
            </a:r>
          </a:p>
          <a:p>
            <a:pPr>
              <a:lnSpc>
                <a:spcPct val="170000"/>
              </a:lnSpc>
              <a:buNone/>
            </a:pPr>
            <a:r>
              <a:rPr lang="tr-TR" dirty="0" smtClean="0"/>
              <a:t>yozlaşmasını anlatır.</a:t>
            </a:r>
          </a:p>
          <a:p>
            <a:pPr>
              <a:lnSpc>
                <a:spcPct val="170000"/>
              </a:lnSpc>
              <a:buNone/>
            </a:pPr>
            <a:r>
              <a:rPr lang="tr-TR" b="1" i="1" dirty="0" smtClean="0"/>
              <a:t>Nur Baba: </a:t>
            </a:r>
            <a:r>
              <a:rPr lang="tr-TR" dirty="0" smtClean="0"/>
              <a:t>Tekkelerin yozlaşmasını anlatır.</a:t>
            </a:r>
          </a:p>
          <a:p>
            <a:pPr>
              <a:lnSpc>
                <a:spcPct val="170000"/>
              </a:lnSpc>
              <a:buNone/>
            </a:pPr>
            <a:r>
              <a:rPr lang="tr-TR" b="1" dirty="0" err="1" smtClean="0"/>
              <a:t>Sodom</a:t>
            </a:r>
            <a:r>
              <a:rPr lang="tr-TR" b="1" dirty="0" smtClean="0"/>
              <a:t> ve </a:t>
            </a:r>
            <a:r>
              <a:rPr lang="tr-TR" b="1" dirty="0" err="1" smtClean="0"/>
              <a:t>Gomore</a:t>
            </a:r>
            <a:r>
              <a:rPr lang="tr-TR" b="1" dirty="0" smtClean="0"/>
              <a:t>: </a:t>
            </a:r>
            <a:r>
              <a:rPr lang="tr-TR" dirty="0" smtClean="0"/>
              <a:t>Mütareke yıllarında toplumdan kopuk kitlelerin yozlaşmasını anlatır.</a:t>
            </a:r>
          </a:p>
          <a:p>
            <a:pPr>
              <a:lnSpc>
                <a:spcPct val="170000"/>
              </a:lnSpc>
              <a:buNone/>
            </a:pPr>
            <a:r>
              <a:rPr lang="tr-TR" b="1" i="1" dirty="0" smtClean="0"/>
              <a:t>Hüküm Gecesi: </a:t>
            </a:r>
            <a:r>
              <a:rPr lang="tr-TR" dirty="0" smtClean="0"/>
              <a:t>II. Meşrutiyet yıllarındaki parti kavgalarını, siyasî çekişme ve çatışmaları anlatır.</a:t>
            </a:r>
          </a:p>
          <a:p>
            <a:pPr>
              <a:lnSpc>
                <a:spcPct val="170000"/>
              </a:lnSpc>
              <a:buNone/>
            </a:pPr>
            <a:r>
              <a:rPr lang="tr-TR" b="1" i="1" dirty="0" smtClean="0"/>
              <a:t>Yaban: </a:t>
            </a:r>
            <a:r>
              <a:rPr lang="tr-TR" dirty="0" smtClean="0"/>
              <a:t>Halk-aydın çatışmasını anlatır.</a:t>
            </a:r>
          </a:p>
          <a:p>
            <a:pPr>
              <a:lnSpc>
                <a:spcPct val="170000"/>
              </a:lnSpc>
              <a:buNone/>
            </a:pPr>
            <a:r>
              <a:rPr lang="tr-TR" b="1" i="1" dirty="0" smtClean="0"/>
              <a:t>Bir Sürgün: </a:t>
            </a:r>
            <a:r>
              <a:rPr lang="tr-TR" dirty="0" smtClean="0"/>
              <a:t>II. Abdülhamit Dönemi’nde Avrupa’ya kaçan Jön Türklerin yaşamını anlatır.</a:t>
            </a:r>
          </a:p>
          <a:p>
            <a:pPr>
              <a:lnSpc>
                <a:spcPct val="170000"/>
              </a:lnSpc>
              <a:buNone/>
            </a:pPr>
            <a:r>
              <a:rPr lang="tr-TR" b="1" i="1" dirty="0" smtClean="0"/>
              <a:t>Ankara: </a:t>
            </a:r>
            <a:r>
              <a:rPr lang="tr-TR" dirty="0" smtClean="0"/>
              <a:t>Cumhuriyet’in ilk on yılı ve siyasî gelişmeleri anlatır.</a:t>
            </a:r>
          </a:p>
          <a:p>
            <a:pPr>
              <a:lnSpc>
                <a:spcPct val="170000"/>
              </a:lnSpc>
              <a:buNone/>
            </a:pPr>
            <a:r>
              <a:rPr lang="tr-TR" b="1" i="1" dirty="0" smtClean="0"/>
              <a:t>Panorama I (1935):  </a:t>
            </a:r>
            <a:r>
              <a:rPr lang="tr-TR" dirty="0" smtClean="0"/>
              <a:t>Cumhuriyet kurulduktan sonra yapılan inkılâpları ve insanların bunlara ne derece ayak </a:t>
            </a:r>
          </a:p>
          <a:p>
            <a:pPr>
              <a:lnSpc>
                <a:spcPct val="170000"/>
              </a:lnSpc>
              <a:buNone/>
            </a:pPr>
            <a:r>
              <a:rPr lang="tr-TR" dirty="0" smtClean="0"/>
              <a:t>uydurduklarını anlatır.</a:t>
            </a:r>
          </a:p>
          <a:p>
            <a:pPr>
              <a:lnSpc>
                <a:spcPct val="170000"/>
              </a:lnSpc>
              <a:buNone/>
            </a:pPr>
            <a:r>
              <a:rPr lang="tr-TR" b="1" i="1" dirty="0" smtClean="0"/>
              <a:t>Panorama II(1954):  </a:t>
            </a:r>
            <a:r>
              <a:rPr lang="tr-TR" dirty="0" smtClean="0"/>
              <a:t>Cumhuriyet Dönemi ve Atatürk’ün ölümünden sonraki yılları, siyasî çalkantıları anlatır.</a:t>
            </a:r>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57158" y="500042"/>
            <a:ext cx="8329642" cy="6000792"/>
          </a:xfrm>
        </p:spPr>
        <p:txBody>
          <a:bodyPr/>
          <a:lstStyle/>
          <a:p>
            <a:pPr>
              <a:buNone/>
            </a:pPr>
            <a:r>
              <a:rPr lang="tr-TR" sz="2400" b="1" dirty="0" smtClean="0"/>
              <a:t>73.Aşağıdakilerden hangisi, Halide Edip Adıvar’a ait </a:t>
            </a:r>
            <a:r>
              <a:rPr lang="tr-TR" sz="2400" b="1" u="sng" dirty="0" smtClean="0"/>
              <a:t>değildir? </a:t>
            </a:r>
          </a:p>
          <a:p>
            <a:pPr>
              <a:buNone/>
            </a:pPr>
            <a:r>
              <a:rPr lang="tr-TR" sz="2400" dirty="0" smtClean="0"/>
              <a:t>A) Dağa Çıkan Kurt </a:t>
            </a:r>
          </a:p>
          <a:p>
            <a:pPr>
              <a:buNone/>
            </a:pPr>
            <a:r>
              <a:rPr lang="tr-TR" sz="2400" dirty="0" smtClean="0"/>
              <a:t>B) Yeşil Gece</a:t>
            </a:r>
          </a:p>
          <a:p>
            <a:pPr>
              <a:buNone/>
            </a:pPr>
            <a:r>
              <a:rPr lang="tr-TR" sz="2400" dirty="0" smtClean="0"/>
              <a:t>C) Mor Salkımlı Ev </a:t>
            </a:r>
          </a:p>
          <a:p>
            <a:pPr>
              <a:buNone/>
            </a:pPr>
            <a:r>
              <a:rPr lang="tr-TR" sz="2400" dirty="0" smtClean="0"/>
              <a:t>D) Ateşten Gömlek</a:t>
            </a:r>
          </a:p>
          <a:p>
            <a:pPr>
              <a:buNone/>
            </a:pPr>
            <a:r>
              <a:rPr lang="tr-TR" sz="2400" dirty="0" smtClean="0"/>
              <a:t>E) Türk’ün Ateşle İmtihanı</a:t>
            </a:r>
          </a:p>
          <a:p>
            <a:pPr>
              <a:buNone/>
            </a:pPr>
            <a:endParaRPr lang="tr-TR"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82594"/>
          </a:xfrm>
        </p:spPr>
        <p:txBody>
          <a:bodyPr>
            <a:normAutofit fontScale="90000"/>
          </a:bodyPr>
          <a:lstStyle/>
          <a:p>
            <a:r>
              <a:rPr lang="tr-TR" dirty="0" smtClean="0"/>
              <a:t/>
            </a:r>
            <a:br>
              <a:rPr lang="tr-TR" dirty="0" smtClean="0"/>
            </a:br>
            <a:r>
              <a:rPr lang="tr-TR" b="1" dirty="0" smtClean="0"/>
              <a:t>CEVAP 73:</a:t>
            </a:r>
            <a:r>
              <a:rPr lang="tr-TR" dirty="0" smtClean="0"/>
              <a:t>B) Yeşil Gece </a:t>
            </a:r>
            <a:br>
              <a:rPr lang="tr-TR" dirty="0" smtClean="0"/>
            </a:br>
            <a:endParaRPr lang="tr-TR" dirty="0"/>
          </a:p>
        </p:txBody>
      </p:sp>
      <p:sp>
        <p:nvSpPr>
          <p:cNvPr id="3" name="2 İçerik Yer Tutucusu"/>
          <p:cNvSpPr>
            <a:spLocks noGrp="1"/>
          </p:cNvSpPr>
          <p:nvPr>
            <p:ph idx="1"/>
          </p:nvPr>
        </p:nvSpPr>
        <p:spPr>
          <a:xfrm>
            <a:off x="214282" y="785794"/>
            <a:ext cx="8786874" cy="5929353"/>
          </a:xfrm>
        </p:spPr>
        <p:txBody>
          <a:bodyPr>
            <a:normAutofit fontScale="47500" lnSpcReduction="20000"/>
          </a:bodyPr>
          <a:lstStyle/>
          <a:p>
            <a:pPr>
              <a:buNone/>
            </a:pPr>
            <a:r>
              <a:rPr lang="tr-TR" b="1" dirty="0" smtClean="0"/>
              <a:t>Yeşil Gece </a:t>
            </a:r>
            <a:r>
              <a:rPr lang="tr-TR" b="1" dirty="0" smtClean="0">
                <a:sym typeface="Wingdings" pitchFamily="2" charset="2"/>
              </a:rPr>
              <a:t> Reşat Nuri Güntekin </a:t>
            </a:r>
          </a:p>
          <a:p>
            <a:pPr>
              <a:lnSpc>
                <a:spcPct val="170000"/>
              </a:lnSpc>
              <a:buNone/>
            </a:pPr>
            <a:r>
              <a:rPr lang="tr-TR" dirty="0" smtClean="0"/>
              <a:t>Cumhuriyet’in ilk yıllarındaki ileri-geri, eski-yeni çatışmasının ve bu çatışmanın Türk romanına nasıl yansıdığını </a:t>
            </a:r>
          </a:p>
          <a:p>
            <a:pPr>
              <a:lnSpc>
                <a:spcPct val="170000"/>
              </a:lnSpc>
              <a:buNone/>
            </a:pPr>
            <a:r>
              <a:rPr lang="tr-TR" dirty="0" smtClean="0"/>
              <a:t>gösteren toplumsal içerikli bir romandır. Medresede okurken oradan ayrılıp öğretmen okulunun bitiren idealist </a:t>
            </a:r>
          </a:p>
          <a:p>
            <a:pPr>
              <a:lnSpc>
                <a:spcPct val="170000"/>
              </a:lnSpc>
              <a:buNone/>
            </a:pPr>
            <a:r>
              <a:rPr lang="tr-TR" dirty="0" smtClean="0"/>
              <a:t>bir öğretmenin Ege Bölgesi’ndeki bir kasabada gerici ve çıkarcı bazı güçlerle mücadelesini anlatan bir eserdir. </a:t>
            </a:r>
          </a:p>
          <a:p>
            <a:pPr>
              <a:lnSpc>
                <a:spcPct val="170000"/>
              </a:lnSpc>
              <a:buNone/>
            </a:pPr>
            <a:r>
              <a:rPr lang="tr-TR" dirty="0" smtClean="0"/>
              <a:t>Romanın başkahramanı Öğretmen Şahin, memleketin kurtuluşunun  eski medrese yöntemiyle değil, ancak yeni </a:t>
            </a:r>
          </a:p>
          <a:p>
            <a:pPr>
              <a:lnSpc>
                <a:spcPct val="170000"/>
              </a:lnSpc>
              <a:buNone/>
            </a:pPr>
            <a:r>
              <a:rPr lang="tr-TR" dirty="0" smtClean="0"/>
              <a:t>mekteplerle olabileceğine inanır. Bu düşünceyle hareken eden Öğretmen Şahin, kendi isteğiyle Anadolu’nun </a:t>
            </a:r>
          </a:p>
          <a:p>
            <a:pPr>
              <a:lnSpc>
                <a:spcPct val="170000"/>
              </a:lnSpc>
              <a:buNone/>
            </a:pPr>
            <a:r>
              <a:rPr lang="tr-TR" dirty="0" smtClean="0"/>
              <a:t>geri kalmış bir kasabasına giderek medreseli olanlarla mücadele eder.</a:t>
            </a:r>
          </a:p>
          <a:p>
            <a:pPr>
              <a:lnSpc>
                <a:spcPct val="170000"/>
              </a:lnSpc>
              <a:buNone/>
            </a:pPr>
            <a:endParaRPr lang="tr-TR" dirty="0" smtClean="0"/>
          </a:p>
          <a:p>
            <a:pPr>
              <a:lnSpc>
                <a:spcPct val="170000"/>
              </a:lnSpc>
              <a:buNone/>
            </a:pPr>
            <a:endParaRPr lang="tr-TR" dirty="0" smtClean="0"/>
          </a:p>
          <a:p>
            <a:pPr>
              <a:lnSpc>
                <a:spcPct val="170000"/>
              </a:lnSpc>
              <a:buNone/>
            </a:pPr>
            <a:r>
              <a:rPr lang="tr-TR" b="1" dirty="0" smtClean="0"/>
              <a:t>Dağa Çıkan Kurt </a:t>
            </a:r>
            <a:r>
              <a:rPr lang="tr-TR" b="1" dirty="0" smtClean="0">
                <a:sym typeface="Wingdings" pitchFamily="2" charset="2"/>
              </a:rPr>
              <a:t> Halide Edip Adıvar’</a:t>
            </a:r>
            <a:r>
              <a:rPr lang="tr-TR" dirty="0" smtClean="0"/>
              <a:t>ın nesir yazılarını ve hikâyelerini toplayan, 1922 yılında yazdığı kitabı.</a:t>
            </a:r>
          </a:p>
          <a:p>
            <a:pPr>
              <a:lnSpc>
                <a:spcPct val="170000"/>
              </a:lnSpc>
              <a:buNone/>
            </a:pPr>
            <a:r>
              <a:rPr lang="tr-TR" dirty="0" smtClean="0"/>
              <a:t>Kitaba adını veren ilk yazı, I. Dünya Savaşı sonunda işgale uğrayan Türkiye'nin durumunu, Türk </a:t>
            </a:r>
          </a:p>
          <a:p>
            <a:pPr>
              <a:lnSpc>
                <a:spcPct val="170000"/>
              </a:lnSpc>
              <a:buNone/>
            </a:pPr>
            <a:r>
              <a:rPr lang="tr-TR" dirty="0" smtClean="0"/>
              <a:t>efsanelerini </a:t>
            </a:r>
            <a:r>
              <a:rPr lang="tr-TR" b="1" i="1" dirty="0" smtClean="0"/>
              <a:t>bozkurt motiflerine </a:t>
            </a:r>
            <a:r>
              <a:rPr lang="tr-TR" dirty="0" smtClean="0"/>
              <a:t>dayanarak anlatır. Kitapta en çok dikkati çeken hikâyeler, mütareke devri </a:t>
            </a:r>
          </a:p>
          <a:p>
            <a:pPr>
              <a:lnSpc>
                <a:spcPct val="170000"/>
              </a:lnSpc>
              <a:buNone/>
            </a:pPr>
            <a:r>
              <a:rPr lang="tr-TR" dirty="0" smtClean="0"/>
              <a:t>ile Yunan işgalinin yarattığı olayları konu edinenlerdir: </a:t>
            </a:r>
            <a:r>
              <a:rPr lang="tr-TR" i="1" dirty="0" err="1" smtClean="0"/>
              <a:t>Zeynebim</a:t>
            </a:r>
            <a:r>
              <a:rPr lang="tr-TR" i="1" dirty="0" smtClean="0"/>
              <a:t>, </a:t>
            </a:r>
            <a:r>
              <a:rPr lang="tr-TR" i="1" dirty="0" err="1" smtClean="0"/>
              <a:t>Zeynebim</a:t>
            </a:r>
            <a:r>
              <a:rPr lang="tr-TR" dirty="0" smtClean="0"/>
              <a:t>, </a:t>
            </a:r>
            <a:r>
              <a:rPr lang="tr-TR" i="1" dirty="0" smtClean="0"/>
              <a:t>Tanıdığım Çocuklardan</a:t>
            </a:r>
            <a:r>
              <a:rPr lang="tr-TR" dirty="0" smtClean="0"/>
              <a:t>, </a:t>
            </a:r>
          </a:p>
          <a:p>
            <a:pPr>
              <a:lnSpc>
                <a:spcPct val="170000"/>
              </a:lnSpc>
              <a:buNone/>
            </a:pPr>
            <a:r>
              <a:rPr lang="tr-TR" i="1" dirty="0" smtClean="0"/>
              <a:t>Efenin Hikâyesi</a:t>
            </a:r>
            <a:r>
              <a:rPr lang="tr-TR" dirty="0" smtClean="0"/>
              <a:t>, </a:t>
            </a:r>
            <a:r>
              <a:rPr lang="tr-TR" i="1" dirty="0" smtClean="0"/>
              <a:t>Çakır Beyaz Ayşe</a:t>
            </a:r>
            <a:r>
              <a:rPr lang="tr-TR" dirty="0" smtClean="0"/>
              <a:t>, </a:t>
            </a:r>
            <a:r>
              <a:rPr lang="tr-TR" i="1" dirty="0" smtClean="0"/>
              <a:t>Himmet Çocuk</a:t>
            </a:r>
            <a:r>
              <a:rPr lang="tr-TR" dirty="0" smtClean="0"/>
              <a:t>, </a:t>
            </a:r>
            <a:r>
              <a:rPr lang="tr-TR" i="1" dirty="0" smtClean="0"/>
              <a:t>Azizin Karısı</a:t>
            </a:r>
            <a:r>
              <a:rPr lang="tr-TR" dirty="0" smtClean="0"/>
              <a:t>. Kitapta gezi notları da yer alır.</a:t>
            </a: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85728"/>
            <a:ext cx="8401080" cy="6215106"/>
          </a:xfrm>
        </p:spPr>
        <p:txBody>
          <a:bodyPr>
            <a:normAutofit/>
          </a:bodyPr>
          <a:lstStyle/>
          <a:p>
            <a:pPr>
              <a:lnSpc>
                <a:spcPct val="150000"/>
              </a:lnSpc>
              <a:buNone/>
            </a:pPr>
            <a:r>
              <a:rPr lang="tr-TR" sz="1600" b="1" dirty="0" smtClean="0"/>
              <a:t>Mor Salkımlı Ev</a:t>
            </a:r>
            <a:r>
              <a:rPr lang="tr-TR" sz="1600" b="1" dirty="0" smtClean="0">
                <a:sym typeface="Wingdings" pitchFamily="2" charset="2"/>
              </a:rPr>
              <a:t> Halide Edip Adıvar</a:t>
            </a:r>
          </a:p>
          <a:p>
            <a:pPr>
              <a:lnSpc>
                <a:spcPct val="150000"/>
              </a:lnSpc>
              <a:buNone/>
            </a:pPr>
            <a:r>
              <a:rPr lang="tr-TR" sz="1600" b="1" dirty="0" smtClean="0"/>
              <a:t>Mor Salkımlı Ev</a:t>
            </a:r>
            <a:r>
              <a:rPr lang="tr-TR" sz="1600" dirty="0" smtClean="0"/>
              <a:t>, Halide Edip Adıvar'ın </a:t>
            </a:r>
            <a:r>
              <a:rPr lang="tr-TR" sz="1600" b="1" i="1" dirty="0" smtClean="0"/>
              <a:t>çocukluk günlerinden 1918 </a:t>
            </a:r>
            <a:r>
              <a:rPr lang="tr-TR" sz="1600" dirty="0" smtClean="0"/>
              <a:t>yılına kadar </a:t>
            </a:r>
            <a:r>
              <a:rPr lang="tr-TR" sz="1600" b="1" i="1" dirty="0" smtClean="0"/>
              <a:t>anılarını anlattığı </a:t>
            </a:r>
          </a:p>
          <a:p>
            <a:pPr>
              <a:lnSpc>
                <a:spcPct val="150000"/>
              </a:lnSpc>
              <a:buNone/>
            </a:pPr>
            <a:r>
              <a:rPr lang="tr-TR" sz="1600" dirty="0" smtClean="0"/>
              <a:t>kitabıdır. Mor Salkımlı Ev, yazarın iki anı kitabından ilkidir. İkinci kitap, hayatının farklı bir </a:t>
            </a:r>
          </a:p>
          <a:p>
            <a:pPr>
              <a:lnSpc>
                <a:spcPct val="150000"/>
              </a:lnSpc>
              <a:buNone/>
            </a:pPr>
            <a:r>
              <a:rPr lang="tr-TR" sz="1600" dirty="0" smtClean="0"/>
              <a:t>döneminde kaleme aldığı ve 1918-1923 yıllarındaki anılarını içeren Türk'ün Ateşle İmtihanı'dır.</a:t>
            </a:r>
          </a:p>
          <a:p>
            <a:pPr>
              <a:lnSpc>
                <a:spcPct val="150000"/>
              </a:lnSpc>
              <a:buNone/>
            </a:pPr>
            <a:endParaRPr lang="tr-TR" sz="1600" dirty="0" smtClean="0"/>
          </a:p>
          <a:p>
            <a:pPr>
              <a:lnSpc>
                <a:spcPct val="150000"/>
              </a:lnSpc>
              <a:buNone/>
            </a:pPr>
            <a:r>
              <a:rPr lang="tr-TR" sz="1600" dirty="0" smtClean="0"/>
              <a:t> </a:t>
            </a:r>
            <a:r>
              <a:rPr lang="tr-TR" sz="1600" b="1" dirty="0" smtClean="0"/>
              <a:t>Ateşten Gömlek </a:t>
            </a:r>
            <a:r>
              <a:rPr lang="tr-TR" sz="1600" b="1" dirty="0" smtClean="0">
                <a:sym typeface="Wingdings" pitchFamily="2" charset="2"/>
              </a:rPr>
              <a:t> Halide Edip Adıvar</a:t>
            </a:r>
          </a:p>
          <a:p>
            <a:pPr>
              <a:lnSpc>
                <a:spcPct val="150000"/>
              </a:lnSpc>
              <a:buNone/>
            </a:pPr>
            <a:r>
              <a:rPr lang="tr-TR" sz="1600" dirty="0" smtClean="0"/>
              <a:t>Edebiyatımızda Kurtuluş Savaşı’nın anlatıldığı ilk romandır. Olaylar İzmir’in işgalinde Yunanlıların, </a:t>
            </a:r>
          </a:p>
          <a:p>
            <a:pPr>
              <a:lnSpc>
                <a:spcPct val="150000"/>
              </a:lnSpc>
              <a:buNone/>
            </a:pPr>
            <a:r>
              <a:rPr lang="tr-TR" sz="1600" dirty="0" smtClean="0"/>
              <a:t>oğlunu ve eşini öldürmeleri üzerine önce İstanbul’a gelen ve sahip olduğu Türklük şuuru ve </a:t>
            </a:r>
          </a:p>
          <a:p>
            <a:pPr>
              <a:lnSpc>
                <a:spcPct val="150000"/>
              </a:lnSpc>
              <a:buNone/>
            </a:pPr>
            <a:r>
              <a:rPr lang="tr-TR" sz="1600" dirty="0" smtClean="0"/>
              <a:t>mücadele azmiyle İstanbullu gençlerin bilinçlenmesini sağlayan Ayşe’nin etrafında gelişir.</a:t>
            </a:r>
          </a:p>
          <a:p>
            <a:pPr>
              <a:lnSpc>
                <a:spcPct val="150000"/>
              </a:lnSpc>
              <a:buNone/>
            </a:pPr>
            <a:endParaRPr lang="tr-TR" sz="1600" dirty="0" smtClean="0"/>
          </a:p>
          <a:p>
            <a:pPr>
              <a:lnSpc>
                <a:spcPct val="150000"/>
              </a:lnSpc>
              <a:buNone/>
            </a:pPr>
            <a:r>
              <a:rPr lang="tr-TR" sz="1600" b="1" dirty="0" smtClean="0"/>
              <a:t>Türk’ün Ateşle İmtihanı</a:t>
            </a:r>
            <a:r>
              <a:rPr lang="tr-TR" sz="1600" b="1" dirty="0" smtClean="0">
                <a:sym typeface="Wingdings" pitchFamily="2" charset="2"/>
              </a:rPr>
              <a:t>  Halide Edip Adıvar </a:t>
            </a:r>
          </a:p>
          <a:p>
            <a:pPr>
              <a:lnSpc>
                <a:spcPct val="150000"/>
              </a:lnSpc>
              <a:buNone/>
            </a:pPr>
            <a:r>
              <a:rPr lang="tr-TR" sz="1600" dirty="0" smtClean="0">
                <a:sym typeface="Wingdings" pitchFamily="2" charset="2"/>
              </a:rPr>
              <a:t>Halide Edip Adıvar Kurtuluş Savaşı’nda onbaşı, çavuş ve başçavuş rütbeleriyle görev yapmıştır. </a:t>
            </a:r>
          </a:p>
          <a:p>
            <a:pPr>
              <a:lnSpc>
                <a:spcPct val="150000"/>
              </a:lnSpc>
              <a:buNone/>
            </a:pPr>
            <a:r>
              <a:rPr lang="tr-TR" sz="1600" dirty="0" smtClean="0">
                <a:sym typeface="Wingdings" pitchFamily="2" charset="2"/>
              </a:rPr>
              <a:t>Hayatının bu dönemini </a:t>
            </a:r>
            <a:r>
              <a:rPr lang="tr-TR" sz="1600" b="1" i="1" dirty="0" smtClean="0">
                <a:sym typeface="Wingdings" pitchFamily="2" charset="2"/>
              </a:rPr>
              <a:t>bu anı kitabında </a:t>
            </a:r>
            <a:r>
              <a:rPr lang="tr-TR" sz="1600" dirty="0" smtClean="0">
                <a:sym typeface="Wingdings" pitchFamily="2" charset="2"/>
              </a:rPr>
              <a:t>toplamıştır. </a:t>
            </a:r>
            <a:endParaRPr lang="tr-TR" sz="1600" dirty="0" smtClean="0"/>
          </a:p>
          <a:p>
            <a:pPr>
              <a:buNone/>
            </a:pPr>
            <a:endParaRPr lang="tr-TR" sz="1600" b="1" dirty="0" smtClean="0"/>
          </a:p>
          <a:p>
            <a:pPr>
              <a:buNone/>
            </a:pPr>
            <a:endParaRPr lang="tr-TR" sz="1600" dirty="0" smtClean="0"/>
          </a:p>
          <a:p>
            <a:pPr>
              <a:buNone/>
            </a:pPr>
            <a:endParaRPr lang="tr-TR" b="1" dirty="0"/>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357166"/>
            <a:ext cx="8858280" cy="6286544"/>
          </a:xfrm>
        </p:spPr>
        <p:txBody>
          <a:bodyPr>
            <a:normAutofit fontScale="70000" lnSpcReduction="20000"/>
          </a:bodyPr>
          <a:lstStyle/>
          <a:p>
            <a:pPr>
              <a:lnSpc>
                <a:spcPct val="160000"/>
              </a:lnSpc>
              <a:buNone/>
            </a:pPr>
            <a:r>
              <a:rPr lang="tr-TR" b="1" dirty="0" smtClean="0"/>
              <a:t>74. </a:t>
            </a:r>
            <a:r>
              <a:rPr lang="tr-TR" dirty="0" smtClean="0"/>
              <a:t>Edebi metinlerde olayları yaşayan kişilere …………….adı verilir. Bu şahıslar edebi metinlerde karşımıza tip ve karakter olarak çıkar. Toplumsal bir tabakayı değil de sadece kendini temsil eden şahıslara……………………; belli bir sınıfı ya da belli bir insan eğilimini belirgin özellikleriyle temsil eden şahıslara ise……...adı verilir. </a:t>
            </a:r>
          </a:p>
          <a:p>
            <a:pPr>
              <a:lnSpc>
                <a:spcPct val="160000"/>
              </a:lnSpc>
              <a:buNone/>
            </a:pPr>
            <a:r>
              <a:rPr lang="tr-TR" b="1" dirty="0" smtClean="0"/>
              <a:t>Yukarıda boş bırakılan yerlere sırasıyla aşağıdakilerden hangisi </a:t>
            </a:r>
          </a:p>
          <a:p>
            <a:pPr>
              <a:lnSpc>
                <a:spcPct val="160000"/>
              </a:lnSpc>
              <a:buNone/>
            </a:pPr>
            <a:r>
              <a:rPr lang="tr-TR" b="1" dirty="0" smtClean="0"/>
              <a:t>getirilmelidir?</a:t>
            </a:r>
          </a:p>
          <a:p>
            <a:pPr>
              <a:lnSpc>
                <a:spcPct val="160000"/>
              </a:lnSpc>
              <a:buNone/>
            </a:pPr>
            <a:r>
              <a:rPr lang="tr-TR" dirty="0" smtClean="0"/>
              <a:t>A) tip – karakter – kahraman </a:t>
            </a:r>
          </a:p>
          <a:p>
            <a:pPr>
              <a:lnSpc>
                <a:spcPct val="160000"/>
              </a:lnSpc>
              <a:buNone/>
            </a:pPr>
            <a:r>
              <a:rPr lang="tr-TR" dirty="0" smtClean="0"/>
              <a:t>B) kahraman – karakter – tip </a:t>
            </a:r>
          </a:p>
          <a:p>
            <a:pPr marL="514350" indent="-514350">
              <a:lnSpc>
                <a:spcPct val="160000"/>
              </a:lnSpc>
              <a:buNone/>
            </a:pPr>
            <a:r>
              <a:rPr lang="tr-TR" dirty="0" smtClean="0"/>
              <a:t>C) kahraman – tip – karakter </a:t>
            </a:r>
          </a:p>
          <a:p>
            <a:pPr marL="514350" indent="-514350">
              <a:lnSpc>
                <a:spcPct val="160000"/>
              </a:lnSpc>
              <a:buNone/>
            </a:pPr>
            <a:r>
              <a:rPr lang="tr-TR" dirty="0" smtClean="0"/>
              <a:t>D) karakter – tip – kahraman </a:t>
            </a:r>
          </a:p>
          <a:p>
            <a:pPr marL="514350" indent="-514350">
              <a:lnSpc>
                <a:spcPct val="160000"/>
              </a:lnSpc>
              <a:buNone/>
            </a:pPr>
            <a:r>
              <a:rPr lang="tr-TR" dirty="0" smtClean="0"/>
              <a:t>E) karakter – kahraman – tip</a:t>
            </a:r>
            <a:endParaRPr lang="tr-TR" dirty="0"/>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b="1" dirty="0" smtClean="0"/>
              <a:t>CEVAP 74:</a:t>
            </a:r>
            <a:r>
              <a:rPr lang="tr-TR" dirty="0" smtClean="0"/>
              <a:t>B) kahraman – karakter – tip </a:t>
            </a:r>
            <a:br>
              <a:rPr lang="tr-TR" dirty="0" smtClean="0"/>
            </a:br>
            <a:endParaRPr lang="tr-TR" dirty="0"/>
          </a:p>
        </p:txBody>
      </p:sp>
      <p:sp>
        <p:nvSpPr>
          <p:cNvPr id="3" name="2 İçerik Yer Tutucusu"/>
          <p:cNvSpPr>
            <a:spLocks noGrp="1"/>
          </p:cNvSpPr>
          <p:nvPr>
            <p:ph idx="1"/>
          </p:nvPr>
        </p:nvSpPr>
        <p:spPr>
          <a:xfrm>
            <a:off x="142844" y="1357298"/>
            <a:ext cx="8786874" cy="5000660"/>
          </a:xfrm>
        </p:spPr>
        <p:txBody>
          <a:bodyPr>
            <a:normAutofit fontScale="47500" lnSpcReduction="20000"/>
          </a:bodyPr>
          <a:lstStyle/>
          <a:p>
            <a:pPr>
              <a:lnSpc>
                <a:spcPct val="170000"/>
              </a:lnSpc>
              <a:buNone/>
            </a:pPr>
            <a:r>
              <a:rPr lang="tr-TR" dirty="0" smtClean="0">
                <a:sym typeface="Wingdings" pitchFamily="2" charset="2"/>
              </a:rPr>
              <a:t></a:t>
            </a:r>
            <a:r>
              <a:rPr lang="tr-TR" dirty="0" smtClean="0"/>
              <a:t>Edebi metinlerde olayları yaratan ve olayların içinde yaşayan eser kahramanlarıdır. Yazar, eserin temasına, </a:t>
            </a:r>
          </a:p>
          <a:p>
            <a:pPr>
              <a:lnSpc>
                <a:spcPct val="170000"/>
              </a:lnSpc>
              <a:buNone/>
            </a:pPr>
            <a:r>
              <a:rPr lang="tr-TR" dirty="0" smtClean="0"/>
              <a:t>vermek istediği duygu, düşünce ve iletiye uygun özelliklere sahip kahramanlar yaratır, bunlara </a:t>
            </a:r>
            <a:r>
              <a:rPr lang="tr-TR" b="1" dirty="0" smtClean="0"/>
              <a:t>kişi </a:t>
            </a:r>
            <a:r>
              <a:rPr lang="tr-TR" dirty="0" smtClean="0"/>
              <a:t>denir.</a:t>
            </a:r>
          </a:p>
          <a:p>
            <a:pPr>
              <a:lnSpc>
                <a:spcPct val="170000"/>
              </a:lnSpc>
              <a:buNone/>
            </a:pPr>
            <a:r>
              <a:rPr lang="tr-TR" dirty="0" smtClean="0">
                <a:sym typeface="Wingdings" pitchFamily="2" charset="2"/>
              </a:rPr>
              <a:t></a:t>
            </a:r>
            <a:r>
              <a:rPr lang="tr-TR" dirty="0" smtClean="0"/>
              <a:t>Edebi metinlerde bir olayla doğrudan ilgili olan kişi ya da kişiler, bir de dolaylı ilgisi olan yan kişiler bulunur. </a:t>
            </a:r>
          </a:p>
          <a:p>
            <a:pPr>
              <a:lnSpc>
                <a:spcPct val="170000"/>
              </a:lnSpc>
              <a:buNone/>
            </a:pPr>
            <a:r>
              <a:rPr lang="tr-TR" dirty="0" smtClean="0"/>
              <a:t>Yazar bütün kişileri ayrıntılarıyla betimlemez. Buna bağlı olarak da </a:t>
            </a:r>
            <a:r>
              <a:rPr lang="tr-TR" b="1" dirty="0" smtClean="0"/>
              <a:t>tip</a:t>
            </a:r>
            <a:r>
              <a:rPr lang="tr-TR" dirty="0" smtClean="0"/>
              <a:t> ve </a:t>
            </a:r>
            <a:r>
              <a:rPr lang="tr-TR" b="1" dirty="0" smtClean="0"/>
              <a:t>karakter</a:t>
            </a:r>
            <a:r>
              <a:rPr lang="tr-TR" dirty="0" smtClean="0"/>
              <a:t> dediğimiz iki ayrı türden </a:t>
            </a:r>
          </a:p>
          <a:p>
            <a:pPr>
              <a:lnSpc>
                <a:spcPct val="170000"/>
              </a:lnSpc>
              <a:buNone/>
            </a:pPr>
            <a:r>
              <a:rPr lang="tr-TR" dirty="0" smtClean="0"/>
              <a:t>kişiyle / kişilerle karşılaşırız. </a:t>
            </a:r>
          </a:p>
          <a:p>
            <a:pPr>
              <a:lnSpc>
                <a:spcPct val="170000"/>
              </a:lnSpc>
              <a:buNone/>
            </a:pPr>
            <a:r>
              <a:rPr lang="tr-TR" b="1" dirty="0" smtClean="0">
                <a:sym typeface="Wingdings" pitchFamily="2" charset="2"/>
              </a:rPr>
              <a:t></a:t>
            </a:r>
            <a:r>
              <a:rPr lang="tr-TR" b="1" dirty="0" smtClean="0"/>
              <a:t>Tip, </a:t>
            </a:r>
            <a:r>
              <a:rPr lang="tr-TR" dirty="0" smtClean="0"/>
              <a:t>belli bir sınıfı, toplumun belli bir kesimini üzerinde taşıyan kişilere denir. "Tip"te bir insanın kendine özgü </a:t>
            </a:r>
          </a:p>
          <a:p>
            <a:pPr>
              <a:lnSpc>
                <a:spcPct val="170000"/>
              </a:lnSpc>
              <a:buNone/>
            </a:pPr>
            <a:r>
              <a:rPr lang="tr-TR" dirty="0" smtClean="0"/>
              <a:t>özellikleri yoktur; o, temsil ettiği sınıfın özelliklerini ya da tüm insanların ortak yanlarını kişiliğinde birleştirmiş </a:t>
            </a:r>
          </a:p>
          <a:p>
            <a:pPr>
              <a:lnSpc>
                <a:spcPct val="170000"/>
              </a:lnSpc>
              <a:buNone/>
            </a:pPr>
            <a:r>
              <a:rPr lang="tr-TR" dirty="0" smtClean="0"/>
              <a:t>kişidir. Örneğin, olaya dayalı edebi metinlerde sık sık karşımıza çıkan dar gelirli memur, işçi, </a:t>
            </a:r>
            <a:r>
              <a:rPr lang="tr-TR" dirty="0" err="1" smtClean="0"/>
              <a:t>eşkiya</a:t>
            </a:r>
            <a:r>
              <a:rPr lang="tr-TR" dirty="0" smtClean="0"/>
              <a:t>, hoca gibi </a:t>
            </a:r>
          </a:p>
          <a:p>
            <a:pPr>
              <a:lnSpc>
                <a:spcPct val="170000"/>
              </a:lnSpc>
              <a:buNone/>
            </a:pPr>
            <a:r>
              <a:rPr lang="tr-TR" dirty="0" smtClean="0"/>
              <a:t>kişiler, ait oldukları sınıfı temsil eden tiplerdir. Bunun yanında cimriliğiyle, dalkavukluğuyla, kahraman ya da </a:t>
            </a:r>
          </a:p>
          <a:p>
            <a:pPr>
              <a:lnSpc>
                <a:spcPct val="170000"/>
              </a:lnSpc>
              <a:buNone/>
            </a:pPr>
            <a:r>
              <a:rPr lang="tr-TR" dirty="0" smtClean="0"/>
              <a:t>korkaklığıyla esere yansıyan tipler insanın evrensel özelliklerini temsil eden kişilerdir.</a:t>
            </a:r>
          </a:p>
          <a:p>
            <a:pPr>
              <a:lnSpc>
                <a:spcPct val="170000"/>
              </a:lnSpc>
              <a:buNone/>
            </a:pPr>
            <a:r>
              <a:rPr lang="tr-TR" dirty="0" smtClean="0"/>
              <a:t>*** Destanlarda, masallarda, mesnevilerde, halk hikayelerinde kişiler belirgin bir özellikle öne çıktıkları için </a:t>
            </a:r>
          </a:p>
          <a:p>
            <a:pPr>
              <a:lnSpc>
                <a:spcPct val="170000"/>
              </a:lnSpc>
              <a:buNone/>
            </a:pPr>
            <a:r>
              <a:rPr lang="tr-TR" b="1" dirty="0" smtClean="0"/>
              <a:t>genellikle tip niteliği </a:t>
            </a:r>
            <a:r>
              <a:rPr lang="tr-TR" dirty="0" smtClean="0"/>
              <a:t>taşır. </a:t>
            </a:r>
          </a:p>
          <a:p>
            <a:pPr>
              <a:lnSpc>
                <a:spcPct val="170000"/>
              </a:lnSpc>
              <a:buNone/>
            </a:pPr>
            <a:endParaRPr lang="tr-TR" dirty="0"/>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472518" cy="6429420"/>
          </a:xfrm>
        </p:spPr>
        <p:txBody>
          <a:bodyPr>
            <a:normAutofit/>
          </a:bodyPr>
          <a:lstStyle/>
          <a:p>
            <a:pPr>
              <a:buNone/>
            </a:pPr>
            <a:r>
              <a:rPr lang="tr-TR" sz="1800" b="1" dirty="0" smtClean="0"/>
              <a:t>Karakter</a:t>
            </a:r>
            <a:r>
              <a:rPr lang="tr-TR" sz="1800" dirty="0" smtClean="0"/>
              <a:t> ise, edebi eserlerde belli bir kesimi değil, yalnızca kendini temsil eden kişilere </a:t>
            </a:r>
          </a:p>
          <a:p>
            <a:pPr>
              <a:buNone/>
            </a:pPr>
            <a:r>
              <a:rPr lang="tr-TR" sz="1800" dirty="0" smtClean="0"/>
              <a:t>verilen addır. Karakterin kendine özgü bir duygu ve düşünce dünyası vardır. Onu </a:t>
            </a:r>
          </a:p>
          <a:p>
            <a:pPr>
              <a:buNone/>
            </a:pPr>
            <a:r>
              <a:rPr lang="tr-TR" sz="1800" dirty="0" smtClean="0"/>
              <a:t>benzerlerinden ayıran yanları, kişisel özellikleri daha çok ortaya konur. Karakterin iç </a:t>
            </a:r>
          </a:p>
          <a:p>
            <a:pPr>
              <a:buNone/>
            </a:pPr>
            <a:r>
              <a:rPr lang="tr-TR" sz="1800" dirty="0" smtClean="0"/>
              <a:t>dünyası, duygu, düşünce ve hayalleri, olaylar karşısındaki tepkileri, yaşama bakış açısı, </a:t>
            </a:r>
          </a:p>
          <a:p>
            <a:pPr>
              <a:buNone/>
            </a:pPr>
            <a:r>
              <a:rPr lang="tr-TR" sz="1800" dirty="0" smtClean="0"/>
              <a:t>konuşma şekli, edebi eserlerde bütün ayrıntılarıyla verilir. Ancak bu ayrıntı olay örgüsüyle </a:t>
            </a:r>
          </a:p>
          <a:p>
            <a:pPr>
              <a:buNone/>
            </a:pPr>
            <a:r>
              <a:rPr lang="tr-TR" sz="1800" dirty="0" smtClean="0"/>
              <a:t>sınırlandırılır, olayla doğrudan ilişkilendiremeyeceğimiz karakter özelliklerine yer verilmez. </a:t>
            </a:r>
          </a:p>
          <a:p>
            <a:pPr>
              <a:buNone/>
            </a:pPr>
            <a:r>
              <a:rPr lang="tr-TR" sz="1800" dirty="0" smtClean="0"/>
              <a:t>Edebi eserlerde çizilen karakterler genel olarak olayın merkezinde yer alan kişiler </a:t>
            </a:r>
          </a:p>
          <a:p>
            <a:pPr>
              <a:buNone/>
            </a:pPr>
            <a:r>
              <a:rPr lang="tr-TR" sz="1800" dirty="0" smtClean="0"/>
              <a:t>biçiminde karşımıza çıkar.</a:t>
            </a:r>
          </a:p>
          <a:p>
            <a:pPr>
              <a:buNone/>
            </a:pPr>
            <a:r>
              <a:rPr lang="tr-TR" sz="1800" b="1" i="1" dirty="0" smtClean="0"/>
              <a:t>                                           ----Örnekler----</a:t>
            </a:r>
          </a:p>
          <a:p>
            <a:pPr>
              <a:buNone/>
            </a:pPr>
            <a:r>
              <a:rPr lang="tr-TR" sz="1800" i="1" dirty="0" smtClean="0"/>
              <a:t>Zaten Yusuf, senelerden beri hiç kimseye karşı kalbinde muhabbet beslemiyor ve bir insanı </a:t>
            </a:r>
          </a:p>
          <a:p>
            <a:pPr>
              <a:buNone/>
            </a:pPr>
            <a:r>
              <a:rPr lang="tr-TR" sz="1800" i="1" dirty="0" smtClean="0"/>
              <a:t>sevebilmesi için ona hayran olması lazım geldiğini anlıyordu. Hürmet ve taktir hisleri </a:t>
            </a:r>
          </a:p>
          <a:p>
            <a:pPr>
              <a:buNone/>
            </a:pPr>
            <a:r>
              <a:rPr lang="tr-TR" sz="1800" i="1" dirty="0" smtClean="0"/>
              <a:t>beslemediği, hatta tepeden baktığı ve küçük gördüğü insanları nasıl sevebilirdi? </a:t>
            </a:r>
          </a:p>
          <a:p>
            <a:pPr>
              <a:buNone/>
            </a:pPr>
            <a:r>
              <a:rPr lang="tr-TR" sz="1800" i="1" dirty="0" smtClean="0"/>
              <a:t>Selahattin Bey’i bir parça seviyorsa, buna sebep; Yusuf’u çok kızdıran aczinin yanında, bu </a:t>
            </a:r>
          </a:p>
          <a:p>
            <a:pPr>
              <a:buNone/>
            </a:pPr>
            <a:r>
              <a:rPr lang="tr-TR" sz="1800" i="1" dirty="0" smtClean="0"/>
              <a:t>adamın </a:t>
            </a:r>
            <a:r>
              <a:rPr lang="tr-TR" sz="1800" i="1" dirty="0" err="1" smtClean="0"/>
              <a:t>harikülâde</a:t>
            </a:r>
            <a:r>
              <a:rPr lang="tr-TR" sz="1800" i="1" dirty="0" smtClean="0"/>
              <a:t> denecek kadar iyi bir kalbe sahip olmasıydı.</a:t>
            </a:r>
          </a:p>
          <a:p>
            <a:pPr>
              <a:buNone/>
            </a:pPr>
            <a:r>
              <a:rPr lang="tr-TR" sz="1800" i="1" dirty="0" smtClean="0"/>
              <a:t>                                                                                                  </a:t>
            </a:r>
            <a:r>
              <a:rPr lang="tr-TR" sz="1800" b="1" i="1" dirty="0" smtClean="0"/>
              <a:t>Sabahattin Ali (Kuyucaklı Yusuf)</a:t>
            </a:r>
          </a:p>
          <a:p>
            <a:pPr>
              <a:buNone/>
            </a:pPr>
            <a:endParaRPr lang="tr-TR" sz="1700" dirty="0" smtClean="0">
              <a:sym typeface="Wingdings" pitchFamily="2" charset="2"/>
            </a:endParaRPr>
          </a:p>
          <a:p>
            <a:pPr>
              <a:buNone/>
            </a:pPr>
            <a:r>
              <a:rPr lang="tr-TR" sz="1700" dirty="0" smtClean="0">
                <a:sym typeface="Wingdings" pitchFamily="2" charset="2"/>
              </a:rPr>
              <a:t></a:t>
            </a:r>
            <a:r>
              <a:rPr lang="tr-TR" sz="1700" dirty="0" smtClean="0"/>
              <a:t>Bu parçada Selahattin Bey, </a:t>
            </a:r>
            <a:r>
              <a:rPr lang="tr-TR" sz="1700" b="1" dirty="0" smtClean="0"/>
              <a:t>bir tip olarak verilmiştir.</a:t>
            </a:r>
            <a:r>
              <a:rPr lang="tr-TR" sz="1700" dirty="0" smtClean="0"/>
              <a:t> Kahramanın kendine özgü, ayırıcı yanları </a:t>
            </a:r>
          </a:p>
          <a:p>
            <a:pPr>
              <a:buNone/>
            </a:pPr>
            <a:r>
              <a:rPr lang="tr-TR" sz="1700" dirty="0" smtClean="0"/>
              <a:t>değil; sadece iyi bir insan olması gibi genel özelliği ortaya konmuştur. </a:t>
            </a:r>
            <a:endParaRPr lang="tr-TR" sz="1700" dirty="0"/>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a:bodyPr>
          <a:lstStyle/>
          <a:p>
            <a:pPr>
              <a:lnSpc>
                <a:spcPct val="150000"/>
              </a:lnSpc>
              <a:buNone/>
            </a:pPr>
            <a:r>
              <a:rPr lang="tr-TR" sz="1600" dirty="0" smtClean="0"/>
              <a:t>Kendini  bildi bileli durgun bir göl gibiydi </a:t>
            </a:r>
            <a:r>
              <a:rPr lang="tr-TR" sz="1600" dirty="0" err="1" smtClean="0"/>
              <a:t>Ella</a:t>
            </a:r>
            <a:r>
              <a:rPr lang="tr-TR" sz="1600" dirty="0" smtClean="0"/>
              <a:t> </a:t>
            </a:r>
            <a:r>
              <a:rPr lang="tr-TR" sz="1600" dirty="0" err="1" smtClean="0"/>
              <a:t>Rubinstein’in</a:t>
            </a:r>
            <a:r>
              <a:rPr lang="tr-TR" sz="1600" dirty="0" smtClean="0"/>
              <a:t>  hayatı. Kırk yaşına basmak üzereydi. </a:t>
            </a:r>
          </a:p>
          <a:p>
            <a:pPr>
              <a:lnSpc>
                <a:spcPct val="150000"/>
              </a:lnSpc>
              <a:buNone/>
            </a:pPr>
            <a:r>
              <a:rPr lang="tr-TR" sz="1600" dirty="0" smtClean="0"/>
              <a:t>Nicedir tüm alışkanlıkları, ihtiyaçları ve tercihleri tekdüzeydi. Şaşmaz bir çizgiydi günlerin akışı; </a:t>
            </a:r>
          </a:p>
          <a:p>
            <a:pPr>
              <a:lnSpc>
                <a:spcPct val="150000"/>
              </a:lnSpc>
              <a:buNone/>
            </a:pPr>
            <a:r>
              <a:rPr lang="tr-TR" sz="1600" dirty="0" smtClean="0"/>
              <a:t>öylesine yeknesak, düzenli ve sıradan. Bilhassa son yirmi yıl boyunca hayatındaki her ayrıntı </a:t>
            </a:r>
          </a:p>
          <a:p>
            <a:pPr>
              <a:lnSpc>
                <a:spcPct val="150000"/>
              </a:lnSpc>
              <a:buNone/>
            </a:pPr>
            <a:r>
              <a:rPr lang="tr-TR" sz="1600" dirty="0" smtClean="0"/>
              <a:t>evliliğine göre ayarlanmıştı. İçinden geçen her dilek, edindiği her arkadaş, hatta en önemsiz </a:t>
            </a:r>
          </a:p>
          <a:p>
            <a:pPr>
              <a:lnSpc>
                <a:spcPct val="150000"/>
              </a:lnSpc>
              <a:buNone/>
            </a:pPr>
            <a:r>
              <a:rPr lang="tr-TR" sz="1600" dirty="0" smtClean="0"/>
              <a:t>kararları bile buna bağlıydı. Hayatına yön veren yegâne pusula evi ve evliliğiydi. Kocasıyla </a:t>
            </a:r>
          </a:p>
          <a:p>
            <a:pPr>
              <a:lnSpc>
                <a:spcPct val="150000"/>
              </a:lnSpc>
              <a:buNone/>
            </a:pPr>
            <a:r>
              <a:rPr lang="tr-TR" sz="1600" dirty="0" smtClean="0"/>
              <a:t>aralarındaki bağ, pek derin sayılmazdı. </a:t>
            </a:r>
            <a:r>
              <a:rPr lang="tr-TR" sz="1600" dirty="0" err="1" smtClean="0"/>
              <a:t>Ella</a:t>
            </a:r>
            <a:r>
              <a:rPr lang="tr-TR" sz="1600" dirty="0" smtClean="0"/>
              <a:t> bu durumun farkındaydı, ama doğrusu evliliklerde </a:t>
            </a:r>
          </a:p>
          <a:p>
            <a:pPr>
              <a:lnSpc>
                <a:spcPct val="150000"/>
              </a:lnSpc>
              <a:buNone/>
            </a:pPr>
            <a:r>
              <a:rPr lang="tr-TR" sz="1600" dirty="0" smtClean="0"/>
              <a:t>önceliklerin farklı olduğuna inanırdı. Aşktan daha önemli şeyler vardı evlilikte. Karşılıklı hoşgörü, </a:t>
            </a:r>
          </a:p>
          <a:p>
            <a:pPr>
              <a:lnSpc>
                <a:spcPct val="150000"/>
              </a:lnSpc>
              <a:buNone/>
            </a:pPr>
            <a:r>
              <a:rPr lang="tr-TR" sz="1600" dirty="0" smtClean="0"/>
              <a:t>şefkat, anlayış, sabır, saygı gibi... Ve tabi bir de her evlilikte elzem olan bir başka nitelik: Affedicilik! </a:t>
            </a:r>
          </a:p>
          <a:p>
            <a:pPr>
              <a:lnSpc>
                <a:spcPct val="150000"/>
              </a:lnSpc>
              <a:buNone/>
            </a:pPr>
            <a:r>
              <a:rPr lang="tr-TR" sz="1600" dirty="0" smtClean="0"/>
              <a:t>Geliyorsa şayet elinizden, ki gelmeli, kusur etti mi kocanız, ki edebilir, ne yapıp edip affedin! </a:t>
            </a:r>
          </a:p>
          <a:p>
            <a:pPr>
              <a:lnSpc>
                <a:spcPct val="150000"/>
              </a:lnSpc>
              <a:buNone/>
            </a:pPr>
            <a:r>
              <a:rPr lang="tr-TR" sz="1600" b="1" i="1" dirty="0" smtClean="0"/>
              <a:t>                                                                                                                                     Elif ŞAFAK (Aşk)</a:t>
            </a:r>
          </a:p>
          <a:p>
            <a:pPr>
              <a:lnSpc>
                <a:spcPct val="150000"/>
              </a:lnSpc>
              <a:buNone/>
            </a:pPr>
            <a:endParaRPr lang="tr-TR" sz="1600" b="1" i="1" dirty="0" smtClean="0"/>
          </a:p>
          <a:p>
            <a:pPr>
              <a:lnSpc>
                <a:spcPct val="150000"/>
              </a:lnSpc>
              <a:buNone/>
            </a:pPr>
            <a:r>
              <a:rPr lang="tr-TR" sz="1600" b="1" i="1" dirty="0" smtClean="0">
                <a:sym typeface="Wingdings" pitchFamily="2" charset="2"/>
              </a:rPr>
              <a:t></a:t>
            </a:r>
            <a:r>
              <a:rPr lang="tr-TR" sz="1600" i="1" dirty="0" smtClean="0">
                <a:sym typeface="Wingdings" pitchFamily="2" charset="2"/>
              </a:rPr>
              <a:t>Bu örnekte roman kahramanı olan </a:t>
            </a:r>
            <a:r>
              <a:rPr lang="tr-TR" sz="1600" i="1" dirty="0" err="1" smtClean="0">
                <a:sym typeface="Wingdings" pitchFamily="2" charset="2"/>
              </a:rPr>
              <a:t>Ella</a:t>
            </a:r>
            <a:r>
              <a:rPr lang="tr-TR" sz="1600" i="1" dirty="0" smtClean="0">
                <a:sym typeface="Wingdings" pitchFamily="2" charset="2"/>
              </a:rPr>
              <a:t>, iç dünyasına ait ayrıntılar da verilerek kendine özgü </a:t>
            </a:r>
          </a:p>
          <a:p>
            <a:pPr>
              <a:lnSpc>
                <a:spcPct val="150000"/>
              </a:lnSpc>
              <a:buNone/>
            </a:pPr>
            <a:r>
              <a:rPr lang="tr-TR" sz="1600" i="1" dirty="0" smtClean="0">
                <a:sym typeface="Wingdings" pitchFamily="2" charset="2"/>
              </a:rPr>
              <a:t>kişiliğiyle çizilmiştir. Bu nedenle </a:t>
            </a:r>
            <a:r>
              <a:rPr lang="tr-TR" sz="1600" b="1" i="1" dirty="0" smtClean="0">
                <a:sym typeface="Wingdings" pitchFamily="2" charset="2"/>
              </a:rPr>
              <a:t>karakter olma niteliği taşır.</a:t>
            </a:r>
          </a:p>
          <a:p>
            <a:pPr>
              <a:lnSpc>
                <a:spcPct val="150000"/>
              </a:lnSpc>
              <a:buNone/>
            </a:pPr>
            <a:endParaRPr lang="tr-TR" sz="1600" b="1" i="1" dirty="0" smtClean="0"/>
          </a:p>
          <a:p>
            <a:pPr>
              <a:lnSpc>
                <a:spcPct val="150000"/>
              </a:lnSpc>
              <a:buNone/>
            </a:pPr>
            <a:endParaRPr lang="tr-TR" sz="1600" dirty="0" smtClean="0"/>
          </a:p>
          <a:p>
            <a:pPr>
              <a:lnSpc>
                <a:spcPct val="150000"/>
              </a:lnSpc>
              <a:buNone/>
            </a:pPr>
            <a:endParaRPr lang="tr-TR" sz="1600" dirty="0"/>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500858"/>
          </a:xfrm>
        </p:spPr>
        <p:txBody>
          <a:bodyPr>
            <a:normAutofit lnSpcReduction="10000"/>
          </a:bodyPr>
          <a:lstStyle/>
          <a:p>
            <a:pPr>
              <a:lnSpc>
                <a:spcPct val="170000"/>
              </a:lnSpc>
              <a:buNone/>
            </a:pPr>
            <a:r>
              <a:rPr lang="tr-TR" sz="1600" b="1" dirty="0" smtClean="0"/>
              <a:t>75. </a:t>
            </a:r>
            <a:r>
              <a:rPr lang="tr-TR" sz="1600" dirty="0" smtClean="0"/>
              <a:t>Yazarın anlatım gücüyle "İnsanları </a:t>
            </a:r>
            <a:r>
              <a:rPr lang="tr-TR" sz="1600" dirty="0" err="1" smtClean="0"/>
              <a:t>mankurt</a:t>
            </a:r>
            <a:r>
              <a:rPr lang="tr-TR" sz="1600" dirty="0" smtClean="0"/>
              <a:t> olmaktan kurtaralım." mesajını verdiği romanın </a:t>
            </a:r>
          </a:p>
          <a:p>
            <a:pPr>
              <a:lnSpc>
                <a:spcPct val="170000"/>
              </a:lnSpc>
              <a:buNone/>
            </a:pPr>
            <a:r>
              <a:rPr lang="tr-TR" sz="1600" dirty="0" smtClean="0"/>
              <a:t>başkahramanı </a:t>
            </a:r>
            <a:r>
              <a:rPr lang="tr-TR" sz="1600" dirty="0" err="1" smtClean="0"/>
              <a:t>Yedigey</a:t>
            </a:r>
            <a:r>
              <a:rPr lang="tr-TR" sz="1600" dirty="0" smtClean="0"/>
              <a:t> </a:t>
            </a:r>
            <a:r>
              <a:rPr lang="tr-TR" sz="1600" dirty="0" err="1" smtClean="0"/>
              <a:t>Cangeldin</a:t>
            </a:r>
            <a:r>
              <a:rPr lang="tr-TR" sz="1600" dirty="0" smtClean="0"/>
              <a:t>, cepheden döndükten sonra, Kazak bozkırlarında küçük bir aktarma </a:t>
            </a:r>
          </a:p>
          <a:p>
            <a:pPr>
              <a:lnSpc>
                <a:spcPct val="170000"/>
              </a:lnSpc>
              <a:buNone/>
            </a:pPr>
            <a:r>
              <a:rPr lang="tr-TR" sz="1600" dirty="0" smtClean="0"/>
              <a:t>istasyonunda çalışmaya başlar. Burada tanık olduğu ve uzak geçmişine çağrışım yapan olaylar, gerçekte </a:t>
            </a:r>
          </a:p>
          <a:p>
            <a:pPr>
              <a:lnSpc>
                <a:spcPct val="170000"/>
              </a:lnSpc>
              <a:buNone/>
            </a:pPr>
            <a:r>
              <a:rPr lang="tr-TR" sz="1600" dirty="0" smtClean="0"/>
              <a:t>bir siyasi rejimin gümbür gümbür çöküşünün nedenleridir. </a:t>
            </a:r>
            <a:r>
              <a:rPr lang="tr-TR" sz="1600" dirty="0" err="1" smtClean="0"/>
              <a:t>Yedigey'in</a:t>
            </a:r>
            <a:r>
              <a:rPr lang="tr-TR" sz="1600" dirty="0" smtClean="0"/>
              <a:t> çok eski ve yakın arkadaşı olan </a:t>
            </a:r>
          </a:p>
          <a:p>
            <a:pPr>
              <a:lnSpc>
                <a:spcPct val="170000"/>
              </a:lnSpc>
              <a:buNone/>
            </a:pPr>
            <a:r>
              <a:rPr lang="tr-TR" sz="1600" dirty="0" err="1" smtClean="0"/>
              <a:t>Kazangap</a:t>
            </a:r>
            <a:r>
              <a:rPr lang="tr-TR" sz="1600" dirty="0" smtClean="0"/>
              <a:t> ölür. Onun için bir cenaze töreni düzenlerler. Bu törene </a:t>
            </a:r>
            <a:r>
              <a:rPr lang="tr-TR" sz="1600" dirty="0" err="1" smtClean="0"/>
              <a:t>Kazangap'ın</a:t>
            </a:r>
            <a:r>
              <a:rPr lang="tr-TR" sz="1600" dirty="0" smtClean="0"/>
              <a:t>  şehirde oturan oğlu ve </a:t>
            </a:r>
          </a:p>
          <a:p>
            <a:pPr>
              <a:lnSpc>
                <a:spcPct val="170000"/>
              </a:lnSpc>
              <a:buNone/>
            </a:pPr>
            <a:r>
              <a:rPr lang="tr-TR" sz="1600" dirty="0" smtClean="0"/>
              <a:t>kızını da çağırırlar. </a:t>
            </a:r>
            <a:r>
              <a:rPr lang="tr-TR" sz="1600" dirty="0" err="1" smtClean="0"/>
              <a:t>Kazangap'ın</a:t>
            </a:r>
            <a:r>
              <a:rPr lang="tr-TR" sz="1600" dirty="0" smtClean="0"/>
              <a:t> cenazesini mezarına götürürken, </a:t>
            </a:r>
            <a:r>
              <a:rPr lang="tr-TR" sz="1600" dirty="0" err="1" smtClean="0"/>
              <a:t>Yedigey</a:t>
            </a:r>
            <a:r>
              <a:rPr lang="tr-TR" sz="1600" dirty="0" smtClean="0"/>
              <a:t> kendisinin ve milletinin </a:t>
            </a:r>
          </a:p>
          <a:p>
            <a:pPr>
              <a:lnSpc>
                <a:spcPct val="170000"/>
              </a:lnSpc>
              <a:buNone/>
            </a:pPr>
            <a:r>
              <a:rPr lang="tr-TR" sz="1600" dirty="0" smtClean="0"/>
              <a:t>geçmişini acı-tatlı, düşündürücü yanlarıyla bir bir gözlerinin önünden geçirir. O gün 'asra bedel bir gün' </a:t>
            </a:r>
          </a:p>
          <a:p>
            <a:pPr>
              <a:lnSpc>
                <a:spcPct val="170000"/>
              </a:lnSpc>
              <a:buNone/>
            </a:pPr>
            <a:r>
              <a:rPr lang="tr-TR" sz="1600" dirty="0" smtClean="0"/>
              <a:t>olur onun için. Sevdikleri kişinin cenazesini </a:t>
            </a:r>
            <a:r>
              <a:rPr lang="tr-TR" sz="1600" dirty="0" err="1" smtClean="0"/>
              <a:t>Naymanlar'ın</a:t>
            </a:r>
            <a:r>
              <a:rPr lang="tr-TR" sz="1600" dirty="0" smtClean="0"/>
              <a:t> kutsal mezarlığına götürdükleri zaman, orada </a:t>
            </a:r>
          </a:p>
          <a:p>
            <a:pPr>
              <a:lnSpc>
                <a:spcPct val="170000"/>
              </a:lnSpc>
              <a:buNone/>
            </a:pPr>
            <a:r>
              <a:rPr lang="tr-TR" sz="1600" dirty="0" smtClean="0"/>
              <a:t>bir uzay üssünün kurulmuş olduğunu görürler ve cenazenin gömülmesine izin verilmez. Öte yandan, </a:t>
            </a:r>
          </a:p>
          <a:p>
            <a:pPr>
              <a:lnSpc>
                <a:spcPct val="170000"/>
              </a:lnSpc>
              <a:buNone/>
            </a:pPr>
            <a:r>
              <a:rPr lang="tr-TR" sz="1600" dirty="0" smtClean="0"/>
              <a:t>Rus-Amerikan ortak araştırması sonunda kozmonotlar, uygarlık düzeyi dünyanınkinden çok daha yüksek </a:t>
            </a:r>
          </a:p>
          <a:p>
            <a:pPr>
              <a:lnSpc>
                <a:spcPct val="170000"/>
              </a:lnSpc>
              <a:buNone/>
            </a:pPr>
            <a:r>
              <a:rPr lang="tr-TR" sz="1600" dirty="0" smtClean="0"/>
              <a:t>bir gezegen keşfeder. Bu gezegende yaşayanlar dünyalılarla ilişki kurmak isterler. Fakat daha yüksek bir </a:t>
            </a:r>
          </a:p>
          <a:p>
            <a:pPr>
              <a:lnSpc>
                <a:spcPct val="170000"/>
              </a:lnSpc>
              <a:buNone/>
            </a:pPr>
            <a:r>
              <a:rPr lang="tr-TR" sz="1600" dirty="0" smtClean="0"/>
              <a:t>uygarlığı, daha iyi bir yönetimi kendileri için zararlı gören dünyalı yöneticiler bu isteği reddederler. </a:t>
            </a:r>
          </a:p>
          <a:p>
            <a:pPr>
              <a:lnSpc>
                <a:spcPct val="170000"/>
              </a:lnSpc>
              <a:buNone/>
            </a:pPr>
            <a:r>
              <a:rPr lang="tr-TR" sz="1600" b="1" dirty="0" smtClean="0"/>
              <a:t>Bu parçada  bahsedilen roman hangi yazara aittir?</a:t>
            </a:r>
          </a:p>
          <a:p>
            <a:pPr>
              <a:lnSpc>
                <a:spcPct val="170000"/>
              </a:lnSpc>
              <a:buNone/>
            </a:pPr>
            <a:r>
              <a:rPr lang="tr-TR" sz="1600" b="1" dirty="0" smtClean="0"/>
              <a:t>A) Cengiz </a:t>
            </a:r>
            <a:r>
              <a:rPr lang="tr-TR" sz="1600" b="1" dirty="0" err="1" smtClean="0"/>
              <a:t>Aytmatov</a:t>
            </a:r>
            <a:r>
              <a:rPr lang="tr-TR" sz="1600" b="1" dirty="0" smtClean="0"/>
              <a:t>       B) Cengiz Dağcı           C) Orhan Pamuk           D) Oğuz Atay             E) Cemil Meriç</a:t>
            </a:r>
            <a:endParaRPr lang="tr-TR" sz="1600" b="1" dirty="0"/>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82594"/>
          </a:xfrm>
        </p:spPr>
        <p:txBody>
          <a:bodyPr>
            <a:normAutofit fontScale="90000"/>
          </a:bodyPr>
          <a:lstStyle/>
          <a:p>
            <a:r>
              <a:rPr lang="tr-TR" sz="1800" dirty="0" smtClean="0"/>
              <a:t/>
            </a:r>
            <a:br>
              <a:rPr lang="tr-TR" sz="1800" dirty="0" smtClean="0"/>
            </a:br>
            <a:r>
              <a:rPr lang="tr-TR" sz="1800" dirty="0" smtClean="0"/>
              <a:t/>
            </a:r>
            <a:br>
              <a:rPr lang="tr-TR" sz="1800" dirty="0" smtClean="0"/>
            </a:br>
            <a:r>
              <a:rPr lang="tr-TR" sz="1800" dirty="0" smtClean="0"/>
              <a:t>CEVAP 75: </a:t>
            </a:r>
            <a:r>
              <a:rPr lang="tr-TR" sz="1800" b="1" dirty="0" smtClean="0"/>
              <a:t>A) Cengiz </a:t>
            </a:r>
            <a:r>
              <a:rPr lang="tr-TR" sz="1800" b="1" dirty="0" err="1" smtClean="0"/>
              <a:t>Aytmatov</a:t>
            </a:r>
            <a:r>
              <a:rPr lang="tr-TR" sz="1800" b="1" dirty="0" smtClean="0">
                <a:sym typeface="Wingdings" pitchFamily="2" charset="2"/>
              </a:rPr>
              <a:t></a:t>
            </a:r>
            <a:r>
              <a:rPr lang="tr-TR" sz="1800" b="1" dirty="0" smtClean="0"/>
              <a:t> GÜN OLUR ASRA BEDEL </a:t>
            </a:r>
            <a:r>
              <a:rPr lang="tr-TR" b="1" dirty="0" smtClean="0"/>
              <a:t/>
            </a:r>
            <a:br>
              <a:rPr lang="tr-TR" b="1" dirty="0" smtClean="0"/>
            </a:br>
            <a:endParaRPr lang="tr-TR" dirty="0"/>
          </a:p>
        </p:txBody>
      </p:sp>
      <p:sp>
        <p:nvSpPr>
          <p:cNvPr id="3" name="2 İçerik Yer Tutucusu"/>
          <p:cNvSpPr>
            <a:spLocks noGrp="1"/>
          </p:cNvSpPr>
          <p:nvPr>
            <p:ph idx="1"/>
          </p:nvPr>
        </p:nvSpPr>
        <p:spPr>
          <a:xfrm>
            <a:off x="142844" y="785794"/>
            <a:ext cx="8858312" cy="5857916"/>
          </a:xfrm>
        </p:spPr>
        <p:txBody>
          <a:bodyPr>
            <a:normAutofit fontScale="62500" lnSpcReduction="20000"/>
          </a:bodyPr>
          <a:lstStyle/>
          <a:p>
            <a:pPr>
              <a:buNone/>
            </a:pPr>
            <a:r>
              <a:rPr lang="tr-TR" sz="2000" b="1" dirty="0" smtClean="0"/>
              <a:t>KORKUNÇ YILLAR (Cengiz Dağcı)</a:t>
            </a:r>
          </a:p>
          <a:p>
            <a:pPr>
              <a:lnSpc>
                <a:spcPct val="160000"/>
              </a:lnSpc>
              <a:buNone/>
            </a:pPr>
            <a:r>
              <a:rPr lang="tr-TR" sz="2000" dirty="0" smtClean="0"/>
              <a:t>Yazarın kendi hayat hikâyesine dayanan roman henüz öğrenci iken, askere alınan ve İkinci Dünya Savaşı'na sürülen Kırımlı </a:t>
            </a:r>
          </a:p>
          <a:p>
            <a:pPr>
              <a:lnSpc>
                <a:spcPct val="160000"/>
              </a:lnSpc>
              <a:buNone/>
            </a:pPr>
            <a:r>
              <a:rPr lang="tr-TR" sz="2000" dirty="0" smtClean="0"/>
              <a:t>bir gencin başından geçenleri konu edinir. Roman, Teğmen Sadık Turan'ın hatıraları olarak anlatılmaktadır. Almanlara </a:t>
            </a:r>
          </a:p>
          <a:p>
            <a:pPr>
              <a:lnSpc>
                <a:spcPct val="160000"/>
              </a:lnSpc>
              <a:buNone/>
            </a:pPr>
            <a:r>
              <a:rPr lang="tr-TR" sz="2000" dirty="0" smtClean="0"/>
              <a:t>karşı savaşırken, Sadık Turan esir düşer. Alman esaret kamplarında birbirleriyle ilgilenmeye çalışan bir avuç Türk soylu </a:t>
            </a:r>
          </a:p>
          <a:p>
            <a:pPr>
              <a:lnSpc>
                <a:spcPct val="160000"/>
              </a:lnSpc>
              <a:buNone/>
            </a:pPr>
            <a:r>
              <a:rPr lang="tr-TR" sz="2000" dirty="0" smtClean="0"/>
              <a:t>askerin ayakta kalmak için girdikleri mücadeleler anlatılır. Savaşın ve esaretin bütün acıları, karanlık yüzü bu insanların </a:t>
            </a:r>
          </a:p>
          <a:p>
            <a:pPr>
              <a:lnSpc>
                <a:spcPct val="160000"/>
              </a:lnSpc>
              <a:buNone/>
            </a:pPr>
            <a:r>
              <a:rPr lang="tr-TR" sz="2000" dirty="0" smtClean="0"/>
              <a:t>çektiklerinde yansıtılır. Otuz bin kişilik esir kampında ayakta kalabilenlerin sayısı sınırlıdır bunların bir kısmı Yahudi </a:t>
            </a:r>
          </a:p>
          <a:p>
            <a:pPr>
              <a:lnSpc>
                <a:spcPct val="160000"/>
              </a:lnSpc>
              <a:buNone/>
            </a:pPr>
            <a:r>
              <a:rPr lang="tr-TR" sz="2000" dirty="0" smtClean="0"/>
              <a:t>sanılarak Alman askerleri tarafından öldürülmüştür. Derken, bir gün Almanların esir kamplarındaki Türk soyluları ayırarak </a:t>
            </a:r>
          </a:p>
          <a:p>
            <a:pPr>
              <a:lnSpc>
                <a:spcPct val="160000"/>
              </a:lnSpc>
              <a:buNone/>
            </a:pPr>
            <a:r>
              <a:rPr lang="tr-TR" sz="2000" dirty="0" smtClean="0"/>
              <a:t>bir birlik kuracakları ve Sovyetlerin işgali altındaki Türk yurtlarını kurtarmak üzere savaştıracakları duyulur. Şüpheler, </a:t>
            </a:r>
          </a:p>
          <a:p>
            <a:pPr>
              <a:lnSpc>
                <a:spcPct val="160000"/>
              </a:lnSpc>
              <a:buNone/>
            </a:pPr>
            <a:r>
              <a:rPr lang="tr-TR" sz="2000" dirty="0" smtClean="0"/>
              <a:t>endişeler, tereddütler, büyük bir heyecan ve ümide karışır. Rus üniformaları çıkartılır. Alman üniformaları giyilir; Türkistan </a:t>
            </a:r>
          </a:p>
          <a:p>
            <a:pPr>
              <a:lnSpc>
                <a:spcPct val="160000"/>
              </a:lnSpc>
              <a:buNone/>
            </a:pPr>
            <a:r>
              <a:rPr lang="tr-TR" sz="2000" dirty="0" smtClean="0"/>
              <a:t>Kurtuluş Lejyonu kurulmuş olur.</a:t>
            </a:r>
          </a:p>
          <a:p>
            <a:pPr>
              <a:lnSpc>
                <a:spcPct val="160000"/>
              </a:lnSpc>
              <a:buNone/>
            </a:pPr>
            <a:r>
              <a:rPr lang="tr-TR" sz="2000" b="1" dirty="0" smtClean="0"/>
              <a:t>ONLAR DA İNSANDI (Cengiz Dağcı)</a:t>
            </a:r>
          </a:p>
          <a:p>
            <a:pPr>
              <a:lnSpc>
                <a:spcPct val="160000"/>
              </a:lnSpc>
              <a:buNone/>
            </a:pPr>
            <a:r>
              <a:rPr lang="tr-TR" sz="2000" dirty="0" smtClean="0"/>
              <a:t>Roman, yazarın kendi köyünde geçmektedir. Bu köy vasıtasıyla Kırım'ın Ruslar tarafından nasıl ele geçirildiği, nasıl Ruslaştırıldığı </a:t>
            </a:r>
          </a:p>
          <a:p>
            <a:pPr>
              <a:lnSpc>
                <a:spcPct val="160000"/>
              </a:lnSpc>
              <a:buNone/>
            </a:pPr>
            <a:r>
              <a:rPr lang="tr-TR" sz="2000" dirty="0" smtClean="0"/>
              <a:t>anlatılır. Eserde pek çok milletin bir arada yaşadığı topraklarda yaşanan eziyetler ve zulüm konu edilmektedir. Eserin </a:t>
            </a:r>
          </a:p>
          <a:p>
            <a:pPr>
              <a:lnSpc>
                <a:spcPct val="160000"/>
              </a:lnSpc>
              <a:buNone/>
            </a:pPr>
            <a:r>
              <a:rPr lang="tr-TR" sz="2000" dirty="0" smtClean="0"/>
              <a:t>başkahramanı kırk beş yaşlarında bir Kırım köylüsü olan Bekir'dir. Bekir'in Esma isimli bir eşi ve Ayşe isimli bir kızı vardır. Bekir, İ</a:t>
            </a:r>
          </a:p>
          <a:p>
            <a:pPr>
              <a:lnSpc>
                <a:spcPct val="160000"/>
              </a:lnSpc>
              <a:buNone/>
            </a:pPr>
            <a:r>
              <a:rPr lang="tr-TR" sz="2000" dirty="0" err="1" smtClean="0"/>
              <a:t>van</a:t>
            </a:r>
            <a:r>
              <a:rPr lang="tr-TR" sz="2000" dirty="0" smtClean="0"/>
              <a:t> ve Kala Mata adlı iki Rus'a tarlasında iş verir. Köylü bu durumu kabullenmez. Köylü, köyde meydana gelen bazı kötü olayların </a:t>
            </a:r>
          </a:p>
          <a:p>
            <a:pPr>
              <a:lnSpc>
                <a:spcPct val="160000"/>
              </a:lnSpc>
              <a:buNone/>
            </a:pPr>
            <a:r>
              <a:rPr lang="tr-TR" sz="2000" dirty="0" smtClean="0"/>
              <a:t>Rusların uğursuzluk getirmesinden kaynaklandığını düşünür. Köy zamanla başka Rusların da gelmesiyle Türkler için yaşamın </a:t>
            </a:r>
          </a:p>
          <a:p>
            <a:pPr>
              <a:lnSpc>
                <a:spcPct val="160000"/>
              </a:lnSpc>
              <a:buNone/>
            </a:pPr>
            <a:r>
              <a:rPr lang="tr-TR" sz="2000" dirty="0" smtClean="0"/>
              <a:t>zorlaştığı bir yer olur. Pek çok ev, dükkan yağma edilir. Karşı gelenlere işkenceler yapılır. Pek çok köylü öldürülür. En sonunda köyde </a:t>
            </a:r>
          </a:p>
          <a:p>
            <a:pPr>
              <a:lnSpc>
                <a:spcPct val="160000"/>
              </a:lnSpc>
              <a:buNone/>
            </a:pPr>
            <a:r>
              <a:rPr lang="tr-TR" sz="2000" dirty="0" smtClean="0"/>
              <a:t>bulunan herkes köyden kovulur ve köye göçmen Ruslar yerleştirilerek köy Rus köyü haline getirili</a:t>
            </a:r>
            <a:r>
              <a:rPr lang="tr-TR" sz="2000" b="1" dirty="0" smtClean="0"/>
              <a:t>r. </a:t>
            </a:r>
            <a:endParaRPr lang="tr-TR" sz="20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85728"/>
            <a:ext cx="8401080" cy="6429420"/>
          </a:xfrm>
        </p:spPr>
        <p:txBody>
          <a:bodyPr>
            <a:normAutofit fontScale="62500" lnSpcReduction="20000"/>
          </a:bodyPr>
          <a:lstStyle/>
          <a:p>
            <a:pPr>
              <a:buNone/>
            </a:pPr>
            <a:r>
              <a:rPr lang="tr-TR" b="1" dirty="0" smtClean="0"/>
              <a:t>8. Aşağıdaki açıklamalardan hangisi ayraç içinde   belirtilen sanatçıyla ilgili </a:t>
            </a:r>
            <a:r>
              <a:rPr lang="tr-TR" b="1" u="sng" dirty="0" smtClean="0"/>
              <a:t>değildir?</a:t>
            </a:r>
          </a:p>
          <a:p>
            <a:pPr marL="514350" indent="-514350">
              <a:buNone/>
            </a:pPr>
            <a:r>
              <a:rPr lang="tr-TR" dirty="0" smtClean="0"/>
              <a:t>A)  İlk şiir kitabı </a:t>
            </a:r>
            <a:r>
              <a:rPr lang="tr-TR" dirty="0" err="1" smtClean="0"/>
              <a:t>Yazma’yı</a:t>
            </a:r>
            <a:r>
              <a:rPr lang="tr-TR" dirty="0" smtClean="0"/>
              <a:t> 1950’de yayımlamış, uzun bir aradan sonra Bir </a:t>
            </a:r>
          </a:p>
          <a:p>
            <a:pPr marL="514350" indent="-514350">
              <a:buNone/>
            </a:pPr>
            <a:r>
              <a:rPr lang="tr-TR" dirty="0" smtClean="0"/>
              <a:t>      Siyasinin Şiirleri’yle toplumsal eleştiriye yönelmiştir. (Can Yücel)</a:t>
            </a:r>
          </a:p>
          <a:p>
            <a:pPr marL="514350" indent="-514350">
              <a:buNone/>
            </a:pPr>
            <a:r>
              <a:rPr lang="tr-TR" dirty="0" smtClean="0"/>
              <a:t> </a:t>
            </a:r>
          </a:p>
          <a:p>
            <a:pPr marL="514350" indent="-514350">
              <a:buNone/>
            </a:pPr>
            <a:r>
              <a:rPr lang="tr-TR" dirty="0" smtClean="0"/>
              <a:t>B) Sebil ve Güvercinler şairi, şiirlerinde; çocukluk özlemi, anılara düşkünlük, ev-</a:t>
            </a:r>
          </a:p>
          <a:p>
            <a:pPr marL="514350" indent="-514350">
              <a:buNone/>
            </a:pPr>
            <a:r>
              <a:rPr lang="tr-TR" dirty="0" smtClean="0"/>
              <a:t>     aile sevgisi, Allah’a kulluk, kadere boyun eğiş, küçük mutluluklarla yetinme, </a:t>
            </a:r>
          </a:p>
          <a:p>
            <a:pPr marL="514350" indent="-514350">
              <a:buNone/>
            </a:pPr>
            <a:r>
              <a:rPr lang="tr-TR" dirty="0" smtClean="0"/>
              <a:t>     ölüm düşüncesi, öte dünya özlemi gibi konuları işlemiştir. (Behçet </a:t>
            </a:r>
            <a:r>
              <a:rPr lang="tr-TR" dirty="0" err="1" smtClean="0"/>
              <a:t>Necatigil</a:t>
            </a:r>
            <a:r>
              <a:rPr lang="tr-TR" dirty="0" smtClean="0"/>
              <a:t>)</a:t>
            </a:r>
          </a:p>
          <a:p>
            <a:pPr marL="514350" indent="-514350">
              <a:buNone/>
            </a:pPr>
            <a:endParaRPr lang="tr-TR" dirty="0" smtClean="0"/>
          </a:p>
          <a:p>
            <a:pPr marL="514350" indent="-514350">
              <a:buNone/>
            </a:pPr>
            <a:r>
              <a:rPr lang="tr-TR" dirty="0" smtClean="0"/>
              <a:t>C) 1960’tan sonra yazdığı Yurdumdan, Bağımsızlık Gülü, Sakarya Meydan Savaşı </a:t>
            </a:r>
          </a:p>
          <a:p>
            <a:pPr marL="514350" indent="-514350">
              <a:buNone/>
            </a:pPr>
            <a:r>
              <a:rPr lang="tr-TR" dirty="0" smtClean="0"/>
              <a:t>     ve Buğday, Kadın, Gül ve Gökyüzü adlı kitaplarındaki şiirlerinde, Anadolu </a:t>
            </a:r>
          </a:p>
          <a:p>
            <a:pPr marL="514350" indent="-514350">
              <a:buNone/>
            </a:pPr>
            <a:r>
              <a:rPr lang="tr-TR" dirty="0" smtClean="0"/>
              <a:t>     insanının dünyasına yöneltilmiş sosyalist bir sorgulama biçimi vardır. (Ceyhun </a:t>
            </a:r>
          </a:p>
          <a:p>
            <a:pPr marL="514350" indent="-514350">
              <a:buNone/>
            </a:pPr>
            <a:r>
              <a:rPr lang="tr-TR" dirty="0" smtClean="0"/>
              <a:t>      Atıf Kansu) </a:t>
            </a:r>
          </a:p>
          <a:p>
            <a:pPr marL="514350" indent="-514350">
              <a:buNone/>
            </a:pPr>
            <a:endParaRPr lang="tr-TR" dirty="0" smtClean="0"/>
          </a:p>
          <a:p>
            <a:pPr marL="514350" indent="-514350">
              <a:buNone/>
            </a:pPr>
            <a:r>
              <a:rPr lang="tr-TR" dirty="0" smtClean="0"/>
              <a:t>D) İlhamını Asya tasavvuf ve dinler tarihinin ünlü kişilerinden, eski Doğu </a:t>
            </a:r>
          </a:p>
          <a:p>
            <a:pPr marL="514350" indent="-514350">
              <a:buNone/>
            </a:pPr>
            <a:r>
              <a:rPr lang="tr-TR" dirty="0" smtClean="0"/>
              <a:t>      medeniyet ve masallarından alan Om Mani </a:t>
            </a:r>
            <a:r>
              <a:rPr lang="tr-TR" dirty="0" err="1" smtClean="0"/>
              <a:t>Padme</a:t>
            </a:r>
            <a:r>
              <a:rPr lang="tr-TR" dirty="0" smtClean="0"/>
              <a:t> Hum şairi, egzotik </a:t>
            </a:r>
          </a:p>
          <a:p>
            <a:pPr marL="514350" indent="-514350">
              <a:buNone/>
            </a:pPr>
            <a:r>
              <a:rPr lang="tr-TR" dirty="0" smtClean="0"/>
              <a:t>      şiirleriyle tanınmıştır. (</a:t>
            </a:r>
            <a:r>
              <a:rPr lang="tr-TR" dirty="0" err="1" smtClean="0"/>
              <a:t>Asaf</a:t>
            </a:r>
            <a:r>
              <a:rPr lang="tr-TR" dirty="0" smtClean="0"/>
              <a:t> Halet Çelebi) </a:t>
            </a:r>
          </a:p>
          <a:p>
            <a:pPr marL="514350" indent="-514350">
              <a:buNone/>
            </a:pPr>
            <a:endParaRPr lang="tr-TR" dirty="0" smtClean="0"/>
          </a:p>
          <a:p>
            <a:pPr marL="514350" indent="-514350">
              <a:buNone/>
            </a:pPr>
            <a:r>
              <a:rPr lang="tr-TR" dirty="0" smtClean="0"/>
              <a:t>E) Hayatımız Üstüne Şiirler adlı kitabında, diyalektik bir doğanın özelliklerini </a:t>
            </a:r>
          </a:p>
          <a:p>
            <a:pPr marL="514350" indent="-514350">
              <a:buNone/>
            </a:pPr>
            <a:r>
              <a:rPr lang="tr-TR" dirty="0" smtClean="0"/>
              <a:t>     sıralarken aynı zamanda şiirlerine devrimci romantizmin coşkusunu ve </a:t>
            </a:r>
          </a:p>
          <a:p>
            <a:pPr marL="514350" indent="-514350">
              <a:buNone/>
            </a:pPr>
            <a:r>
              <a:rPr lang="tr-TR" dirty="0" smtClean="0"/>
              <a:t>     militarizmini de katar. (Nihat </a:t>
            </a:r>
            <a:r>
              <a:rPr lang="tr-TR" dirty="0" err="1" smtClean="0"/>
              <a:t>Behram</a:t>
            </a:r>
            <a:r>
              <a:rPr lang="tr-TR" dirty="0" smtClean="0"/>
              <a:t>)</a:t>
            </a:r>
            <a:endParaRPr lang="tr-TR" dirty="0"/>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472518" cy="6429420"/>
          </a:xfrm>
        </p:spPr>
        <p:txBody>
          <a:bodyPr>
            <a:normAutofit fontScale="85000" lnSpcReduction="10000"/>
          </a:bodyPr>
          <a:lstStyle/>
          <a:p>
            <a:pPr>
              <a:buNone/>
            </a:pPr>
            <a:r>
              <a:rPr lang="tr-TR" sz="1600" b="1" dirty="0" smtClean="0"/>
              <a:t>SESSİZ EV (Orhan Pamuk) </a:t>
            </a:r>
          </a:p>
          <a:p>
            <a:pPr>
              <a:buNone/>
            </a:pPr>
            <a:endParaRPr lang="tr-TR" sz="1600" b="1" dirty="0" smtClean="0"/>
          </a:p>
          <a:p>
            <a:pPr>
              <a:lnSpc>
                <a:spcPct val="150000"/>
              </a:lnSpc>
              <a:buNone/>
            </a:pPr>
            <a:r>
              <a:rPr lang="tr-TR" sz="1600" dirty="0" smtClean="0"/>
              <a:t>Selahattin Bey'in karısı Fatma Hanım İttihat ve Terakki idaresi ile anlaşamadığı için İstanbul'dan ayrılır. Gebze'ye </a:t>
            </a:r>
          </a:p>
          <a:p>
            <a:pPr>
              <a:lnSpc>
                <a:spcPct val="150000"/>
              </a:lnSpc>
              <a:buNone/>
            </a:pPr>
            <a:r>
              <a:rPr lang="tr-TR" sz="1600" dirty="0" smtClean="0"/>
              <a:t>giderek </a:t>
            </a:r>
            <a:r>
              <a:rPr lang="tr-TR" sz="1600" dirty="0" err="1" smtClean="0"/>
              <a:t>Cennethisar'da</a:t>
            </a:r>
            <a:r>
              <a:rPr lang="tr-TR" sz="1600" dirty="0" smtClean="0"/>
              <a:t> köhne ve büyük bir eve taşınır. Fatma Hanım yalnız başına yataktan kalkamayan ve </a:t>
            </a:r>
          </a:p>
          <a:p>
            <a:pPr>
              <a:lnSpc>
                <a:spcPct val="150000"/>
              </a:lnSpc>
              <a:buNone/>
            </a:pPr>
            <a:r>
              <a:rPr lang="tr-TR" sz="1600" dirty="0" smtClean="0"/>
              <a:t>yürüyemeyen bir kadındır. Bundan dolayı yanına Cüce Recep lakaplı bir bakıcı alır. Fatma Hanım'ın üç torunu bir </a:t>
            </a:r>
          </a:p>
          <a:p>
            <a:pPr>
              <a:lnSpc>
                <a:spcPct val="150000"/>
              </a:lnSpc>
              <a:buNone/>
            </a:pPr>
            <a:r>
              <a:rPr lang="tr-TR" sz="1600" dirty="0" smtClean="0"/>
              <a:t>haftalığına bu büyük eve gelirler. Torunlarından Faruk tarihçidir. Nilgün üniversitede Metin ise lisede öğrencidir. </a:t>
            </a:r>
          </a:p>
          <a:p>
            <a:pPr>
              <a:lnSpc>
                <a:spcPct val="150000"/>
              </a:lnSpc>
              <a:buNone/>
            </a:pPr>
            <a:r>
              <a:rPr lang="tr-TR" sz="1600" dirty="0" smtClean="0"/>
              <a:t>Faruk her sabah Gebze Kaymakamlığına gider orada araştırmalar yaparak vaktini geçirir. Torunlardan Metin </a:t>
            </a:r>
          </a:p>
          <a:p>
            <a:pPr>
              <a:lnSpc>
                <a:spcPct val="150000"/>
              </a:lnSpc>
              <a:buNone/>
            </a:pPr>
            <a:r>
              <a:rPr lang="tr-TR" sz="1600" dirty="0" smtClean="0"/>
              <a:t>çocukluk arkadaşı Vedat'la birlikte zengin aile çocuklarıyla gezmektedir. Nilgün ise her gün etinde bir kitapla </a:t>
            </a:r>
          </a:p>
          <a:p>
            <a:pPr>
              <a:lnSpc>
                <a:spcPct val="150000"/>
              </a:lnSpc>
              <a:buNone/>
            </a:pPr>
            <a:r>
              <a:rPr lang="tr-TR" sz="1600" dirty="0" smtClean="0"/>
              <a:t>sahile gider. </a:t>
            </a:r>
          </a:p>
          <a:p>
            <a:pPr>
              <a:lnSpc>
                <a:spcPct val="150000"/>
              </a:lnSpc>
              <a:buNone/>
            </a:pPr>
            <a:endParaRPr lang="tr-TR" sz="1600" dirty="0" smtClean="0"/>
          </a:p>
          <a:p>
            <a:pPr>
              <a:lnSpc>
                <a:spcPct val="150000"/>
              </a:lnSpc>
              <a:buNone/>
            </a:pPr>
            <a:r>
              <a:rPr lang="tr-TR" sz="1600" dirty="0" smtClean="0"/>
              <a:t>Dönüşte bir Cumhuriyet Gazetesi alır ve eve geçer. Cüce Recep'in Hasan adında bir yeğeni vardır. Hasan Nilgün'e </a:t>
            </a:r>
          </a:p>
          <a:p>
            <a:pPr>
              <a:lnSpc>
                <a:spcPct val="150000"/>
              </a:lnSpc>
              <a:buNone/>
            </a:pPr>
            <a:r>
              <a:rPr lang="tr-TR" sz="1600" dirty="0" smtClean="0"/>
              <a:t>aşıktır, ama Nilgün'ün solcu olduğunu düşünmektedir. Bunu kendi arkadaşlarına anlatır. Arkadaşları Nilgün'e ilgi </a:t>
            </a:r>
          </a:p>
          <a:p>
            <a:pPr>
              <a:lnSpc>
                <a:spcPct val="150000"/>
              </a:lnSpc>
              <a:buNone/>
            </a:pPr>
            <a:r>
              <a:rPr lang="tr-TR" sz="1600" dirty="0" smtClean="0"/>
              <a:t>duyduğu için Hasan'a kızarlar. Nilgün'ü cezalandırmak için plan yaparlar. Hasan durumdan Nilgün'ü haberdar etmek </a:t>
            </a:r>
          </a:p>
          <a:p>
            <a:pPr>
              <a:lnSpc>
                <a:spcPct val="150000"/>
              </a:lnSpc>
              <a:buNone/>
            </a:pPr>
            <a:r>
              <a:rPr lang="tr-TR" sz="1600" dirty="0" smtClean="0"/>
              <a:t>ister. Fakat Nilgün buna inanmaz. Hasan'a "pis faşist" diyerek hakaret eder. Hasan bunun üzerine Nilgün'ü döver. </a:t>
            </a:r>
          </a:p>
          <a:p>
            <a:pPr>
              <a:lnSpc>
                <a:spcPct val="150000"/>
              </a:lnSpc>
              <a:buNone/>
            </a:pPr>
            <a:r>
              <a:rPr lang="tr-TR" sz="1600" dirty="0" smtClean="0"/>
              <a:t>Cüce Recep ile bir eczacı hanım Nilgün'ü eve götürürler. Nilgün eczacının hastaneye gitme fikrini reddeder. Üç </a:t>
            </a:r>
          </a:p>
          <a:p>
            <a:pPr>
              <a:lnSpc>
                <a:spcPct val="150000"/>
              </a:lnSpc>
              <a:buNone/>
            </a:pPr>
            <a:r>
              <a:rPr lang="tr-TR" sz="1600" dirty="0" smtClean="0"/>
              <a:t>kardeş ertesi gün İstanbul'a dönmeye karar verir. Nilgün o sabah yatağa uzanır ve bir daha uzandığı yerden </a:t>
            </a:r>
          </a:p>
          <a:p>
            <a:pPr>
              <a:lnSpc>
                <a:spcPct val="150000"/>
              </a:lnSpc>
              <a:buNone/>
            </a:pPr>
            <a:r>
              <a:rPr lang="tr-TR" sz="1600" dirty="0" smtClean="0"/>
              <a:t>kalkamaz. Beyin kanamasından ölür. Fatma Hanım olanlardan habersiz torunlarıyla vedalaşmak için üst katta </a:t>
            </a:r>
          </a:p>
          <a:p>
            <a:pPr>
              <a:lnSpc>
                <a:spcPct val="150000"/>
              </a:lnSpc>
              <a:buNone/>
            </a:pPr>
            <a:r>
              <a:rPr lang="tr-TR" sz="1600" dirty="0" smtClean="0"/>
              <a:t>beklemektedir. Hasan ise trene binerek </a:t>
            </a:r>
            <a:r>
              <a:rPr lang="tr-TR" sz="1600" dirty="0" err="1" smtClean="0"/>
              <a:t>Cennethisar'dan</a:t>
            </a:r>
            <a:r>
              <a:rPr lang="tr-TR" sz="1600" dirty="0" smtClean="0"/>
              <a:t> ayrılır. </a:t>
            </a: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643998" cy="6429420"/>
          </a:xfrm>
        </p:spPr>
        <p:txBody>
          <a:bodyPr>
            <a:normAutofit fontScale="40000" lnSpcReduction="20000"/>
          </a:bodyPr>
          <a:lstStyle/>
          <a:p>
            <a:pPr>
              <a:buNone/>
            </a:pPr>
            <a:r>
              <a:rPr lang="tr-TR" b="1" dirty="0" smtClean="0"/>
              <a:t>TUTUNAMAYANLAR (Oğuz Atay)</a:t>
            </a:r>
          </a:p>
          <a:p>
            <a:pPr>
              <a:lnSpc>
                <a:spcPct val="170000"/>
              </a:lnSpc>
              <a:buNone/>
            </a:pPr>
            <a:r>
              <a:rPr lang="tr-TR" dirty="0" err="1" smtClean="0"/>
              <a:t>Tutunamayanlar'da</a:t>
            </a:r>
            <a:r>
              <a:rPr lang="tr-TR" dirty="0" smtClean="0"/>
              <a:t> iki başkarakter vardır. Selim Işık ve Turgut </a:t>
            </a:r>
            <a:r>
              <a:rPr lang="tr-TR" dirty="0" err="1" smtClean="0"/>
              <a:t>Özben</a:t>
            </a:r>
            <a:r>
              <a:rPr lang="tr-TR" dirty="0" smtClean="0"/>
              <a:t>. Turgut </a:t>
            </a:r>
            <a:r>
              <a:rPr lang="tr-TR" dirty="0" err="1" smtClean="0"/>
              <a:t>Özben</a:t>
            </a:r>
            <a:r>
              <a:rPr lang="tr-TR" dirty="0" smtClean="0"/>
              <a:t> küçük burjuva yaşamının içine </a:t>
            </a:r>
          </a:p>
          <a:p>
            <a:pPr>
              <a:lnSpc>
                <a:spcPct val="170000"/>
              </a:lnSpc>
              <a:buNone/>
            </a:pPr>
            <a:r>
              <a:rPr lang="tr-TR" dirty="0" smtClean="0"/>
              <a:t>gömülmüş genç bir mühendistir. Arkadaşı Selim Işık'ın intiharını bir gazete haberinden öğrenir ve sarsılır. Turgut, Selim'in </a:t>
            </a:r>
          </a:p>
          <a:p>
            <a:pPr>
              <a:lnSpc>
                <a:spcPct val="170000"/>
              </a:lnSpc>
              <a:buNone/>
            </a:pPr>
            <a:r>
              <a:rPr lang="tr-TR" dirty="0" smtClean="0"/>
              <a:t>intiharının sebebini araştırmaya girişir. Öncelikle Selim'in diğer arkadaşlarından Metin ve Esat'la görüşür. Başlangıçta </a:t>
            </a:r>
          </a:p>
          <a:p>
            <a:pPr>
              <a:lnSpc>
                <a:spcPct val="170000"/>
              </a:lnSpc>
              <a:buNone/>
            </a:pPr>
            <a:r>
              <a:rPr lang="tr-TR" dirty="0" smtClean="0"/>
              <a:t>karanlıkta olan Selim'in karakteri bu görüşmeler sonucunda aydınlanmaya başlamıştır. Metin ve Esat'ın arkasından Süleyman </a:t>
            </a:r>
          </a:p>
          <a:p>
            <a:pPr>
              <a:lnSpc>
                <a:spcPct val="170000"/>
              </a:lnSpc>
              <a:buNone/>
            </a:pPr>
            <a:r>
              <a:rPr lang="tr-TR" dirty="0" smtClean="0"/>
              <a:t>Kargı'yı bulur. Süleyman, Selim'in yazdığı altı yüz mısralık şiiri Turgut'a verir. Bu şiirden ve Süleyman Kargı'nın izlenimlerinden </a:t>
            </a:r>
          </a:p>
          <a:p>
            <a:pPr>
              <a:lnSpc>
                <a:spcPct val="170000"/>
              </a:lnSpc>
              <a:buNone/>
            </a:pPr>
            <a:r>
              <a:rPr lang="tr-TR" dirty="0" smtClean="0"/>
              <a:t>Selim'in duygulu, olumsuz, sabırsız ve yaşantısında cansız olduğu anlaşılmaktadır. Turgut </a:t>
            </a:r>
            <a:r>
              <a:rPr lang="tr-TR" dirty="0" err="1" smtClean="0"/>
              <a:t>Özben</a:t>
            </a:r>
            <a:r>
              <a:rPr lang="tr-TR" dirty="0" smtClean="0"/>
              <a:t>, Selim ile ilişkisi olan Günseli </a:t>
            </a:r>
          </a:p>
          <a:p>
            <a:pPr>
              <a:lnSpc>
                <a:spcPct val="170000"/>
              </a:lnSpc>
              <a:buNone/>
            </a:pPr>
            <a:r>
              <a:rPr lang="tr-TR" dirty="0" smtClean="0"/>
              <a:t>isimli bir kızla tanışır. Günseli'nin anlattıklarıyla birlikte Selim'in "Tutunamayan İnsan" kimliği aydınlanmaya devam ediyordur. </a:t>
            </a:r>
          </a:p>
          <a:p>
            <a:pPr>
              <a:lnSpc>
                <a:spcPct val="170000"/>
              </a:lnSpc>
              <a:buNone/>
            </a:pPr>
            <a:r>
              <a:rPr lang="tr-TR" dirty="0" smtClean="0"/>
              <a:t>Derken Selim'in günlüğü ortaya çıkar ve karanlıkta kalmış ufak noktalar, bu günlük ve Selim'in son günlerinde yazdığı "Türk </a:t>
            </a:r>
          </a:p>
          <a:p>
            <a:pPr>
              <a:lnSpc>
                <a:spcPct val="170000"/>
              </a:lnSpc>
              <a:buNone/>
            </a:pPr>
            <a:r>
              <a:rPr lang="tr-TR" dirty="0" smtClean="0"/>
              <a:t>Tutunamayanlar Ansiklopedisinde anlatılan kişiler aracılığıyla sonuca ulaşır. Turgut </a:t>
            </a:r>
            <a:r>
              <a:rPr lang="tr-TR" dirty="0" err="1" smtClean="0"/>
              <a:t>Özben</a:t>
            </a:r>
            <a:r>
              <a:rPr lang="tr-TR" dirty="0" smtClean="0"/>
              <a:t>, Selim'in hayatı üzerine </a:t>
            </a:r>
          </a:p>
          <a:p>
            <a:pPr>
              <a:lnSpc>
                <a:spcPct val="170000"/>
              </a:lnSpc>
              <a:buNone/>
            </a:pPr>
            <a:r>
              <a:rPr lang="tr-TR" dirty="0" smtClean="0"/>
              <a:t>yoğunlaştırdığı düşünceler sonucunda kendi benliğini tanımaya başlar. O da tutunamayanlardan biridir. Hayatını sıradan </a:t>
            </a:r>
          </a:p>
          <a:p>
            <a:pPr>
              <a:lnSpc>
                <a:spcPct val="170000"/>
              </a:lnSpc>
              <a:buNone/>
            </a:pPr>
            <a:r>
              <a:rPr lang="tr-TR" dirty="0" smtClean="0"/>
              <a:t>alışkanlıkların yönettiğini fark eder. Evinden ayrılır, bir trene biner ve gözden kaybolur. </a:t>
            </a:r>
          </a:p>
          <a:p>
            <a:pPr>
              <a:lnSpc>
                <a:spcPct val="170000"/>
              </a:lnSpc>
              <a:buNone/>
            </a:pPr>
            <a:endParaRPr lang="tr-TR" dirty="0" smtClean="0"/>
          </a:p>
          <a:p>
            <a:pPr>
              <a:lnSpc>
                <a:spcPct val="170000"/>
              </a:lnSpc>
              <a:buNone/>
            </a:pPr>
            <a:r>
              <a:rPr lang="tr-TR" b="1" dirty="0" smtClean="0"/>
              <a:t>BİR BİLİM ADAMININ ROMANI (Oğuz Atay) </a:t>
            </a:r>
          </a:p>
          <a:p>
            <a:pPr>
              <a:lnSpc>
                <a:spcPct val="170000"/>
              </a:lnSpc>
              <a:buNone/>
            </a:pPr>
            <a:r>
              <a:rPr lang="tr-TR" dirty="0" smtClean="0"/>
              <a:t>Ülkemizde pek benimsenmemiş bir dalda yani biyografik roman türünde, Oğuz Atay'ın, kendine özgü üslubu ve kurgusuyla </a:t>
            </a:r>
          </a:p>
          <a:p>
            <a:pPr>
              <a:lnSpc>
                <a:spcPct val="170000"/>
              </a:lnSpc>
              <a:buNone/>
            </a:pPr>
            <a:r>
              <a:rPr lang="tr-TR" dirty="0" smtClean="0"/>
              <a:t>yazdığı bir romandır. Bu romanda Atay kendi hocası da olan Mustafa inan'ı anlatmıştır. Fakir bir halk çocuğunun uluslararası </a:t>
            </a:r>
          </a:p>
          <a:p>
            <a:pPr>
              <a:lnSpc>
                <a:spcPct val="170000"/>
              </a:lnSpc>
              <a:buNone/>
            </a:pPr>
            <a:r>
              <a:rPr lang="tr-TR" dirty="0" smtClean="0"/>
              <a:t>ün sahibi bilim adamı olma yolundaki zorlu serüvenini sergilenirken toplumsal eleştiri kalıplarını da zorlamıştır. İnan'ın </a:t>
            </a:r>
          </a:p>
          <a:p>
            <a:pPr>
              <a:lnSpc>
                <a:spcPct val="170000"/>
              </a:lnSpc>
              <a:buNone/>
            </a:pPr>
            <a:r>
              <a:rPr lang="tr-TR" dirty="0" smtClean="0"/>
              <a:t>yaşamından kesitler veren bu romana fotoğraf albümleri de eklenmiştir. </a:t>
            </a:r>
            <a:endParaRPr lang="tr-TR" dirty="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472518" cy="6215106"/>
          </a:xfrm>
        </p:spPr>
        <p:txBody>
          <a:bodyPr>
            <a:normAutofit lnSpcReduction="10000"/>
          </a:bodyPr>
          <a:lstStyle/>
          <a:p>
            <a:pPr>
              <a:lnSpc>
                <a:spcPct val="150000"/>
              </a:lnSpc>
              <a:buNone/>
            </a:pPr>
            <a:r>
              <a:rPr lang="tr-TR" sz="1800" b="1" dirty="0" smtClean="0"/>
              <a:t>76. </a:t>
            </a:r>
            <a:r>
              <a:rPr lang="tr-TR" sz="1800" dirty="0" smtClean="0"/>
              <a:t>Korkuyu, endişeyi yenmek için tüketime yönelip modem hayatın açtığı büyük </a:t>
            </a:r>
          </a:p>
          <a:p>
            <a:pPr>
              <a:lnSpc>
                <a:spcPct val="150000"/>
              </a:lnSpc>
              <a:buNone/>
            </a:pPr>
            <a:r>
              <a:rPr lang="tr-TR" sz="1800" dirty="0" smtClean="0"/>
              <a:t>boşlukları eşyayla kapatmaya çalışan, gösterişli eğlencelerde hayallerinin gerçekleşmesini </a:t>
            </a:r>
          </a:p>
          <a:p>
            <a:pPr>
              <a:lnSpc>
                <a:spcPct val="150000"/>
              </a:lnSpc>
              <a:buNone/>
            </a:pPr>
            <a:r>
              <a:rPr lang="tr-TR" sz="1800" dirty="0" smtClean="0"/>
              <a:t>sağlayacak beyaz atlı prensini arayan </a:t>
            </a:r>
            <a:r>
              <a:rPr lang="tr-TR" sz="1800" dirty="0" err="1" smtClean="0"/>
              <a:t>Emma</a:t>
            </a:r>
            <a:r>
              <a:rPr lang="tr-TR" sz="1800" dirty="0" smtClean="0"/>
              <a:t>, bir çiftlik sahibinin kızıdır. Bir gün çiftliğe </a:t>
            </a:r>
          </a:p>
          <a:p>
            <a:pPr>
              <a:lnSpc>
                <a:spcPct val="150000"/>
              </a:lnSpc>
              <a:buNone/>
            </a:pPr>
            <a:r>
              <a:rPr lang="tr-TR" sz="1800" dirty="0" smtClean="0"/>
              <a:t>gelen Doktor Charles (beyaz atlı prens) </a:t>
            </a:r>
            <a:r>
              <a:rPr lang="tr-TR" sz="1800" dirty="0" err="1" smtClean="0"/>
              <a:t>Emma’ya</a:t>
            </a:r>
            <a:r>
              <a:rPr lang="tr-TR" sz="1800" dirty="0" smtClean="0"/>
              <a:t> âşık olmuş ve evlenmişlerdir. Arzuladığı </a:t>
            </a:r>
          </a:p>
          <a:p>
            <a:pPr>
              <a:lnSpc>
                <a:spcPct val="150000"/>
              </a:lnSpc>
              <a:buNone/>
            </a:pPr>
            <a:r>
              <a:rPr lang="tr-TR" sz="1800" dirty="0" smtClean="0"/>
              <a:t>yaşamı bulamayan </a:t>
            </a:r>
            <a:r>
              <a:rPr lang="tr-TR" sz="1800" dirty="0" err="1" smtClean="0"/>
              <a:t>Emma</a:t>
            </a:r>
            <a:r>
              <a:rPr lang="tr-TR" sz="1800" dirty="0" smtClean="0"/>
              <a:t>, yasak aşklarla kendini avutmaya başlar ve sonunda intihar </a:t>
            </a:r>
          </a:p>
          <a:p>
            <a:pPr>
              <a:lnSpc>
                <a:spcPct val="150000"/>
              </a:lnSpc>
              <a:buNone/>
            </a:pPr>
            <a:r>
              <a:rPr lang="tr-TR" sz="1800" dirty="0" smtClean="0"/>
              <a:t>eder. Gerçeği anlayan eşi de bir süre sonra intihar eder. Yapıt, </a:t>
            </a:r>
            <a:r>
              <a:rPr lang="tr-TR" sz="1800" dirty="0" err="1" smtClean="0"/>
              <a:t>Emma’nın</a:t>
            </a:r>
            <a:r>
              <a:rPr lang="tr-TR" sz="1800" dirty="0" smtClean="0"/>
              <a:t> olduğu kadar, </a:t>
            </a:r>
          </a:p>
          <a:p>
            <a:pPr>
              <a:lnSpc>
                <a:spcPct val="150000"/>
              </a:lnSpc>
              <a:buNone/>
            </a:pPr>
            <a:r>
              <a:rPr lang="tr-TR" sz="1800" dirty="0" smtClean="0"/>
              <a:t>Fransa’da 19. yüzyılın başında doğan kuşağın; hayalden ve yanılsamadan düş kırıklığına </a:t>
            </a:r>
          </a:p>
          <a:p>
            <a:pPr>
              <a:lnSpc>
                <a:spcPct val="150000"/>
              </a:lnSpc>
              <a:buNone/>
            </a:pPr>
            <a:r>
              <a:rPr lang="tr-TR" sz="1800" dirty="0" smtClean="0"/>
              <a:t>uzanan yolunun anlatışıdır. </a:t>
            </a:r>
          </a:p>
          <a:p>
            <a:pPr>
              <a:lnSpc>
                <a:spcPct val="150000"/>
              </a:lnSpc>
              <a:buNone/>
            </a:pPr>
            <a:r>
              <a:rPr lang="tr-TR" sz="1800" b="1" dirty="0" smtClean="0"/>
              <a:t>Bu parçada bahsedilen roman ve yazarı aşağıdakilerden hangisidir?</a:t>
            </a:r>
          </a:p>
          <a:p>
            <a:pPr>
              <a:lnSpc>
                <a:spcPct val="150000"/>
              </a:lnSpc>
              <a:buAutoNum type="alphaUcParenR"/>
            </a:pPr>
            <a:r>
              <a:rPr lang="tr-TR" sz="1800" dirty="0" smtClean="0"/>
              <a:t>DON KİŞOT – Cervantes </a:t>
            </a:r>
          </a:p>
          <a:p>
            <a:pPr>
              <a:lnSpc>
                <a:spcPct val="150000"/>
              </a:lnSpc>
              <a:buAutoNum type="alphaUcParenR"/>
            </a:pPr>
            <a:r>
              <a:rPr lang="tr-TR" sz="1800" dirty="0" smtClean="0"/>
              <a:t>SUÇ ve CEZA – Dostoyevski</a:t>
            </a:r>
          </a:p>
          <a:p>
            <a:pPr>
              <a:lnSpc>
                <a:spcPct val="150000"/>
              </a:lnSpc>
              <a:buAutoNum type="alphaUcParenR"/>
            </a:pPr>
            <a:r>
              <a:rPr lang="tr-TR" sz="1800" dirty="0" smtClean="0"/>
              <a:t>SAVAŞ ve BARIŞ – Tolstoy</a:t>
            </a:r>
          </a:p>
          <a:p>
            <a:pPr>
              <a:lnSpc>
                <a:spcPct val="150000"/>
              </a:lnSpc>
              <a:buAutoNum type="alphaUcParenR"/>
            </a:pPr>
            <a:r>
              <a:rPr lang="tr-TR" sz="1800" dirty="0" smtClean="0"/>
              <a:t>SEFİLLER – Victor Hugo</a:t>
            </a:r>
          </a:p>
          <a:p>
            <a:pPr>
              <a:lnSpc>
                <a:spcPct val="150000"/>
              </a:lnSpc>
              <a:buNone/>
            </a:pPr>
            <a:r>
              <a:rPr lang="tr-TR" sz="1800" dirty="0" smtClean="0"/>
              <a:t>E)   MADAM BOVARY – </a:t>
            </a:r>
            <a:r>
              <a:rPr lang="tr-TR" sz="1800" dirty="0" err="1" smtClean="0"/>
              <a:t>Gustave</a:t>
            </a:r>
            <a:r>
              <a:rPr lang="tr-TR" sz="1800" dirty="0" smtClean="0"/>
              <a:t> </a:t>
            </a:r>
            <a:r>
              <a:rPr lang="tr-TR" sz="1800" dirty="0" err="1" smtClean="0"/>
              <a:t>Flaubert</a:t>
            </a:r>
            <a:r>
              <a:rPr lang="tr-TR" sz="1800" dirty="0" smtClean="0"/>
              <a:t> </a:t>
            </a:r>
          </a:p>
          <a:p>
            <a:pPr>
              <a:lnSpc>
                <a:spcPct val="150000"/>
              </a:lnSpc>
              <a:buNone/>
            </a:pPr>
            <a:endParaRPr lang="tr-TR" sz="1800" b="1" dirty="0" smtClean="0"/>
          </a:p>
          <a:p>
            <a:pPr>
              <a:lnSpc>
                <a:spcPct val="150000"/>
              </a:lnSpc>
              <a:buNone/>
            </a:pPr>
            <a:endParaRPr lang="tr-TR" sz="1800" dirty="0"/>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28604"/>
            <a:ext cx="8229600" cy="642942"/>
          </a:xfrm>
        </p:spPr>
        <p:txBody>
          <a:bodyPr>
            <a:normAutofit/>
          </a:bodyPr>
          <a:lstStyle/>
          <a:p>
            <a:pPr>
              <a:lnSpc>
                <a:spcPct val="150000"/>
              </a:lnSpc>
            </a:pPr>
            <a:r>
              <a:rPr lang="tr-TR" sz="2000" b="1" dirty="0" smtClean="0"/>
              <a:t>CEVAP 76: </a:t>
            </a:r>
            <a:r>
              <a:rPr lang="tr-TR" sz="2000" dirty="0" smtClean="0"/>
              <a:t>E)   MADAM BOVARY – </a:t>
            </a:r>
            <a:r>
              <a:rPr lang="tr-TR" sz="2000" dirty="0" err="1" smtClean="0"/>
              <a:t>Gustave</a:t>
            </a:r>
            <a:r>
              <a:rPr lang="tr-TR" sz="2000" dirty="0" smtClean="0"/>
              <a:t> </a:t>
            </a:r>
            <a:r>
              <a:rPr lang="tr-TR" sz="2000" dirty="0" err="1" smtClean="0"/>
              <a:t>Flaubert</a:t>
            </a:r>
            <a:r>
              <a:rPr lang="tr-TR" sz="2000" dirty="0" smtClean="0"/>
              <a:t> </a:t>
            </a:r>
          </a:p>
        </p:txBody>
      </p:sp>
      <p:sp>
        <p:nvSpPr>
          <p:cNvPr id="3" name="2 İçerik Yer Tutucusu"/>
          <p:cNvSpPr>
            <a:spLocks noGrp="1"/>
          </p:cNvSpPr>
          <p:nvPr>
            <p:ph idx="1"/>
          </p:nvPr>
        </p:nvSpPr>
        <p:spPr>
          <a:xfrm>
            <a:off x="214282" y="1142984"/>
            <a:ext cx="8786874" cy="5429288"/>
          </a:xfrm>
        </p:spPr>
        <p:txBody>
          <a:bodyPr>
            <a:normAutofit fontScale="62500" lnSpcReduction="20000"/>
          </a:bodyPr>
          <a:lstStyle/>
          <a:p>
            <a:pPr>
              <a:lnSpc>
                <a:spcPct val="170000"/>
              </a:lnSpc>
              <a:buNone/>
            </a:pPr>
            <a:r>
              <a:rPr lang="tr-TR" sz="2000" b="1" i="1" dirty="0" smtClean="0"/>
              <a:t>DON KİŞOT – Cervantes </a:t>
            </a:r>
          </a:p>
          <a:p>
            <a:pPr>
              <a:lnSpc>
                <a:spcPct val="170000"/>
              </a:lnSpc>
              <a:buNone/>
            </a:pPr>
            <a:r>
              <a:rPr lang="tr-TR" sz="2000" dirty="0" smtClean="0"/>
              <a:t>Don </a:t>
            </a:r>
            <a:r>
              <a:rPr lang="tr-TR" sz="2000" dirty="0" err="1" smtClean="0"/>
              <a:t>Kişot</a:t>
            </a:r>
            <a:r>
              <a:rPr lang="tr-TR" sz="2000" dirty="0" smtClean="0"/>
              <a:t>, </a:t>
            </a:r>
            <a:r>
              <a:rPr lang="tr-TR" sz="2000" dirty="0" err="1" smtClean="0"/>
              <a:t>Manchalı</a:t>
            </a:r>
            <a:r>
              <a:rPr lang="tr-TR" sz="2000" dirty="0" smtClean="0"/>
              <a:t> bir asilzadedir ve şövalye romanlarının etkisiyle haksızlıklara karşı savaşmak için, sıska atı </a:t>
            </a:r>
            <a:r>
              <a:rPr lang="tr-TR" sz="2000" dirty="0" err="1" smtClean="0"/>
              <a:t>Rossinante</a:t>
            </a:r>
            <a:r>
              <a:rPr lang="tr-TR" sz="2000" dirty="0" smtClean="0"/>
              <a:t> ile </a:t>
            </a:r>
          </a:p>
          <a:p>
            <a:pPr>
              <a:lnSpc>
                <a:spcPct val="170000"/>
              </a:lnSpc>
              <a:buNone/>
            </a:pPr>
            <a:r>
              <a:rPr lang="tr-TR" sz="2000" dirty="0" smtClean="0"/>
              <a:t>evinden ayrılır. İlk macerası </a:t>
            </a:r>
            <a:r>
              <a:rPr lang="tr-TR" sz="2000" b="1" i="1" dirty="0" smtClean="0"/>
              <a:t>yel değirmenleriyle savaşmak olur,</a:t>
            </a:r>
            <a:r>
              <a:rPr lang="tr-TR" sz="2000" dirty="0" smtClean="0"/>
              <a:t> yaralanır ve eve dönüşünde komşusu onu yaralı halde yolda </a:t>
            </a:r>
          </a:p>
          <a:p>
            <a:pPr>
              <a:lnSpc>
                <a:spcPct val="170000"/>
              </a:lnSpc>
              <a:buNone/>
            </a:pPr>
            <a:r>
              <a:rPr lang="tr-TR" sz="2000" dirty="0" smtClean="0"/>
              <a:t>bulur. İyileşir iyileşmez aynı maceraları tekrarlamak üzere yanına yardımcısı </a:t>
            </a:r>
            <a:r>
              <a:rPr lang="tr-TR" sz="2000" dirty="0" err="1" smtClean="0"/>
              <a:t>Sancho</a:t>
            </a:r>
            <a:r>
              <a:rPr lang="tr-TR" sz="2000" dirty="0" smtClean="0"/>
              <a:t> </a:t>
            </a:r>
            <a:r>
              <a:rPr lang="tr-TR" sz="2000" dirty="0" err="1" smtClean="0"/>
              <a:t>Panza’yı</a:t>
            </a:r>
            <a:r>
              <a:rPr lang="tr-TR" sz="2000" dirty="0" smtClean="0"/>
              <a:t> da alıp yola koyulur. Don </a:t>
            </a:r>
            <a:r>
              <a:rPr lang="tr-TR" sz="2000" dirty="0" err="1" smtClean="0"/>
              <a:t>Kişot</a:t>
            </a:r>
            <a:r>
              <a:rPr lang="tr-TR" sz="2000" dirty="0" smtClean="0"/>
              <a:t> ve </a:t>
            </a:r>
          </a:p>
          <a:p>
            <a:pPr>
              <a:lnSpc>
                <a:spcPct val="170000"/>
              </a:lnSpc>
              <a:buNone/>
            </a:pPr>
            <a:r>
              <a:rPr lang="tr-TR" sz="2000" dirty="0" err="1" smtClean="0"/>
              <a:t>Sancho</a:t>
            </a:r>
            <a:r>
              <a:rPr lang="tr-TR" sz="2000" dirty="0" smtClean="0"/>
              <a:t>, yollarına devam ederler. Don </a:t>
            </a:r>
            <a:r>
              <a:rPr lang="tr-TR" sz="2000" dirty="0" err="1" smtClean="0"/>
              <a:t>Kişot</a:t>
            </a:r>
            <a:r>
              <a:rPr lang="tr-TR" sz="2000" dirty="0" smtClean="0"/>
              <a:t> ve </a:t>
            </a:r>
            <a:r>
              <a:rPr lang="tr-TR" sz="2000" dirty="0" err="1" smtClean="0"/>
              <a:t>Sancho</a:t>
            </a:r>
            <a:r>
              <a:rPr lang="tr-TR" sz="2000" dirty="0" smtClean="0"/>
              <a:t> tekrar, dayak yedikleri pazar yerine gelirler. Don </a:t>
            </a:r>
            <a:r>
              <a:rPr lang="tr-TR" sz="2000" dirty="0" err="1" smtClean="0"/>
              <a:t>Kişot</a:t>
            </a:r>
            <a:r>
              <a:rPr lang="tr-TR" sz="2000" dirty="0" smtClean="0"/>
              <a:t>, düşman ordusu </a:t>
            </a:r>
          </a:p>
          <a:p>
            <a:pPr>
              <a:lnSpc>
                <a:spcPct val="170000"/>
              </a:lnSpc>
              <a:buNone/>
            </a:pPr>
            <a:r>
              <a:rPr lang="tr-TR" sz="2000" dirty="0" smtClean="0"/>
              <a:t>zannederek bir koyun sürüsüyle çatışmaya girer… Şarap fıçılarını dev gibi görür ve onlara karşı savaşır. Kutsal Kardeşlik Birliği, </a:t>
            </a:r>
          </a:p>
          <a:p>
            <a:pPr>
              <a:lnSpc>
                <a:spcPct val="170000"/>
              </a:lnSpc>
              <a:buNone/>
            </a:pPr>
            <a:r>
              <a:rPr lang="tr-TR" sz="2000" dirty="0" smtClean="0"/>
              <a:t>Don </a:t>
            </a:r>
            <a:r>
              <a:rPr lang="tr-TR" sz="2000" dirty="0" err="1" smtClean="0"/>
              <a:t>Kişot’u</a:t>
            </a:r>
            <a:r>
              <a:rPr lang="tr-TR" sz="2000" dirty="0" smtClean="0"/>
              <a:t> durdurur ve onu kandırarak köyüne gönderir.</a:t>
            </a:r>
          </a:p>
          <a:p>
            <a:pPr>
              <a:lnSpc>
                <a:spcPct val="170000"/>
              </a:lnSpc>
              <a:buNone/>
            </a:pPr>
            <a:r>
              <a:rPr lang="tr-TR" sz="2000" b="1" dirty="0" smtClean="0"/>
              <a:t>SUÇ ve CEZA – Dostoyevski</a:t>
            </a:r>
          </a:p>
          <a:p>
            <a:pPr>
              <a:lnSpc>
                <a:spcPct val="170000"/>
              </a:lnSpc>
              <a:buNone/>
            </a:pPr>
            <a:r>
              <a:rPr lang="tr-TR" sz="2000" dirty="0" smtClean="0"/>
              <a:t>Sefalet içinde yaşayan, üniversite ile ilişkisi kesilmiş genç </a:t>
            </a:r>
            <a:r>
              <a:rPr lang="tr-TR" sz="2000" dirty="0" err="1" smtClean="0"/>
              <a:t>Raskolnikov</a:t>
            </a:r>
            <a:r>
              <a:rPr lang="tr-TR" sz="2000" dirty="0" smtClean="0"/>
              <a:t>, kendince bir kuram geliştirir ve hem kendisinin hem de </a:t>
            </a:r>
          </a:p>
          <a:p>
            <a:pPr>
              <a:lnSpc>
                <a:spcPct val="170000"/>
              </a:lnSpc>
              <a:buNone/>
            </a:pPr>
            <a:r>
              <a:rPr lang="tr-TR" sz="2000" dirty="0" smtClean="0"/>
              <a:t>yakınlarının sıkıntısına bir anda son vermek için, yaşamayı hak etmediğini düşündüğü, yaşlı, hastalıklı, insafsız, kaçık bir tefeci </a:t>
            </a:r>
          </a:p>
          <a:p>
            <a:pPr>
              <a:lnSpc>
                <a:spcPct val="170000"/>
              </a:lnSpc>
              <a:buNone/>
            </a:pPr>
            <a:r>
              <a:rPr lang="tr-TR" sz="2000" dirty="0" smtClean="0"/>
              <a:t>kadını öldürmeye karar verir. yazar, ilk bakışta bir polisiye romanını çağrıştıran bu metinde, insan ruhunu bir kez daha büyük bir </a:t>
            </a:r>
          </a:p>
          <a:p>
            <a:pPr>
              <a:lnSpc>
                <a:spcPct val="170000"/>
              </a:lnSpc>
              <a:buNone/>
            </a:pPr>
            <a:r>
              <a:rPr lang="tr-TR" sz="2000" dirty="0" smtClean="0"/>
              <a:t>sınav ile karşı karşıya getirir. Bizce yaşamayı hak etmediğine inandığımız bir insanı, kendi açımızdan geçerli nedenlerle öldürmek, </a:t>
            </a:r>
          </a:p>
          <a:p>
            <a:pPr>
              <a:lnSpc>
                <a:spcPct val="170000"/>
              </a:lnSpc>
              <a:buNone/>
            </a:pPr>
            <a:r>
              <a:rPr lang="tr-TR" sz="2000" dirty="0" smtClean="0"/>
              <a:t>aklın gerekçeleri ile ruhun sesini susturmak mümkün müdür? Bir çıkış yolu arayan yalnız insanların yolunu aydınlatmaya çalışan </a:t>
            </a:r>
          </a:p>
          <a:p>
            <a:pPr>
              <a:lnSpc>
                <a:spcPct val="170000"/>
              </a:lnSpc>
              <a:buNone/>
            </a:pPr>
            <a:r>
              <a:rPr lang="tr-TR" sz="2000" dirty="0" smtClean="0"/>
              <a:t>yazar, </a:t>
            </a:r>
            <a:r>
              <a:rPr lang="tr-TR" sz="2000" dirty="0" err="1" smtClean="0"/>
              <a:t>Raskolnikov’un</a:t>
            </a:r>
            <a:r>
              <a:rPr lang="tr-TR" sz="2000" dirty="0" smtClean="0"/>
              <a:t> işlediği suçun peşinde, varoluşun derinliklerinde dolaştırır okuru</a:t>
            </a:r>
            <a:r>
              <a:rPr lang="tr-TR" sz="2000" b="1" dirty="0" smtClean="0"/>
              <a:t>. </a:t>
            </a:r>
          </a:p>
          <a:p>
            <a:pPr>
              <a:buNone/>
            </a:pPr>
            <a:endParaRPr lang="tr-TR" sz="2000" dirty="0" smtClean="0"/>
          </a:p>
          <a:p>
            <a:pPr>
              <a:buNone/>
            </a:pPr>
            <a:endParaRPr lang="tr-TR" sz="2000" dirty="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85728"/>
            <a:ext cx="8786874" cy="6357982"/>
          </a:xfrm>
        </p:spPr>
        <p:txBody>
          <a:bodyPr>
            <a:normAutofit fontScale="85000" lnSpcReduction="10000"/>
          </a:bodyPr>
          <a:lstStyle/>
          <a:p>
            <a:pPr>
              <a:buNone/>
            </a:pPr>
            <a:r>
              <a:rPr lang="tr-TR" sz="1600" b="1" dirty="0" smtClean="0"/>
              <a:t>SAVAŞ ve BARIŞ – Tolstoy</a:t>
            </a:r>
          </a:p>
          <a:p>
            <a:pPr>
              <a:lnSpc>
                <a:spcPct val="150000"/>
              </a:lnSpc>
              <a:buNone/>
            </a:pPr>
            <a:r>
              <a:rPr lang="tr-TR" sz="1600" dirty="0" smtClean="0"/>
              <a:t>Yazar, Çarlık </a:t>
            </a:r>
            <a:r>
              <a:rPr lang="tr-TR" sz="1600" dirty="0" err="1" smtClean="0"/>
              <a:t>Rusyası</a:t>
            </a:r>
            <a:r>
              <a:rPr lang="tr-TR" sz="1600" dirty="0" smtClean="0"/>
              <a:t> aristokrasisinin zaaf ve çelişkilerini, Rus halkının bakış açısından, ele alır. Savaşın yıkımlarını, soylu </a:t>
            </a:r>
          </a:p>
          <a:p>
            <a:pPr>
              <a:lnSpc>
                <a:spcPct val="150000"/>
              </a:lnSpc>
              <a:buNone/>
            </a:pPr>
            <a:r>
              <a:rPr lang="tr-TR" sz="1600" dirty="0" smtClean="0"/>
              <a:t>sınıfın geçirdiği sarsıntıyla bağlantılı olarak sunarken, tarih-birey ilişkisinde (</a:t>
            </a:r>
            <a:r>
              <a:rPr lang="tr-TR" sz="1600" dirty="0" err="1" smtClean="0"/>
              <a:t>Nikolay</a:t>
            </a:r>
            <a:r>
              <a:rPr lang="tr-TR" sz="1600" dirty="0" smtClean="0"/>
              <a:t> </a:t>
            </a:r>
            <a:r>
              <a:rPr lang="tr-TR" sz="1600" dirty="0" err="1" smtClean="0"/>
              <a:t>Rostov</a:t>
            </a:r>
            <a:r>
              <a:rPr lang="tr-TR" sz="1600" dirty="0" smtClean="0"/>
              <a:t> – </a:t>
            </a:r>
            <a:r>
              <a:rPr lang="tr-TR" sz="1600" dirty="0" err="1" smtClean="0"/>
              <a:t>Nataşa</a:t>
            </a:r>
            <a:r>
              <a:rPr lang="tr-TR" sz="1600" dirty="0" smtClean="0"/>
              <a:t> – </a:t>
            </a:r>
            <a:r>
              <a:rPr lang="tr-TR" sz="1600" dirty="0" err="1" smtClean="0"/>
              <a:t>Sofia</a:t>
            </a:r>
            <a:r>
              <a:rPr lang="tr-TR" sz="1600" dirty="0" smtClean="0"/>
              <a:t> – </a:t>
            </a:r>
            <a:r>
              <a:rPr lang="tr-TR" sz="1600" dirty="0" err="1" smtClean="0"/>
              <a:t>Piyotr</a:t>
            </a:r>
            <a:r>
              <a:rPr lang="tr-TR" sz="1600" dirty="0" smtClean="0"/>
              <a:t> </a:t>
            </a:r>
          </a:p>
          <a:p>
            <a:pPr>
              <a:lnSpc>
                <a:spcPct val="150000"/>
              </a:lnSpc>
              <a:buNone/>
            </a:pPr>
            <a:r>
              <a:rPr lang="tr-TR" sz="1600" dirty="0" err="1" smtClean="0"/>
              <a:t>Bozukov</a:t>
            </a:r>
            <a:r>
              <a:rPr lang="tr-TR" sz="1600" dirty="0" smtClean="0"/>
              <a:t> – Prens </a:t>
            </a:r>
            <a:r>
              <a:rPr lang="tr-TR" sz="1600" dirty="0" err="1" smtClean="0"/>
              <a:t>Andrey</a:t>
            </a:r>
            <a:r>
              <a:rPr lang="tr-TR" sz="1600" dirty="0" smtClean="0"/>
              <a:t>), bireye hep acıların düştüğünü söyler. Savaşta da barışta da dürüstlüğü ilke edinmiş </a:t>
            </a:r>
          </a:p>
          <a:p>
            <a:pPr>
              <a:lnSpc>
                <a:spcPct val="150000"/>
              </a:lnSpc>
              <a:buNone/>
            </a:pPr>
            <a:r>
              <a:rPr lang="tr-TR" sz="1600" dirty="0" smtClean="0"/>
              <a:t>kahramanlar… Hep aykırı bir tıp olan </a:t>
            </a:r>
            <a:r>
              <a:rPr lang="tr-TR" sz="1600" dirty="0" err="1" smtClean="0"/>
              <a:t>Bozukov</a:t>
            </a:r>
            <a:r>
              <a:rPr lang="tr-TR" sz="1600" dirty="0" smtClean="0"/>
              <a:t> ve onun şahsında iyiliğin üstünlüğü… Kadınların genel konumları ye çıkar </a:t>
            </a:r>
          </a:p>
          <a:p>
            <a:pPr>
              <a:lnSpc>
                <a:spcPct val="150000"/>
              </a:lnSpc>
              <a:buNone/>
            </a:pPr>
            <a:r>
              <a:rPr lang="tr-TR" sz="1600" dirty="0" smtClean="0"/>
              <a:t>çevrelerinin ince hesaplan… “Kanlı sargılar içindeki bütün bu bozuk insan etleri…” sözüyle özetleyebileceğimiz ‘savaş”, </a:t>
            </a:r>
          </a:p>
          <a:p>
            <a:pPr>
              <a:lnSpc>
                <a:spcPct val="150000"/>
              </a:lnSpc>
              <a:buNone/>
            </a:pPr>
            <a:r>
              <a:rPr lang="tr-TR" sz="1600" dirty="0" smtClean="0"/>
              <a:t>balolar, partilerle süslenen ‘barış’.” Napolyon Savaşları sırasında yazılan roman, yaşanma sunulan bir destan olarak </a:t>
            </a:r>
          </a:p>
          <a:p>
            <a:pPr>
              <a:lnSpc>
                <a:spcPct val="150000"/>
              </a:lnSpc>
              <a:buNone/>
            </a:pPr>
            <a:r>
              <a:rPr lang="tr-TR" sz="1600" dirty="0" smtClean="0"/>
              <a:t>nitelendirilir. romanda geniş bir süreçten bahsedilmesi, beş yüzü aşan kişiyi içermesi, öykünün dallanıp budaklanarak </a:t>
            </a:r>
          </a:p>
          <a:p>
            <a:pPr>
              <a:lnSpc>
                <a:spcPct val="150000"/>
              </a:lnSpc>
              <a:buNone/>
            </a:pPr>
            <a:r>
              <a:rPr lang="tr-TR" sz="1600" dirty="0" smtClean="0"/>
              <a:t>ilerlemesi romanı başyapıtlardan biri haline getirmiştir.</a:t>
            </a:r>
          </a:p>
          <a:p>
            <a:pPr>
              <a:lnSpc>
                <a:spcPct val="150000"/>
              </a:lnSpc>
              <a:buNone/>
            </a:pPr>
            <a:r>
              <a:rPr lang="tr-TR" sz="1600" b="1" dirty="0" smtClean="0"/>
              <a:t>SEFİLLER – Victor Hugo</a:t>
            </a:r>
          </a:p>
          <a:p>
            <a:pPr>
              <a:lnSpc>
                <a:spcPct val="150000"/>
              </a:lnSpc>
              <a:buNone/>
            </a:pPr>
            <a:r>
              <a:rPr lang="tr-TR" sz="1600" dirty="0" smtClean="0"/>
              <a:t>Kürek mahkûmu </a:t>
            </a:r>
            <a:r>
              <a:rPr lang="tr-TR" sz="1600" dirty="0" err="1" smtClean="0"/>
              <a:t>Jan</a:t>
            </a:r>
            <a:r>
              <a:rPr lang="tr-TR" sz="1600" dirty="0" smtClean="0"/>
              <a:t> </a:t>
            </a:r>
            <a:r>
              <a:rPr lang="tr-TR" sz="1600" dirty="0" err="1" smtClean="0"/>
              <a:t>Valjean</a:t>
            </a:r>
            <a:r>
              <a:rPr lang="tr-TR" sz="1600" dirty="0" smtClean="0"/>
              <a:t> ve polis müfettişi </a:t>
            </a:r>
            <a:r>
              <a:rPr lang="tr-TR" sz="1600" dirty="0" err="1" smtClean="0"/>
              <a:t>Javert</a:t>
            </a:r>
            <a:r>
              <a:rPr lang="tr-TR" sz="1600" dirty="0" smtClean="0"/>
              <a:t> arasında sürüp giden bir </a:t>
            </a:r>
            <a:r>
              <a:rPr lang="tr-TR" sz="1600" dirty="0" err="1" smtClean="0"/>
              <a:t>kovalamacanm</a:t>
            </a:r>
            <a:r>
              <a:rPr lang="tr-TR" sz="1600" dirty="0" smtClean="0"/>
              <a:t> öyküsüdür. </a:t>
            </a:r>
            <a:r>
              <a:rPr lang="tr-TR" sz="1600" dirty="0" err="1" smtClean="0"/>
              <a:t>Jan</a:t>
            </a:r>
            <a:r>
              <a:rPr lang="tr-TR" sz="1600" dirty="0" smtClean="0"/>
              <a:t> </a:t>
            </a:r>
            <a:r>
              <a:rPr lang="tr-TR" sz="1600" dirty="0" err="1" smtClean="0"/>
              <a:t>Valjean</a:t>
            </a:r>
            <a:r>
              <a:rPr lang="tr-TR" sz="1600" dirty="0" smtClean="0"/>
              <a:t>, </a:t>
            </a:r>
          </a:p>
          <a:p>
            <a:pPr>
              <a:lnSpc>
                <a:spcPct val="150000"/>
              </a:lnSpc>
              <a:buNone/>
            </a:pPr>
            <a:r>
              <a:rPr lang="tr-TR" sz="1600" dirty="0" smtClean="0"/>
              <a:t>yoksul bir köylüdür, ailesini doyurmak amacıyla çaldığı bir somun ekmekten dolayı kürek cezasına çarptırılmış, defalarca </a:t>
            </a:r>
          </a:p>
          <a:p>
            <a:pPr>
              <a:lnSpc>
                <a:spcPct val="150000"/>
              </a:lnSpc>
              <a:buNone/>
            </a:pPr>
            <a:r>
              <a:rPr lang="tr-TR" sz="1600" dirty="0" smtClean="0"/>
              <a:t>kaçma girişiminde bulunduğundan, cezası katlanmış ve on dokuz senelik hapisten sonra inançlarını yitirmiş, topluma </a:t>
            </a:r>
          </a:p>
          <a:p>
            <a:pPr>
              <a:lnSpc>
                <a:spcPct val="150000"/>
              </a:lnSpc>
              <a:buNone/>
            </a:pPr>
            <a:r>
              <a:rPr lang="tr-TR" sz="1600" dirty="0" smtClean="0"/>
              <a:t>öfke ve kin duyarak tahliye olmuştur. Sefil bir halde geldiği “D” kasabasında, kasabanın piskoposundan gördüğü iyilikle </a:t>
            </a:r>
          </a:p>
          <a:p>
            <a:pPr>
              <a:lnSpc>
                <a:spcPct val="150000"/>
              </a:lnSpc>
              <a:buNone/>
            </a:pPr>
            <a:r>
              <a:rPr lang="tr-TR" sz="1600" dirty="0" smtClean="0"/>
              <a:t>ruhu aydınlanmıştır. Hayata ahlak ve fazilet sahibi, iyiliksever bir insan olarak yeniden başlayan </a:t>
            </a:r>
            <a:r>
              <a:rPr lang="tr-TR" sz="1600" dirty="0" err="1" smtClean="0"/>
              <a:t>Valjean</a:t>
            </a:r>
            <a:r>
              <a:rPr lang="tr-TR" sz="1600" dirty="0" smtClean="0"/>
              <a:t>, şimdi; </a:t>
            </a:r>
          </a:p>
          <a:p>
            <a:pPr>
              <a:lnSpc>
                <a:spcPct val="150000"/>
              </a:lnSpc>
              <a:buNone/>
            </a:pPr>
            <a:r>
              <a:rPr lang="tr-TR" sz="1600" dirty="0" smtClean="0"/>
              <a:t>Fransa’nın kuzeyinde ucuz mücevher imalatçılığı yaparak yaşamaktadır. Geçmişini gizlemiş, zenginleşmiş ve herkesin </a:t>
            </a:r>
          </a:p>
          <a:p>
            <a:pPr>
              <a:lnSpc>
                <a:spcPct val="150000"/>
              </a:lnSpc>
              <a:buNone/>
            </a:pPr>
            <a:r>
              <a:rPr lang="tr-TR" sz="1600" dirty="0" smtClean="0"/>
              <a:t>sevgisini kazanıp kasabanın belediye başkanı olmuştur. </a:t>
            </a:r>
            <a:r>
              <a:rPr lang="tr-TR" sz="1600" dirty="0" err="1" smtClean="0"/>
              <a:t>Javert</a:t>
            </a:r>
            <a:r>
              <a:rPr lang="tr-TR" sz="1600" dirty="0" smtClean="0"/>
              <a:t> burada da Jean </a:t>
            </a:r>
            <a:r>
              <a:rPr lang="tr-TR" sz="1600" dirty="0" err="1" smtClean="0"/>
              <a:t>Valjean’ın</a:t>
            </a:r>
            <a:r>
              <a:rPr lang="tr-TR" sz="1600" dirty="0" smtClean="0"/>
              <a:t> peşini bırakmaz. </a:t>
            </a:r>
          </a:p>
          <a:p>
            <a:pPr>
              <a:lnSpc>
                <a:spcPct val="150000"/>
              </a:lnSpc>
              <a:buNone/>
            </a:pPr>
            <a:endParaRPr lang="tr-TR" sz="1600" dirty="0" smtClean="0"/>
          </a:p>
          <a:p>
            <a:pPr>
              <a:buNone/>
            </a:pPr>
            <a:endParaRPr lang="tr-TR" dirty="0"/>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14290"/>
            <a:ext cx="8858312" cy="6429420"/>
          </a:xfrm>
        </p:spPr>
        <p:txBody>
          <a:bodyPr>
            <a:normAutofit/>
          </a:bodyPr>
          <a:lstStyle/>
          <a:p>
            <a:pPr>
              <a:buNone/>
            </a:pPr>
            <a:r>
              <a:rPr lang="tr-TR" sz="1800" b="1" dirty="0" smtClean="0"/>
              <a:t>77.                                                  MİHRÎ HATUN</a:t>
            </a:r>
          </a:p>
          <a:p>
            <a:pPr>
              <a:buNone/>
            </a:pPr>
            <a:r>
              <a:rPr lang="tr-TR" sz="1600" dirty="0" smtClean="0"/>
              <a:t>Amasyalıdır.  Hoş yaratılışlı kadındır. Sultan Selim hazretlerine ve Sultan Ahmet’ e nice kasideler ve </a:t>
            </a:r>
          </a:p>
          <a:p>
            <a:pPr>
              <a:buNone/>
            </a:pPr>
            <a:r>
              <a:rPr lang="tr-TR" sz="1600" dirty="0" smtClean="0"/>
              <a:t>gazeller vermiştir. Şiirleri halk arasında meşhurdur. Gazelleri gönül ehilleri arasında zikredilir. Şu beyitleri </a:t>
            </a:r>
          </a:p>
          <a:p>
            <a:pPr>
              <a:buNone/>
            </a:pPr>
            <a:r>
              <a:rPr lang="tr-TR" sz="1600" dirty="0" smtClean="0"/>
              <a:t>onun bilinen şiirlerindendir:</a:t>
            </a:r>
          </a:p>
          <a:p>
            <a:pPr>
              <a:buNone/>
            </a:pPr>
            <a:endParaRPr lang="tr-TR" sz="1600" dirty="0" smtClean="0"/>
          </a:p>
          <a:p>
            <a:pPr>
              <a:buNone/>
            </a:pPr>
            <a:r>
              <a:rPr lang="tr-TR" sz="1600" dirty="0" smtClean="0"/>
              <a:t>Dedim yüzünü görmedim evvelki görüşte.</a:t>
            </a:r>
          </a:p>
          <a:p>
            <a:pPr>
              <a:buNone/>
            </a:pPr>
            <a:r>
              <a:rPr lang="tr-TR" sz="1600" dirty="0" err="1" smtClean="0"/>
              <a:t>Bürka</a:t>
            </a:r>
            <a:r>
              <a:rPr lang="tr-TR" sz="1600" dirty="0" smtClean="0"/>
              <a:t> götürüp açtı yüzün dedi gör işte </a:t>
            </a:r>
          </a:p>
          <a:p>
            <a:pPr>
              <a:buNone/>
            </a:pPr>
            <a:endParaRPr lang="tr-TR" sz="1600" dirty="0" smtClean="0"/>
          </a:p>
          <a:p>
            <a:pPr>
              <a:buNone/>
            </a:pPr>
            <a:r>
              <a:rPr lang="tr-TR" sz="1600" dirty="0" smtClean="0"/>
              <a:t>Göz gördü gönül bildi ki ben </a:t>
            </a:r>
            <a:r>
              <a:rPr lang="tr-TR" sz="1600" dirty="0" err="1" smtClean="0"/>
              <a:t>küşte</a:t>
            </a:r>
            <a:r>
              <a:rPr lang="tr-TR" sz="1600" dirty="0" smtClean="0"/>
              <a:t>-i aşkım</a:t>
            </a:r>
          </a:p>
          <a:p>
            <a:pPr>
              <a:buNone/>
            </a:pPr>
            <a:r>
              <a:rPr lang="tr-TR" sz="1600" dirty="0" smtClean="0"/>
              <a:t>Kimse bana </a:t>
            </a:r>
            <a:r>
              <a:rPr lang="tr-TR" sz="1600" dirty="0" err="1" smtClean="0"/>
              <a:t>rahm</a:t>
            </a:r>
            <a:r>
              <a:rPr lang="tr-TR" sz="1600" dirty="0" smtClean="0"/>
              <a:t> etmedi bil işte gör işte     (</a:t>
            </a:r>
            <a:r>
              <a:rPr lang="tr-TR" sz="1600" dirty="0" err="1" smtClean="0"/>
              <a:t>Sehi</a:t>
            </a:r>
            <a:r>
              <a:rPr lang="tr-TR" sz="1600" dirty="0" smtClean="0"/>
              <a:t> Bey)                                                               </a:t>
            </a:r>
          </a:p>
          <a:p>
            <a:pPr>
              <a:buNone/>
            </a:pPr>
            <a:r>
              <a:rPr lang="tr-TR" sz="1600" b="1" dirty="0" smtClean="0"/>
              <a:t>Bu metinde </a:t>
            </a:r>
            <a:r>
              <a:rPr lang="tr-TR" sz="1600" b="1" i="1" dirty="0" err="1" smtClean="0"/>
              <a:t>Mihrî</a:t>
            </a:r>
            <a:r>
              <a:rPr lang="tr-TR" sz="1600" b="1" i="1" dirty="0" smtClean="0"/>
              <a:t> Hatun </a:t>
            </a:r>
            <a:r>
              <a:rPr lang="tr-TR" sz="1600" b="1" dirty="0" smtClean="0"/>
              <a:t>hakkında çok kısa bilgiler verilmektedir</a:t>
            </a:r>
            <a:r>
              <a:rPr lang="tr-TR" sz="1600" dirty="0" smtClean="0"/>
              <a:t>. Divan edebiyatında çeşitli devirlerde </a:t>
            </a:r>
          </a:p>
          <a:p>
            <a:pPr>
              <a:buNone/>
            </a:pPr>
            <a:r>
              <a:rPr lang="tr-TR" sz="1600" dirty="0" smtClean="0"/>
              <a:t>yaşayan şairlerin kısaca hayat ve eserlerinden söz eden kitaplara </a:t>
            </a:r>
            <a:r>
              <a:rPr lang="tr-TR" sz="1600" i="1" dirty="0" smtClean="0"/>
              <a:t>“Tezkire” </a:t>
            </a:r>
            <a:r>
              <a:rPr lang="tr-TR" sz="1600" dirty="0" smtClean="0"/>
              <a:t>veya </a:t>
            </a:r>
            <a:r>
              <a:rPr lang="tr-TR" sz="1600" i="1" dirty="0" smtClean="0"/>
              <a:t>“Tezkire-i Şuara” (şairler </a:t>
            </a:r>
          </a:p>
          <a:p>
            <a:pPr>
              <a:buNone/>
            </a:pPr>
            <a:r>
              <a:rPr lang="tr-TR" sz="1600" i="1" dirty="0" smtClean="0"/>
              <a:t>tezkiresi) </a:t>
            </a:r>
            <a:r>
              <a:rPr lang="tr-TR" sz="1600" dirty="0" smtClean="0"/>
              <a:t>adı verilir.  Türkçe ilk şuara tezkiresini, Süleyman Çelebi kaleme almıştır. Osmanlılarda yazılan ilk </a:t>
            </a:r>
          </a:p>
          <a:p>
            <a:pPr>
              <a:buNone/>
            </a:pPr>
            <a:r>
              <a:rPr lang="tr-TR" sz="1600" dirty="0" smtClean="0"/>
              <a:t>tezkire  </a:t>
            </a:r>
            <a:r>
              <a:rPr lang="tr-TR" sz="1600" dirty="0" err="1" smtClean="0"/>
              <a:t>Sehi</a:t>
            </a:r>
            <a:r>
              <a:rPr lang="tr-TR" sz="1600" dirty="0" smtClean="0"/>
              <a:t> Bey’in </a:t>
            </a:r>
            <a:r>
              <a:rPr lang="tr-TR" sz="1600" i="1" dirty="0" err="1" smtClean="0"/>
              <a:t>Heşt</a:t>
            </a:r>
            <a:r>
              <a:rPr lang="tr-TR" sz="1600" i="1" dirty="0" smtClean="0"/>
              <a:t> Behişt </a:t>
            </a:r>
            <a:r>
              <a:rPr lang="tr-TR" sz="1600" dirty="0" smtClean="0"/>
              <a:t>adlı eseridir. Cumhuriyet döneminde </a:t>
            </a:r>
            <a:r>
              <a:rPr lang="tr-TR" sz="1600" i="1" dirty="0" err="1" smtClean="0"/>
              <a:t>İbnülemin</a:t>
            </a:r>
            <a:r>
              <a:rPr lang="tr-TR" sz="1600" i="1" dirty="0" smtClean="0"/>
              <a:t> Mahmut İnal</a:t>
            </a:r>
            <a:r>
              <a:rPr lang="tr-TR" sz="1600" dirty="0" smtClean="0"/>
              <a:t> bu geleneği </a:t>
            </a:r>
          </a:p>
          <a:p>
            <a:pPr>
              <a:buNone/>
            </a:pPr>
            <a:r>
              <a:rPr lang="tr-TR" sz="1600" i="1" dirty="0" smtClean="0"/>
              <a:t>Son Asır Türk Şairleri </a:t>
            </a:r>
            <a:r>
              <a:rPr lang="tr-TR" sz="1600" dirty="0" smtClean="0"/>
              <a:t>adlı kitabında sürdürmüştür.</a:t>
            </a:r>
          </a:p>
          <a:p>
            <a:pPr>
              <a:buNone/>
            </a:pPr>
            <a:r>
              <a:rPr lang="tr-TR" sz="1600" b="1" dirty="0" smtClean="0"/>
              <a:t>Bu parçadaki bilgi yanlışını aşağıdaki değişikliklerin hangisiyle düzeltebiliriz?</a:t>
            </a:r>
          </a:p>
          <a:p>
            <a:pPr>
              <a:buAutoNum type="alphaUcParenR"/>
            </a:pPr>
            <a:r>
              <a:rPr lang="tr-TR" sz="1600" dirty="0" smtClean="0"/>
              <a:t>Mihri Hatun yerine Leyla Hanım yazarak</a:t>
            </a:r>
          </a:p>
          <a:p>
            <a:pPr>
              <a:buAutoNum type="alphaUcParenR"/>
            </a:pPr>
            <a:r>
              <a:rPr lang="tr-TR" sz="1600" dirty="0" smtClean="0"/>
              <a:t>Süleyman Çelebi yerine Ali </a:t>
            </a:r>
            <a:r>
              <a:rPr lang="tr-TR" sz="1600" dirty="0" err="1" smtClean="0"/>
              <a:t>Şir</a:t>
            </a:r>
            <a:r>
              <a:rPr lang="tr-TR" sz="1600" dirty="0" smtClean="0"/>
              <a:t> </a:t>
            </a:r>
            <a:r>
              <a:rPr lang="tr-TR" sz="1600" dirty="0" err="1" smtClean="0"/>
              <a:t>Nevaî</a:t>
            </a:r>
            <a:r>
              <a:rPr lang="tr-TR" sz="1600" dirty="0" smtClean="0"/>
              <a:t> yazarak</a:t>
            </a:r>
          </a:p>
          <a:p>
            <a:pPr>
              <a:buAutoNum type="alphaUcParenR"/>
            </a:pPr>
            <a:r>
              <a:rPr lang="tr-TR" sz="1600" dirty="0" smtClean="0"/>
              <a:t>Tezkire yerine </a:t>
            </a:r>
            <a:r>
              <a:rPr lang="tr-TR" sz="1600" dirty="0" err="1" smtClean="0"/>
              <a:t>Fütüvvetnâme</a:t>
            </a:r>
            <a:r>
              <a:rPr lang="tr-TR" sz="1600" dirty="0" smtClean="0"/>
              <a:t> yazarak</a:t>
            </a:r>
          </a:p>
          <a:p>
            <a:pPr>
              <a:buAutoNum type="alphaUcParenR"/>
            </a:pPr>
            <a:r>
              <a:rPr lang="tr-TR" sz="1600" dirty="0" err="1" smtClean="0"/>
              <a:t>İbnülemin</a:t>
            </a:r>
            <a:r>
              <a:rPr lang="tr-TR" sz="1600" dirty="0" smtClean="0"/>
              <a:t> Mahmut İnal yerine  </a:t>
            </a:r>
            <a:r>
              <a:rPr lang="tr-TR" sz="1600" dirty="0" err="1" smtClean="0"/>
              <a:t>Nihad</a:t>
            </a:r>
            <a:r>
              <a:rPr lang="tr-TR" sz="1600" dirty="0" smtClean="0"/>
              <a:t> </a:t>
            </a:r>
            <a:r>
              <a:rPr lang="tr-TR" sz="1600" dirty="0" err="1" smtClean="0"/>
              <a:t>Sâmî</a:t>
            </a:r>
            <a:r>
              <a:rPr lang="tr-TR" sz="1600" dirty="0" smtClean="0"/>
              <a:t> Banarlı yazarak</a:t>
            </a:r>
          </a:p>
          <a:p>
            <a:pPr>
              <a:buAutoNum type="alphaUcParenR"/>
            </a:pPr>
            <a:r>
              <a:rPr lang="tr-TR" sz="1600" dirty="0" err="1" smtClean="0"/>
              <a:t>Heşt</a:t>
            </a:r>
            <a:r>
              <a:rPr lang="tr-TR" sz="1600" dirty="0" smtClean="0"/>
              <a:t>  Behişt yerine </a:t>
            </a:r>
            <a:r>
              <a:rPr lang="tr-TR" sz="1600" dirty="0" err="1" smtClean="0"/>
              <a:t>Vesiletün</a:t>
            </a:r>
            <a:r>
              <a:rPr lang="tr-TR" sz="1600" dirty="0" smtClean="0"/>
              <a:t> Necat yazarak</a:t>
            </a:r>
          </a:p>
          <a:p>
            <a:pPr>
              <a:buNone/>
            </a:pPr>
            <a:endParaRPr lang="tr-TR" sz="1600" dirty="0" smtClean="0"/>
          </a:p>
          <a:p>
            <a:pPr>
              <a:buNone/>
            </a:pPr>
            <a:endParaRPr lang="tr-TR" sz="1800" b="1" dirty="0"/>
          </a:p>
        </p:txBody>
      </p:sp>
      <p:sp>
        <p:nvSpPr>
          <p:cNvPr id="4" name="3 5-Nokta Yıldız"/>
          <p:cNvSpPr/>
          <p:nvPr/>
        </p:nvSpPr>
        <p:spPr>
          <a:xfrm>
            <a:off x="8143900" y="4857760"/>
            <a:ext cx="500066" cy="35719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sz="3100" b="1" dirty="0" smtClean="0"/>
              <a:t>Cevap  77: </a:t>
            </a:r>
            <a:r>
              <a:rPr lang="tr-TR" sz="3100" dirty="0" smtClean="0"/>
              <a:t>B) Süleyman Çelebi yerine Ali </a:t>
            </a:r>
            <a:r>
              <a:rPr lang="tr-TR" sz="3100" dirty="0" err="1" smtClean="0"/>
              <a:t>Şir</a:t>
            </a:r>
            <a:r>
              <a:rPr lang="tr-TR" sz="3100" dirty="0" smtClean="0"/>
              <a:t> </a:t>
            </a:r>
            <a:r>
              <a:rPr lang="tr-TR" sz="3100" dirty="0" err="1" smtClean="0"/>
              <a:t>Nevaî</a:t>
            </a:r>
            <a:r>
              <a:rPr lang="tr-TR" sz="3100" dirty="0" smtClean="0"/>
              <a:t> yazarak</a:t>
            </a:r>
            <a:r>
              <a:rPr lang="tr-TR" dirty="0" smtClean="0"/>
              <a:t/>
            </a:r>
            <a:br>
              <a:rPr lang="tr-TR" dirty="0" smtClean="0"/>
            </a:br>
            <a:endParaRPr lang="tr-TR" dirty="0"/>
          </a:p>
        </p:txBody>
      </p:sp>
      <p:sp>
        <p:nvSpPr>
          <p:cNvPr id="3" name="2 İçerik Yer Tutucusu"/>
          <p:cNvSpPr>
            <a:spLocks noGrp="1"/>
          </p:cNvSpPr>
          <p:nvPr>
            <p:ph idx="1"/>
          </p:nvPr>
        </p:nvSpPr>
        <p:spPr/>
        <p:txBody>
          <a:bodyPr/>
          <a:lstStyle/>
          <a:p>
            <a:pPr>
              <a:buNone/>
            </a:pPr>
            <a:r>
              <a:rPr lang="tr-TR" dirty="0" smtClean="0"/>
              <a:t>.</a:t>
            </a:r>
            <a:endParaRPr lang="tr-TR" dirty="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929718" cy="6429420"/>
          </a:xfrm>
        </p:spPr>
        <p:txBody>
          <a:bodyPr>
            <a:normAutofit fontScale="92500"/>
          </a:bodyPr>
          <a:lstStyle/>
          <a:p>
            <a:pPr>
              <a:lnSpc>
                <a:spcPct val="150000"/>
              </a:lnSpc>
              <a:buNone/>
            </a:pPr>
            <a:r>
              <a:rPr lang="tr-TR" sz="2400" b="1" dirty="0" smtClean="0"/>
              <a:t>78. </a:t>
            </a:r>
            <a:r>
              <a:rPr lang="tr-TR" sz="2400" dirty="0" smtClean="0"/>
              <a:t>“Vatan şairi ve toplum hareketlendiricisi” olarak da bilinen sanatçı, Tanzimat Dönemi Türk edebiyatının önde gelen isimlerindendir. 1863’te </a:t>
            </a:r>
            <a:r>
              <a:rPr lang="tr-TR" sz="2400" i="1" dirty="0" smtClean="0"/>
              <a:t>Tercüme Odası</a:t>
            </a:r>
            <a:r>
              <a:rPr lang="tr-TR" sz="2400" dirty="0" smtClean="0"/>
              <a:t>’na giren yazar, orada Şinasi ile tanışır. Şinasi’nin etkisiyle Batı edebiyatına yönelir. Şinasi Paris’e gidince </a:t>
            </a:r>
            <a:r>
              <a:rPr lang="tr-TR" sz="2400" i="1" dirty="0" smtClean="0"/>
              <a:t>Tasvir-i Efkâr </a:t>
            </a:r>
            <a:r>
              <a:rPr lang="tr-TR" sz="2400" dirty="0" smtClean="0"/>
              <a:t>gazetesinin yönetimini üstlenir. </a:t>
            </a:r>
          </a:p>
          <a:p>
            <a:pPr>
              <a:lnSpc>
                <a:spcPct val="150000"/>
              </a:lnSpc>
              <a:buNone/>
            </a:pPr>
            <a:r>
              <a:rPr lang="tr-TR" sz="2400" b="1" dirty="0" smtClean="0"/>
              <a:t>Yukarıda tanıtılan Tanzimat Dönemi sanatçısı aşağıdakilerden hangisidir? </a:t>
            </a:r>
          </a:p>
          <a:p>
            <a:pPr>
              <a:lnSpc>
                <a:spcPct val="150000"/>
              </a:lnSpc>
              <a:buNone/>
            </a:pPr>
            <a:r>
              <a:rPr lang="tr-TR" sz="2400" dirty="0" smtClean="0"/>
              <a:t>A) </a:t>
            </a:r>
            <a:r>
              <a:rPr lang="tr-TR" sz="2400" dirty="0" err="1" smtClean="0"/>
              <a:t>Abdülhak</a:t>
            </a:r>
            <a:r>
              <a:rPr lang="tr-TR" sz="2400" dirty="0" smtClean="0"/>
              <a:t> Hamit Tarhan </a:t>
            </a:r>
          </a:p>
          <a:p>
            <a:pPr>
              <a:lnSpc>
                <a:spcPct val="150000"/>
              </a:lnSpc>
              <a:buNone/>
            </a:pPr>
            <a:r>
              <a:rPr lang="tr-TR" sz="2400" dirty="0" smtClean="0"/>
              <a:t>B) Ziya Paşa </a:t>
            </a:r>
          </a:p>
          <a:p>
            <a:pPr>
              <a:lnSpc>
                <a:spcPct val="150000"/>
              </a:lnSpc>
              <a:buNone/>
            </a:pPr>
            <a:r>
              <a:rPr lang="tr-TR" sz="2400" dirty="0" smtClean="0"/>
              <a:t>C) </a:t>
            </a:r>
            <a:r>
              <a:rPr lang="tr-TR" sz="2400" dirty="0" err="1" smtClean="0"/>
              <a:t>NamIk</a:t>
            </a:r>
            <a:r>
              <a:rPr lang="tr-TR" sz="2400" dirty="0" smtClean="0"/>
              <a:t> Kemal </a:t>
            </a:r>
          </a:p>
          <a:p>
            <a:pPr>
              <a:lnSpc>
                <a:spcPct val="150000"/>
              </a:lnSpc>
              <a:buNone/>
            </a:pPr>
            <a:r>
              <a:rPr lang="tr-TR" sz="2400" dirty="0" smtClean="0"/>
              <a:t>D) Ahmet Mithat Efendi </a:t>
            </a:r>
          </a:p>
          <a:p>
            <a:pPr>
              <a:lnSpc>
                <a:spcPct val="150000"/>
              </a:lnSpc>
              <a:buNone/>
            </a:pPr>
            <a:r>
              <a:rPr lang="tr-TR" sz="2400" dirty="0" smtClean="0"/>
              <a:t>E) Ali Bey</a:t>
            </a:r>
            <a:endParaRPr lang="tr-TR" sz="2400" dirty="0"/>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b="1" dirty="0" smtClean="0"/>
              <a:t>Cevap78: </a:t>
            </a:r>
            <a:r>
              <a:rPr lang="tr-TR" dirty="0" smtClean="0"/>
              <a:t>C) </a:t>
            </a:r>
            <a:r>
              <a:rPr lang="tr-TR" dirty="0" err="1" smtClean="0"/>
              <a:t>NamIk</a:t>
            </a:r>
            <a:r>
              <a:rPr lang="tr-TR" dirty="0" smtClean="0"/>
              <a:t> Kemal </a:t>
            </a:r>
            <a:br>
              <a:rPr lang="tr-TR" dirty="0" smtClean="0"/>
            </a:br>
            <a:endParaRPr lang="tr-TR" dirty="0"/>
          </a:p>
        </p:txBody>
      </p:sp>
      <p:sp>
        <p:nvSpPr>
          <p:cNvPr id="3" name="2 İçerik Yer Tutucusu"/>
          <p:cNvSpPr>
            <a:spLocks noGrp="1"/>
          </p:cNvSpPr>
          <p:nvPr>
            <p:ph idx="1"/>
          </p:nvPr>
        </p:nvSpPr>
        <p:spPr/>
        <p:txBody>
          <a:bodyPr/>
          <a:lstStyle/>
          <a:p>
            <a:pPr>
              <a:buNone/>
            </a:pPr>
            <a:r>
              <a:rPr lang="tr-TR" dirty="0" smtClean="0"/>
              <a:t>.</a:t>
            </a:r>
            <a:endParaRPr lang="tr-TR" dirty="0"/>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0"/>
            <a:ext cx="9001156" cy="6858000"/>
          </a:xfrm>
        </p:spPr>
        <p:txBody>
          <a:bodyPr>
            <a:normAutofit fontScale="25000" lnSpcReduction="20000"/>
          </a:bodyPr>
          <a:lstStyle/>
          <a:p>
            <a:pPr marL="514350" indent="-514350">
              <a:buNone/>
            </a:pPr>
            <a:endParaRPr lang="tr-TR" sz="1600" dirty="0" smtClean="0"/>
          </a:p>
          <a:p>
            <a:pPr marL="514350" indent="-514350">
              <a:lnSpc>
                <a:spcPct val="120000"/>
              </a:lnSpc>
              <a:buNone/>
            </a:pPr>
            <a:r>
              <a:rPr lang="tr-TR" sz="6400" b="1" dirty="0" smtClean="0"/>
              <a:t>79.  Aşağıdaki açıklamaların hangisinde bir yanlışlık söz konusudur?</a:t>
            </a:r>
          </a:p>
          <a:p>
            <a:pPr marL="514350" indent="-514350">
              <a:lnSpc>
                <a:spcPct val="120000"/>
              </a:lnSpc>
              <a:buNone/>
            </a:pPr>
            <a:r>
              <a:rPr lang="tr-TR" sz="6400" dirty="0" smtClean="0"/>
              <a:t>A) Namık Kemal, topluma ve millete zarar verecek olan sen-ben çekişmesini bırakıp insanın var oluş şartı </a:t>
            </a:r>
          </a:p>
          <a:p>
            <a:pPr marL="514350" indent="-514350">
              <a:lnSpc>
                <a:spcPct val="120000"/>
              </a:lnSpc>
              <a:buNone/>
            </a:pPr>
            <a:r>
              <a:rPr lang="tr-TR" sz="6400" dirty="0" smtClean="0"/>
              <a:t>olan hürriyet’i, vatan ve millet için öncelemek gerektiğini savunur. Bu yönüyle Namık Kemal, uyuyan </a:t>
            </a:r>
          </a:p>
          <a:p>
            <a:pPr marL="514350" indent="-514350">
              <a:lnSpc>
                <a:spcPct val="120000"/>
              </a:lnSpc>
              <a:buNone/>
            </a:pPr>
            <a:r>
              <a:rPr lang="tr-TR" sz="6400" dirty="0" smtClean="0"/>
              <a:t>bilinci uyandıran bir toplum hareketlendiricisi kimliği taşır.</a:t>
            </a:r>
          </a:p>
          <a:p>
            <a:pPr marL="514350" indent="-514350">
              <a:lnSpc>
                <a:spcPct val="120000"/>
              </a:lnSpc>
              <a:buNone/>
            </a:pPr>
            <a:endParaRPr lang="tr-TR" sz="4900" dirty="0" smtClean="0"/>
          </a:p>
          <a:p>
            <a:pPr marL="514350" indent="-514350">
              <a:lnSpc>
                <a:spcPct val="120000"/>
              </a:lnSpc>
              <a:buNone/>
            </a:pPr>
            <a:r>
              <a:rPr lang="tr-TR" sz="6400" dirty="0" smtClean="0"/>
              <a:t>B) Ziya Paşa, modernleşme konusunda özelikle </a:t>
            </a:r>
            <a:r>
              <a:rPr lang="tr-TR" sz="6400" i="1" dirty="0" smtClean="0"/>
              <a:t>“Şiir ve İnşa” </a:t>
            </a:r>
            <a:r>
              <a:rPr lang="tr-TR" sz="6400" dirty="0" smtClean="0"/>
              <a:t>makalesi ile önemli katkılarda bulunmakla </a:t>
            </a:r>
          </a:p>
          <a:p>
            <a:pPr marL="514350" indent="-514350">
              <a:lnSpc>
                <a:spcPct val="120000"/>
              </a:lnSpc>
              <a:buNone/>
            </a:pPr>
            <a:r>
              <a:rPr lang="tr-TR" sz="6400" dirty="0" smtClean="0"/>
              <a:t>birlikte, kararsız kişiliği ve hasis mizacı, daha sonra onun bu yoldan dönmesine ve Namık Kemal’le </a:t>
            </a:r>
          </a:p>
          <a:p>
            <a:pPr marL="514350" indent="-514350">
              <a:lnSpc>
                <a:spcPct val="120000"/>
              </a:lnSpc>
              <a:buNone/>
            </a:pPr>
            <a:r>
              <a:rPr lang="tr-TR" sz="6400" dirty="0" smtClean="0"/>
              <a:t>yollarının ayrılmasına neden olacaktır. </a:t>
            </a:r>
          </a:p>
          <a:p>
            <a:pPr marL="514350" indent="-514350">
              <a:lnSpc>
                <a:spcPct val="120000"/>
              </a:lnSpc>
              <a:buNone/>
            </a:pPr>
            <a:endParaRPr lang="tr-TR" sz="4900" dirty="0" smtClean="0"/>
          </a:p>
          <a:p>
            <a:pPr marL="514350" indent="-514350">
              <a:lnSpc>
                <a:spcPct val="120000"/>
              </a:lnSpc>
              <a:buNone/>
            </a:pPr>
            <a:r>
              <a:rPr lang="tr-TR" sz="6400" dirty="0" smtClean="0"/>
              <a:t>C) </a:t>
            </a:r>
            <a:r>
              <a:rPr lang="tr-TR" sz="6400" dirty="0" err="1" smtClean="0"/>
              <a:t>Sadullah</a:t>
            </a:r>
            <a:r>
              <a:rPr lang="tr-TR" sz="6400" dirty="0" smtClean="0"/>
              <a:t> Paşa (1838-1890)  şair olmaktan çok, 19. yüzyıl Batı dünyasının yaptığı teknolojik hamleler </a:t>
            </a:r>
          </a:p>
          <a:p>
            <a:pPr marL="514350" indent="-514350">
              <a:lnSpc>
                <a:spcPct val="120000"/>
              </a:lnSpc>
              <a:buNone/>
            </a:pPr>
            <a:r>
              <a:rPr lang="tr-TR" sz="6400" dirty="0" smtClean="0"/>
              <a:t>karşısında hayretini gizleyemeyen ve bütün bu gelişmelerin öznesi olarak gördüğü pozitivist düşünceyi </a:t>
            </a:r>
          </a:p>
          <a:p>
            <a:pPr marL="514350" indent="-514350">
              <a:lnSpc>
                <a:spcPct val="120000"/>
              </a:lnSpc>
              <a:buNone/>
            </a:pPr>
            <a:r>
              <a:rPr lang="tr-TR" sz="6400" dirty="0" smtClean="0"/>
              <a:t>tazim eden aydın bir Osmanlı bürokratı kimliği ile karşımıza çıkar. Onun 19. Asır adlı manzumesi, çağın </a:t>
            </a:r>
          </a:p>
          <a:p>
            <a:pPr marL="514350" indent="-514350">
              <a:lnSpc>
                <a:spcPct val="120000"/>
              </a:lnSpc>
              <a:buNone/>
            </a:pPr>
            <a:r>
              <a:rPr lang="tr-TR" sz="6400" dirty="0" smtClean="0"/>
              <a:t>ruhunu çok iyi kavradığını göstermektedir.</a:t>
            </a:r>
          </a:p>
          <a:p>
            <a:pPr marL="514350" indent="-514350">
              <a:lnSpc>
                <a:spcPct val="120000"/>
              </a:lnSpc>
              <a:buNone/>
            </a:pPr>
            <a:endParaRPr lang="tr-TR" sz="4900" dirty="0" smtClean="0"/>
          </a:p>
          <a:p>
            <a:pPr marL="514350" indent="-514350">
              <a:lnSpc>
                <a:spcPct val="120000"/>
              </a:lnSpc>
              <a:buNone/>
            </a:pPr>
            <a:r>
              <a:rPr lang="tr-TR" sz="6400" dirty="0" smtClean="0"/>
              <a:t>D) Türk gazeteciliğinin özel alandaki ilk başarısı </a:t>
            </a:r>
            <a:r>
              <a:rPr lang="tr-TR" sz="6400" i="1" dirty="0" smtClean="0"/>
              <a:t>Tercüman-ı Ahval’dir</a:t>
            </a:r>
            <a:r>
              <a:rPr lang="tr-TR" sz="6400" dirty="0" smtClean="0"/>
              <a:t>. 1860’da Agâh Efendi’nin çıkardığı </a:t>
            </a:r>
          </a:p>
          <a:p>
            <a:pPr marL="514350" indent="-514350">
              <a:lnSpc>
                <a:spcPct val="120000"/>
              </a:lnSpc>
              <a:buNone/>
            </a:pPr>
            <a:r>
              <a:rPr lang="tr-TR" sz="6400" dirty="0" smtClean="0"/>
              <a:t>ama büyük oranda Şinasi’nin yönettiği gazetede, ilk tiyatro eserimiz Şair Evlenmesi de tefrika edilmiştir. </a:t>
            </a:r>
          </a:p>
          <a:p>
            <a:pPr marL="514350" indent="-514350">
              <a:lnSpc>
                <a:spcPct val="120000"/>
              </a:lnSpc>
              <a:buNone/>
            </a:pPr>
            <a:r>
              <a:rPr lang="tr-TR" sz="6400" dirty="0" smtClean="0"/>
              <a:t>Ancak </a:t>
            </a:r>
            <a:r>
              <a:rPr lang="tr-TR" sz="6400" i="1" dirty="0" smtClean="0"/>
              <a:t>Agâh Efendi</a:t>
            </a:r>
            <a:r>
              <a:rPr lang="tr-TR" sz="6400" dirty="0" smtClean="0"/>
              <a:t> ile aralarındaki anlaşmazlık yüzünden </a:t>
            </a:r>
            <a:r>
              <a:rPr lang="tr-TR" sz="6400" i="1" dirty="0" smtClean="0"/>
              <a:t>Şinasi</a:t>
            </a:r>
            <a:r>
              <a:rPr lang="tr-TR" sz="6400" dirty="0" smtClean="0"/>
              <a:t>, kendi özel gazetesi olan Ceride- i Havadis </a:t>
            </a:r>
          </a:p>
          <a:p>
            <a:pPr marL="514350" indent="-514350">
              <a:lnSpc>
                <a:spcPct val="120000"/>
              </a:lnSpc>
              <a:buNone/>
            </a:pPr>
            <a:r>
              <a:rPr lang="tr-TR" sz="6400" dirty="0" smtClean="0"/>
              <a:t>çıkarır (1862).</a:t>
            </a:r>
          </a:p>
          <a:p>
            <a:pPr marL="514350" indent="-514350">
              <a:lnSpc>
                <a:spcPct val="120000"/>
              </a:lnSpc>
              <a:buNone/>
            </a:pPr>
            <a:endParaRPr lang="tr-TR" sz="4900" dirty="0" smtClean="0"/>
          </a:p>
          <a:p>
            <a:pPr marL="514350" indent="-514350">
              <a:lnSpc>
                <a:spcPct val="120000"/>
              </a:lnSpc>
              <a:buNone/>
            </a:pPr>
            <a:r>
              <a:rPr lang="tr-TR" sz="6400" dirty="0" smtClean="0"/>
              <a:t>E) </a:t>
            </a:r>
            <a:r>
              <a:rPr lang="tr-TR" sz="6400" i="1" dirty="0" smtClean="0"/>
              <a:t>Şemsettin </a:t>
            </a:r>
            <a:r>
              <a:rPr lang="tr-TR" sz="6400" i="1" dirty="0" err="1" smtClean="0"/>
              <a:t>Sâmi</a:t>
            </a:r>
            <a:r>
              <a:rPr lang="tr-TR" sz="6400" i="1" dirty="0" smtClean="0"/>
              <a:t>, </a:t>
            </a:r>
            <a:r>
              <a:rPr lang="tr-TR" sz="6400" dirty="0" smtClean="0"/>
              <a:t>1881’de yayımlanan </a:t>
            </a:r>
            <a:r>
              <a:rPr lang="tr-TR" sz="6400" i="1" dirty="0" smtClean="0"/>
              <a:t>Lisan-ı Türkî “Osmanî” </a:t>
            </a:r>
            <a:r>
              <a:rPr lang="tr-TR" sz="6400" dirty="0" smtClean="0"/>
              <a:t>başlıklı makalesinde Türk dili konusuna </a:t>
            </a:r>
          </a:p>
          <a:p>
            <a:pPr marL="514350" indent="-514350">
              <a:lnSpc>
                <a:spcPct val="120000"/>
              </a:lnSpc>
              <a:buNone/>
            </a:pPr>
            <a:r>
              <a:rPr lang="tr-TR" sz="6400" dirty="0" smtClean="0"/>
              <a:t>bilimsel bir dikkatle eğilir. Osmanlı diye bir milletin olmadığını, bu sebeple “Osmanlıca” diye bir dilin </a:t>
            </a:r>
          </a:p>
          <a:p>
            <a:pPr marL="514350" indent="-514350">
              <a:lnSpc>
                <a:spcPct val="120000"/>
              </a:lnSpc>
              <a:buNone/>
            </a:pPr>
            <a:r>
              <a:rPr lang="tr-TR" sz="6400" dirty="0" smtClean="0"/>
              <a:t>olamayacağını, bu dilin adının Türkçe olduğunu bildirir. Türkçenin sadeleşmesini ve gerçek kimliğini </a:t>
            </a:r>
          </a:p>
          <a:p>
            <a:pPr marL="514350" indent="-514350">
              <a:lnSpc>
                <a:spcPct val="120000"/>
              </a:lnSpc>
              <a:buNone/>
            </a:pPr>
            <a:r>
              <a:rPr lang="tr-TR" sz="6400" dirty="0" smtClean="0"/>
              <a:t>kazanmasını isteyen yazar, bu görüşleriyle Ömer Seyfettin’in II. Meşrutiyet yıllarında başlatacağı Yeni Lisan </a:t>
            </a:r>
          </a:p>
          <a:p>
            <a:pPr marL="514350" indent="-514350">
              <a:lnSpc>
                <a:spcPct val="120000"/>
              </a:lnSpc>
              <a:buNone/>
            </a:pPr>
            <a:r>
              <a:rPr lang="tr-TR" sz="6400" dirty="0" smtClean="0"/>
              <a:t>hareketine de kaynaklık eder.</a:t>
            </a:r>
          </a:p>
          <a:p>
            <a:pPr marL="514350" indent="-514350">
              <a:buNone/>
            </a:pPr>
            <a:endParaRPr lang="tr-TR" sz="6400" dirty="0" smtClean="0"/>
          </a:p>
          <a:p>
            <a:pPr marL="514350" indent="-514350">
              <a:buNone/>
            </a:pPr>
            <a:endParaRPr lang="tr-TR" sz="6400" dirty="0"/>
          </a:p>
        </p:txBody>
      </p:sp>
      <p:sp>
        <p:nvSpPr>
          <p:cNvPr id="4" name="3 5-Nokta Yıldız"/>
          <p:cNvSpPr/>
          <p:nvPr/>
        </p:nvSpPr>
        <p:spPr>
          <a:xfrm>
            <a:off x="8072462" y="0"/>
            <a:ext cx="571504" cy="35719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296842"/>
          </a:xfrm>
        </p:spPr>
        <p:txBody>
          <a:bodyPr>
            <a:normAutofit fontScale="90000"/>
          </a:bodyPr>
          <a:lstStyle/>
          <a:p>
            <a:r>
              <a:rPr lang="tr-TR" b="1" dirty="0" smtClean="0"/>
              <a:t>Cevap 8</a:t>
            </a:r>
            <a:endParaRPr lang="tr-TR" b="1" dirty="0"/>
          </a:p>
        </p:txBody>
      </p:sp>
      <p:sp>
        <p:nvSpPr>
          <p:cNvPr id="3" name="2 İçerik Yer Tutucusu"/>
          <p:cNvSpPr>
            <a:spLocks noGrp="1"/>
          </p:cNvSpPr>
          <p:nvPr>
            <p:ph idx="1"/>
          </p:nvPr>
        </p:nvSpPr>
        <p:spPr>
          <a:xfrm>
            <a:off x="142844" y="642918"/>
            <a:ext cx="8786874" cy="6572296"/>
          </a:xfrm>
        </p:spPr>
        <p:txBody>
          <a:bodyPr>
            <a:normAutofit fontScale="32500" lnSpcReduction="20000"/>
          </a:bodyPr>
          <a:lstStyle/>
          <a:p>
            <a:pPr marL="514350" indent="-514350">
              <a:buNone/>
            </a:pPr>
            <a:r>
              <a:rPr lang="tr-TR" sz="5500" b="1" dirty="0" smtClean="0">
                <a:solidFill>
                  <a:srgbClr val="FF0000"/>
                </a:solidFill>
              </a:rPr>
              <a:t>B)</a:t>
            </a:r>
            <a:endParaRPr lang="tr-TR" sz="2000" b="1" dirty="0" smtClean="0">
              <a:solidFill>
                <a:srgbClr val="FF0000"/>
              </a:solidFill>
            </a:endParaRPr>
          </a:p>
          <a:p>
            <a:pPr marL="514350" indent="-514350">
              <a:buNone/>
            </a:pPr>
            <a:r>
              <a:rPr lang="tr-TR" sz="2000" b="1" dirty="0" smtClean="0">
                <a:solidFill>
                  <a:srgbClr val="FF0000"/>
                </a:solidFill>
              </a:rPr>
              <a:t>                                           </a:t>
            </a:r>
            <a:r>
              <a:rPr lang="tr-TR" sz="4300" b="1" dirty="0" smtClean="0">
                <a:solidFill>
                  <a:srgbClr val="00B0F0"/>
                </a:solidFill>
              </a:rPr>
              <a:t>ZİYA OSMAN SABA (1910-1957)</a:t>
            </a:r>
          </a:p>
          <a:p>
            <a:pPr>
              <a:lnSpc>
                <a:spcPct val="170000"/>
              </a:lnSpc>
              <a:buNone/>
            </a:pPr>
            <a:r>
              <a:rPr lang="tr-TR" sz="4300" dirty="0" smtClean="0">
                <a:sym typeface="Wingdings" pitchFamily="2" charset="2"/>
              </a:rPr>
              <a:t></a:t>
            </a:r>
            <a:r>
              <a:rPr lang="tr-TR" sz="4300" b="1" dirty="0" smtClean="0"/>
              <a:t>Yedi Meşaleciler içerisinde </a:t>
            </a:r>
            <a:r>
              <a:rPr lang="tr-TR" sz="4300" b="1" i="1" dirty="0" smtClean="0">
                <a:solidFill>
                  <a:srgbClr val="00B0F0"/>
                </a:solidFill>
              </a:rPr>
              <a:t>şiirle en çok ilgili olan kişidir.</a:t>
            </a:r>
          </a:p>
          <a:p>
            <a:pPr>
              <a:lnSpc>
                <a:spcPct val="170000"/>
              </a:lnSpc>
              <a:buNone/>
            </a:pPr>
            <a:r>
              <a:rPr lang="tr-TR" sz="4300" b="1" dirty="0" smtClean="0">
                <a:sym typeface="Wingdings" pitchFamily="2" charset="2"/>
              </a:rPr>
              <a:t> </a:t>
            </a:r>
            <a:r>
              <a:rPr lang="tr-TR" sz="4300" b="1" dirty="0" smtClean="0"/>
              <a:t>Şiirlerinde, </a:t>
            </a:r>
            <a:r>
              <a:rPr lang="tr-TR" sz="4300" b="1" i="1" dirty="0" smtClean="0">
                <a:solidFill>
                  <a:srgbClr val="00B0F0"/>
                </a:solidFill>
              </a:rPr>
              <a:t>çocukluk özlemi, anılara düşkünlük, aile sevgisi, kadere teslimiyet, Allah'a kulluk, </a:t>
            </a:r>
            <a:r>
              <a:rPr lang="tr-TR" sz="4300" b="1" i="1" dirty="0" err="1" smtClean="0">
                <a:solidFill>
                  <a:srgbClr val="00B0F0"/>
                </a:solidFill>
              </a:rPr>
              <a:t>ahiret</a:t>
            </a:r>
            <a:r>
              <a:rPr lang="tr-TR" sz="4300" b="1" i="1" dirty="0" smtClean="0">
                <a:solidFill>
                  <a:srgbClr val="00B0F0"/>
                </a:solidFill>
              </a:rPr>
              <a:t> özlemi, küçük mutluluklarla yetinme, ölüm yakınlığı</a:t>
            </a:r>
            <a:r>
              <a:rPr lang="tr-TR" sz="4300" b="1" dirty="0" smtClean="0"/>
              <a:t> konularını işledi.</a:t>
            </a:r>
          </a:p>
          <a:p>
            <a:pPr>
              <a:lnSpc>
                <a:spcPct val="170000"/>
              </a:lnSpc>
              <a:buNone/>
            </a:pPr>
            <a:r>
              <a:rPr lang="tr-TR" sz="4300" b="1" dirty="0" smtClean="0">
                <a:sym typeface="Wingdings" pitchFamily="2" charset="2"/>
              </a:rPr>
              <a:t> </a:t>
            </a:r>
            <a:r>
              <a:rPr lang="tr-TR" sz="4300" b="1" i="1" dirty="0" smtClean="0">
                <a:solidFill>
                  <a:srgbClr val="00B0F0"/>
                </a:solidFill>
              </a:rPr>
              <a:t>Sembolist</a:t>
            </a:r>
            <a:r>
              <a:rPr lang="tr-TR" sz="4300" b="1" dirty="0" smtClean="0"/>
              <a:t> sanatçıların etkisinde kalır. </a:t>
            </a:r>
            <a:r>
              <a:rPr lang="tr-TR" sz="4300" b="1" i="1" dirty="0" smtClean="0">
                <a:solidFill>
                  <a:srgbClr val="00B0F0"/>
                </a:solidFill>
              </a:rPr>
              <a:t>Saf şiir anlayışına </a:t>
            </a:r>
            <a:r>
              <a:rPr lang="tr-TR" sz="4300" b="1" dirty="0" smtClean="0"/>
              <a:t>uygun şiirler yazar.</a:t>
            </a:r>
          </a:p>
          <a:p>
            <a:pPr>
              <a:lnSpc>
                <a:spcPct val="170000"/>
              </a:lnSpc>
              <a:buNone/>
            </a:pPr>
            <a:r>
              <a:rPr lang="tr-TR" sz="4300" b="1" dirty="0" smtClean="0">
                <a:sym typeface="Wingdings" pitchFamily="2" charset="2"/>
              </a:rPr>
              <a:t> </a:t>
            </a:r>
            <a:r>
              <a:rPr lang="tr-TR" sz="4300" b="1" dirty="0" smtClean="0"/>
              <a:t>Şiirlerini </a:t>
            </a:r>
            <a:r>
              <a:rPr lang="tr-TR" sz="4300" b="1" i="1" dirty="0" smtClean="0">
                <a:solidFill>
                  <a:srgbClr val="00B0F0"/>
                </a:solidFill>
              </a:rPr>
              <a:t>gözlemci ve dışavurumcu </a:t>
            </a:r>
            <a:r>
              <a:rPr lang="tr-TR" sz="4300" b="1" dirty="0" smtClean="0"/>
              <a:t>bir şekilde yazar.</a:t>
            </a:r>
          </a:p>
          <a:p>
            <a:pPr>
              <a:lnSpc>
                <a:spcPct val="170000"/>
              </a:lnSpc>
              <a:buNone/>
            </a:pPr>
            <a:r>
              <a:rPr lang="tr-TR" sz="4300" b="1" dirty="0" smtClean="0">
                <a:sym typeface="Wingdings" pitchFamily="2" charset="2"/>
              </a:rPr>
              <a:t> </a:t>
            </a:r>
            <a:r>
              <a:rPr lang="tr-TR" sz="4300" b="1" dirty="0" smtClean="0"/>
              <a:t>Şiirlerinde </a:t>
            </a:r>
            <a:r>
              <a:rPr lang="tr-TR" sz="4300" b="1" i="1" dirty="0" smtClean="0">
                <a:solidFill>
                  <a:srgbClr val="00B0F0"/>
                </a:solidFill>
              </a:rPr>
              <a:t>hüzün duygusu </a:t>
            </a:r>
            <a:r>
              <a:rPr lang="tr-TR" sz="4300" b="1" dirty="0" smtClean="0"/>
              <a:t>yoğun olarak işlenir.</a:t>
            </a:r>
          </a:p>
          <a:p>
            <a:pPr>
              <a:lnSpc>
                <a:spcPct val="170000"/>
              </a:lnSpc>
              <a:buNone/>
            </a:pPr>
            <a:r>
              <a:rPr lang="tr-TR" sz="4300" b="1" dirty="0" smtClean="0">
                <a:sym typeface="Wingdings" pitchFamily="2" charset="2"/>
              </a:rPr>
              <a:t></a:t>
            </a:r>
            <a:r>
              <a:rPr lang="tr-TR" sz="4300" b="1" dirty="0" smtClean="0"/>
              <a:t>Hem </a:t>
            </a:r>
            <a:r>
              <a:rPr lang="tr-TR" sz="4300" b="1" i="1" dirty="0" smtClean="0">
                <a:solidFill>
                  <a:srgbClr val="00B0F0"/>
                </a:solidFill>
              </a:rPr>
              <a:t>hece</a:t>
            </a:r>
            <a:r>
              <a:rPr lang="tr-TR" sz="4300" b="1" dirty="0" smtClean="0"/>
              <a:t>yle hem </a:t>
            </a:r>
            <a:r>
              <a:rPr lang="tr-TR" sz="4300" b="1" i="1" dirty="0" smtClean="0">
                <a:solidFill>
                  <a:srgbClr val="00B0F0"/>
                </a:solidFill>
              </a:rPr>
              <a:t>de serbest ölçü</a:t>
            </a:r>
            <a:r>
              <a:rPr lang="tr-TR" sz="4300" b="1" dirty="0" smtClean="0"/>
              <a:t>yle şiirler kaleme alır. Hece ile yazdığı şiirlerinde </a:t>
            </a:r>
            <a:r>
              <a:rPr lang="tr-TR" sz="4300" b="1" i="1" dirty="0" smtClean="0">
                <a:solidFill>
                  <a:srgbClr val="00B0F0"/>
                </a:solidFill>
              </a:rPr>
              <a:t>Batı nazım biçimlerini </a:t>
            </a:r>
            <a:r>
              <a:rPr lang="tr-TR" sz="4300" b="1" dirty="0" smtClean="0"/>
              <a:t>kullandı. İçerik </a:t>
            </a:r>
          </a:p>
          <a:p>
            <a:pPr>
              <a:lnSpc>
                <a:spcPct val="170000"/>
              </a:lnSpc>
              <a:buNone/>
            </a:pPr>
            <a:r>
              <a:rPr lang="tr-TR" sz="4300" b="1" dirty="0" smtClean="0"/>
              <a:t>    olarak ise 19. yüzyıl edebiyatına bağlı kaldı.</a:t>
            </a:r>
          </a:p>
          <a:p>
            <a:pPr>
              <a:lnSpc>
                <a:spcPct val="170000"/>
              </a:lnSpc>
              <a:buNone/>
            </a:pPr>
            <a:r>
              <a:rPr lang="tr-TR" sz="4300" b="1" dirty="0" smtClean="0">
                <a:sym typeface="Wingdings" pitchFamily="2" charset="2"/>
              </a:rPr>
              <a:t> </a:t>
            </a:r>
            <a:r>
              <a:rPr lang="tr-TR" sz="4300" b="1" dirty="0" smtClean="0"/>
              <a:t>Şair olarak ün yapmasına </a:t>
            </a:r>
            <a:r>
              <a:rPr lang="tr-TR" sz="4300" b="1" i="1" dirty="0" smtClean="0">
                <a:solidFill>
                  <a:srgbClr val="00B0F0"/>
                </a:solidFill>
              </a:rPr>
              <a:t>karşın küçük hikâye </a:t>
            </a:r>
            <a:r>
              <a:rPr lang="tr-TR" sz="4300" b="1" dirty="0" smtClean="0"/>
              <a:t>türünde de eserler oluşturdu. Hikâyeleri çoğunlukla </a:t>
            </a:r>
            <a:r>
              <a:rPr lang="tr-TR" sz="4300" b="1" i="1" dirty="0" smtClean="0">
                <a:solidFill>
                  <a:srgbClr val="00B0F0"/>
                </a:solidFill>
              </a:rPr>
              <a:t>anı türünü </a:t>
            </a:r>
            <a:r>
              <a:rPr lang="tr-TR" sz="4300" b="1" dirty="0" smtClean="0"/>
              <a:t>andırır.</a:t>
            </a:r>
          </a:p>
          <a:p>
            <a:pPr>
              <a:lnSpc>
                <a:spcPct val="170000"/>
              </a:lnSpc>
              <a:buNone/>
            </a:pPr>
            <a:r>
              <a:rPr lang="tr-TR" sz="4300" b="1" dirty="0" smtClean="0">
                <a:sym typeface="Wingdings" pitchFamily="2" charset="2"/>
              </a:rPr>
              <a:t></a:t>
            </a:r>
            <a:r>
              <a:rPr lang="tr-TR" sz="4300" b="1" dirty="0" smtClean="0"/>
              <a:t>Ev içi şiirleriyle </a:t>
            </a:r>
            <a:r>
              <a:rPr lang="tr-TR" sz="4300" b="1" i="1" dirty="0" smtClean="0">
                <a:solidFill>
                  <a:srgbClr val="00B0F0"/>
                </a:solidFill>
              </a:rPr>
              <a:t>Behçet </a:t>
            </a:r>
            <a:r>
              <a:rPr lang="tr-TR" sz="4300" b="1" i="1" dirty="0" err="1" smtClean="0">
                <a:solidFill>
                  <a:srgbClr val="00B0F0"/>
                </a:solidFill>
              </a:rPr>
              <a:t>Necatigil'i</a:t>
            </a:r>
            <a:r>
              <a:rPr lang="tr-TR" sz="4300" b="1" dirty="0" smtClean="0"/>
              <a:t> etkiler. </a:t>
            </a:r>
            <a:r>
              <a:rPr lang="tr-TR" sz="4300" b="1" dirty="0" err="1" smtClean="0"/>
              <a:t>Necatigil</a:t>
            </a:r>
            <a:r>
              <a:rPr lang="tr-TR" sz="4300" b="1" dirty="0" smtClean="0"/>
              <a:t>, Ziya Osman Saba'yı: </a:t>
            </a:r>
            <a:r>
              <a:rPr lang="tr-TR" sz="4300" b="1" i="1" dirty="0" smtClean="0">
                <a:solidFill>
                  <a:srgbClr val="00B0F0"/>
                </a:solidFill>
              </a:rPr>
              <a:t>"Hayatla ölümü iç içe yaşamış beyaz şiirler şairi"</a:t>
            </a:r>
            <a:r>
              <a:rPr lang="tr-TR" sz="4300" b="1" dirty="0" smtClean="0"/>
              <a:t>  olarak tanıtır.</a:t>
            </a:r>
          </a:p>
          <a:p>
            <a:pPr>
              <a:lnSpc>
                <a:spcPct val="170000"/>
              </a:lnSpc>
              <a:buNone/>
            </a:pPr>
            <a:r>
              <a:rPr lang="tr-TR" sz="4300" b="1" dirty="0" smtClean="0">
                <a:sym typeface="Wingdings" pitchFamily="2" charset="2"/>
              </a:rPr>
              <a:t> </a:t>
            </a:r>
            <a:r>
              <a:rPr lang="tr-TR" sz="4300" b="1" dirty="0" smtClean="0">
                <a:solidFill>
                  <a:srgbClr val="00B0F0"/>
                </a:solidFill>
              </a:rPr>
              <a:t>Şiir: </a:t>
            </a:r>
            <a:r>
              <a:rPr lang="tr-TR" sz="4300" b="1" dirty="0" smtClean="0">
                <a:solidFill>
                  <a:srgbClr val="FF0000"/>
                </a:solidFill>
              </a:rPr>
              <a:t>Sebil ve Güvercinler, Geçen Zaman, Nefes Almak    </a:t>
            </a:r>
            <a:r>
              <a:rPr lang="tr-TR" sz="4300" b="1" dirty="0" smtClean="0">
                <a:solidFill>
                  <a:srgbClr val="00B0F0"/>
                </a:solidFill>
              </a:rPr>
              <a:t>Öykü: </a:t>
            </a:r>
            <a:r>
              <a:rPr lang="tr-TR" sz="4300" b="1" dirty="0" smtClean="0">
                <a:solidFill>
                  <a:srgbClr val="FF0000"/>
                </a:solidFill>
              </a:rPr>
              <a:t>Mesut İnsanlar Fotoğrafhanesi, Değişen İstanbul</a:t>
            </a:r>
          </a:p>
          <a:p>
            <a:pPr>
              <a:buFont typeface="Wingdings"/>
              <a:buChar char="à"/>
            </a:pPr>
            <a:endParaRPr lang="tr-TR" sz="3700" dirty="0" smtClean="0"/>
          </a:p>
          <a:p>
            <a:pPr>
              <a:buNone/>
            </a:pPr>
            <a:endParaRPr lang="tr-TR" dirty="0"/>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725470"/>
          </a:xfrm>
        </p:spPr>
        <p:txBody>
          <a:bodyPr>
            <a:normAutofit fontScale="90000"/>
          </a:bodyPr>
          <a:lstStyle/>
          <a:p>
            <a:r>
              <a:rPr lang="tr-TR" dirty="0" smtClean="0"/>
              <a:t>CEVAP 79: </a:t>
            </a:r>
            <a:r>
              <a:rPr lang="tr-TR" b="1" dirty="0" smtClean="0"/>
              <a:t>D</a:t>
            </a:r>
            <a:endParaRPr lang="tr-TR" b="1" dirty="0"/>
          </a:p>
        </p:txBody>
      </p:sp>
      <p:sp>
        <p:nvSpPr>
          <p:cNvPr id="3" name="2 İçerik Yer Tutucusu"/>
          <p:cNvSpPr>
            <a:spLocks noGrp="1"/>
          </p:cNvSpPr>
          <p:nvPr>
            <p:ph idx="1"/>
          </p:nvPr>
        </p:nvSpPr>
        <p:spPr>
          <a:xfrm>
            <a:off x="214282" y="785794"/>
            <a:ext cx="8715436" cy="5857916"/>
          </a:xfrm>
        </p:spPr>
        <p:txBody>
          <a:bodyPr>
            <a:normAutofit fontScale="62500" lnSpcReduction="20000"/>
          </a:bodyPr>
          <a:lstStyle/>
          <a:p>
            <a:pPr marL="514350" indent="-514350">
              <a:buNone/>
            </a:pPr>
            <a:endParaRPr lang="tr-TR" dirty="0" smtClean="0"/>
          </a:p>
          <a:p>
            <a:pPr marL="514350" indent="-514350">
              <a:lnSpc>
                <a:spcPct val="160000"/>
              </a:lnSpc>
              <a:buNone/>
            </a:pPr>
            <a:r>
              <a:rPr lang="tr-TR" sz="3100" b="1" i="1" dirty="0" smtClean="0"/>
              <a:t>DOĞRUSU: </a:t>
            </a:r>
            <a:r>
              <a:rPr lang="tr-TR" sz="3100" dirty="0" smtClean="0"/>
              <a:t>Ancak Agâh Efendi ile aralarındaki anlaşmazlık yüzünden Şinasi, kendi özel </a:t>
            </a:r>
          </a:p>
          <a:p>
            <a:pPr marL="514350" indent="-514350">
              <a:lnSpc>
                <a:spcPct val="160000"/>
              </a:lnSpc>
              <a:buNone/>
            </a:pPr>
            <a:r>
              <a:rPr lang="tr-TR" sz="3100" dirty="0" smtClean="0"/>
              <a:t>gazetesi olan </a:t>
            </a:r>
            <a:r>
              <a:rPr lang="tr-TR" sz="3100" b="1" dirty="0" smtClean="0">
                <a:solidFill>
                  <a:srgbClr val="FF0000"/>
                </a:solidFill>
              </a:rPr>
              <a:t>Tasvir-i Efkâr’ı </a:t>
            </a:r>
            <a:r>
              <a:rPr lang="tr-TR" sz="3100" dirty="0" smtClean="0"/>
              <a:t>çıkarır (1862).</a:t>
            </a:r>
          </a:p>
          <a:p>
            <a:pPr marL="514350" indent="-514350">
              <a:lnSpc>
                <a:spcPct val="160000"/>
              </a:lnSpc>
              <a:buNone/>
            </a:pPr>
            <a:endParaRPr lang="tr-TR" sz="3100" dirty="0" smtClean="0"/>
          </a:p>
          <a:p>
            <a:pPr>
              <a:lnSpc>
                <a:spcPct val="160000"/>
              </a:lnSpc>
              <a:buNone/>
            </a:pPr>
            <a:r>
              <a:rPr lang="tr-TR" sz="3100" b="1" dirty="0" smtClean="0"/>
              <a:t>Ceride-i Havadis</a:t>
            </a:r>
            <a:r>
              <a:rPr lang="tr-TR" sz="3100" dirty="0" smtClean="0"/>
              <a:t>, </a:t>
            </a:r>
            <a:r>
              <a:rPr lang="tr-TR" sz="3100" i="1" dirty="0" smtClean="0"/>
              <a:t>Türk basın tarihinin </a:t>
            </a:r>
            <a:r>
              <a:rPr lang="tr-TR" sz="3100" b="1" i="1" dirty="0" smtClean="0"/>
              <a:t>yarı resmî olan ilk Türkçe gazetesi.</a:t>
            </a:r>
          </a:p>
          <a:p>
            <a:pPr>
              <a:lnSpc>
                <a:spcPct val="160000"/>
              </a:lnSpc>
              <a:buNone/>
            </a:pPr>
            <a:r>
              <a:rPr lang="tr-TR" sz="3100" dirty="0" smtClean="0"/>
              <a:t>Ceride-i Havadis, Osmanlı'da İlk yarı resmi gazete olarak İngiliz misyonundan </a:t>
            </a:r>
            <a:r>
              <a:rPr lang="tr-TR" sz="3100" i="1" dirty="0" smtClean="0"/>
              <a:t>William </a:t>
            </a:r>
          </a:p>
          <a:p>
            <a:pPr>
              <a:lnSpc>
                <a:spcPct val="160000"/>
              </a:lnSpc>
              <a:buNone/>
            </a:pPr>
            <a:r>
              <a:rPr lang="tr-TR" sz="3100" i="1" dirty="0" smtClean="0"/>
              <a:t>Churchill </a:t>
            </a:r>
            <a:r>
              <a:rPr lang="tr-TR" sz="3100" dirty="0" smtClean="0"/>
              <a:t>tarafından 1840'ta çıkartılmıştır. Bu konuda </a:t>
            </a:r>
            <a:r>
              <a:rPr lang="tr-TR" sz="3100" i="1" dirty="0" smtClean="0"/>
              <a:t>Ahmet Hamdi Tanpınar </a:t>
            </a:r>
          </a:p>
          <a:p>
            <a:pPr>
              <a:lnSpc>
                <a:spcPct val="160000"/>
              </a:lnSpc>
              <a:buNone/>
            </a:pPr>
            <a:r>
              <a:rPr lang="tr-TR" sz="3100" dirty="0" smtClean="0"/>
              <a:t>hayıflanarak şöyle bahseder: </a:t>
            </a:r>
            <a:r>
              <a:rPr lang="tr-TR" sz="3100" i="1" dirty="0" smtClean="0"/>
              <a:t>"İlk yıllarda iktidar mevkiinde bulunanların hiçbiri </a:t>
            </a:r>
          </a:p>
          <a:p>
            <a:pPr>
              <a:lnSpc>
                <a:spcPct val="160000"/>
              </a:lnSpc>
              <a:buNone/>
            </a:pPr>
            <a:r>
              <a:rPr lang="tr-TR" sz="3100" i="1" dirty="0" smtClean="0"/>
              <a:t>memleket içinde matbuatın kuvvetinden istifadeyi ciddi surette düşünmemiş."</a:t>
            </a:r>
            <a:endParaRPr lang="tr-TR" sz="3100" dirty="0" smtClean="0"/>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14290"/>
            <a:ext cx="8858312" cy="6429420"/>
          </a:xfrm>
        </p:spPr>
        <p:txBody>
          <a:bodyPr>
            <a:normAutofit fontScale="85000" lnSpcReduction="20000"/>
          </a:bodyPr>
          <a:lstStyle/>
          <a:p>
            <a:pPr>
              <a:lnSpc>
                <a:spcPct val="150000"/>
              </a:lnSpc>
              <a:buNone/>
            </a:pPr>
            <a:r>
              <a:rPr lang="tr-TR" b="1" dirty="0" smtClean="0"/>
              <a:t>80.</a:t>
            </a:r>
            <a:r>
              <a:rPr lang="tr-TR" dirty="0" smtClean="0"/>
              <a:t> </a:t>
            </a:r>
            <a:r>
              <a:rPr lang="tr-TR" sz="1900" dirty="0" smtClean="0"/>
              <a:t>Tanzimat'a kadar Türk edebiyatı ile ilgili çalışmalar, “--------” denilen şairleri bazen </a:t>
            </a:r>
          </a:p>
          <a:p>
            <a:pPr>
              <a:lnSpc>
                <a:spcPct val="150000"/>
              </a:lnSpc>
              <a:buNone/>
            </a:pPr>
            <a:r>
              <a:rPr lang="tr-TR" sz="1900" dirty="0" smtClean="0"/>
              <a:t>alfabetik sıra ile ve bazen de hiçbir sıra gözetmeksizin haklarında birer ikişer cümlelik </a:t>
            </a:r>
          </a:p>
          <a:p>
            <a:pPr>
              <a:lnSpc>
                <a:spcPct val="150000"/>
              </a:lnSpc>
              <a:buNone/>
            </a:pPr>
            <a:r>
              <a:rPr lang="tr-TR" sz="1900" dirty="0" smtClean="0"/>
              <a:t>bilgi verip önek olarak da birer ikişer beyitlerini aktaran, edebiyatın tarihi devirleri ve </a:t>
            </a:r>
          </a:p>
          <a:p>
            <a:pPr>
              <a:lnSpc>
                <a:spcPct val="150000"/>
              </a:lnSpc>
              <a:buNone/>
            </a:pPr>
            <a:r>
              <a:rPr lang="tr-TR" sz="1900" dirty="0" smtClean="0"/>
              <a:t>gelişmesi ile tamamıyla ilgisiz, basit eserlere dayanmakta idi. Tanzimat döneminde bu </a:t>
            </a:r>
          </a:p>
          <a:p>
            <a:pPr>
              <a:lnSpc>
                <a:spcPct val="150000"/>
              </a:lnSpc>
              <a:buNone/>
            </a:pPr>
            <a:r>
              <a:rPr lang="tr-TR" sz="1900" dirty="0" smtClean="0"/>
              <a:t>dar ve faydasız çerçeveyi aşmak için gösterilen gayretlerin ilki Ziya Paşa'ya aittir. “-------” </a:t>
            </a:r>
          </a:p>
          <a:p>
            <a:pPr>
              <a:lnSpc>
                <a:spcPct val="150000"/>
              </a:lnSpc>
              <a:buNone/>
            </a:pPr>
            <a:r>
              <a:rPr lang="tr-TR" sz="1900" dirty="0" smtClean="0"/>
              <a:t>(1874) adlı büyük şiir eserinin başındaki uzun ve manzum ön sözde, divan şiirinin XV. </a:t>
            </a:r>
          </a:p>
          <a:p>
            <a:pPr>
              <a:lnSpc>
                <a:spcPct val="150000"/>
              </a:lnSpc>
              <a:buNone/>
            </a:pPr>
            <a:r>
              <a:rPr lang="tr-TR" sz="1900" dirty="0" smtClean="0"/>
              <a:t>yüzyıldan başlayan gelişmesini bir tarih anlayışı çerçevesinde değerlendirmeye çalışır; </a:t>
            </a:r>
          </a:p>
          <a:p>
            <a:pPr>
              <a:lnSpc>
                <a:spcPct val="150000"/>
              </a:lnSpc>
              <a:buNone/>
            </a:pPr>
            <a:r>
              <a:rPr lang="tr-TR" sz="1900" dirty="0" smtClean="0"/>
              <a:t>şairleri, yaşadıkları zaman içinde tasnif eder; nazım şekillerini de bir tasnif unsuru olarak </a:t>
            </a:r>
          </a:p>
          <a:p>
            <a:pPr>
              <a:lnSpc>
                <a:spcPct val="150000"/>
              </a:lnSpc>
              <a:buNone/>
            </a:pPr>
            <a:r>
              <a:rPr lang="tr-TR" sz="1900" dirty="0" smtClean="0"/>
              <a:t>kullanıp - şahsi de olsa- birtakım sonuçlara varan bu deneme, Türk edebiyatı tarihinin ilk </a:t>
            </a:r>
          </a:p>
          <a:p>
            <a:pPr>
              <a:lnSpc>
                <a:spcPct val="150000"/>
              </a:lnSpc>
              <a:buNone/>
            </a:pPr>
            <a:r>
              <a:rPr lang="tr-TR" sz="1900" dirty="0" smtClean="0"/>
              <a:t>taslak eseridir. </a:t>
            </a:r>
          </a:p>
          <a:p>
            <a:pPr>
              <a:lnSpc>
                <a:spcPct val="160000"/>
              </a:lnSpc>
              <a:buNone/>
            </a:pPr>
            <a:r>
              <a:rPr lang="tr-TR" sz="2000" b="1" dirty="0" smtClean="0"/>
              <a:t>Yukarıda boş bırakılan yerlere aşağıdakilerden </a:t>
            </a:r>
            <a:r>
              <a:rPr lang="tr-TR" sz="2000" b="1" dirty="0" err="1" smtClean="0"/>
              <a:t>hanleri</a:t>
            </a:r>
            <a:r>
              <a:rPr lang="tr-TR" sz="2000" b="1" dirty="0" smtClean="0"/>
              <a:t> getirilmelidir?</a:t>
            </a:r>
          </a:p>
          <a:p>
            <a:pPr marL="457200" indent="-457200">
              <a:lnSpc>
                <a:spcPct val="160000"/>
              </a:lnSpc>
              <a:buNone/>
            </a:pPr>
            <a:r>
              <a:rPr lang="tr-TR" sz="2000" dirty="0" smtClean="0"/>
              <a:t>A) antoloji – Harabat</a:t>
            </a:r>
          </a:p>
          <a:p>
            <a:pPr marL="457200" indent="-457200">
              <a:lnSpc>
                <a:spcPct val="160000"/>
              </a:lnSpc>
              <a:buNone/>
            </a:pPr>
            <a:r>
              <a:rPr lang="tr-TR" sz="2000" dirty="0" smtClean="0"/>
              <a:t>B) lügat – Defter-i </a:t>
            </a:r>
            <a:r>
              <a:rPr lang="tr-TR" sz="2000" dirty="0" err="1" smtClean="0"/>
              <a:t>Âmâl</a:t>
            </a:r>
            <a:endParaRPr lang="tr-TR" sz="2000" dirty="0" smtClean="0"/>
          </a:p>
          <a:p>
            <a:pPr marL="457200" indent="-457200">
              <a:lnSpc>
                <a:spcPct val="160000"/>
              </a:lnSpc>
              <a:buNone/>
            </a:pPr>
            <a:r>
              <a:rPr lang="tr-TR" sz="2000" dirty="0" smtClean="0"/>
              <a:t>C) divan- Şiir ve İnşa</a:t>
            </a:r>
          </a:p>
          <a:p>
            <a:pPr>
              <a:lnSpc>
                <a:spcPct val="160000"/>
              </a:lnSpc>
              <a:buNone/>
            </a:pPr>
            <a:r>
              <a:rPr lang="tr-TR" sz="2000" dirty="0" smtClean="0"/>
              <a:t>D) şuara (şairler) tezkiresi – Harabat</a:t>
            </a:r>
          </a:p>
          <a:p>
            <a:pPr>
              <a:lnSpc>
                <a:spcPct val="160000"/>
              </a:lnSpc>
              <a:buNone/>
            </a:pPr>
            <a:r>
              <a:rPr lang="tr-TR" sz="2000" dirty="0" smtClean="0"/>
              <a:t>E) edebiyat  tarihi – Harabat Mukaddimesi</a:t>
            </a:r>
          </a:p>
          <a:p>
            <a:pPr>
              <a:lnSpc>
                <a:spcPct val="160000"/>
              </a:lnSpc>
              <a:buNone/>
            </a:pPr>
            <a:endParaRPr lang="tr-TR" sz="2000" dirty="0" smtClean="0"/>
          </a:p>
          <a:p>
            <a:pPr>
              <a:lnSpc>
                <a:spcPct val="150000"/>
              </a:lnSpc>
              <a:buNone/>
            </a:pPr>
            <a:endParaRPr lang="tr-TR" sz="1900" b="1" dirty="0"/>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sz="3100" b="1" dirty="0" smtClean="0"/>
              <a:t>CEVAP 80:</a:t>
            </a:r>
            <a:r>
              <a:rPr lang="tr-TR" sz="3100" dirty="0" smtClean="0"/>
              <a:t>D) şuara (şairler) tezkiresi - Harabat</a:t>
            </a:r>
            <a:r>
              <a:rPr lang="tr-TR" b="1" dirty="0" smtClean="0"/>
              <a:t/>
            </a:r>
            <a:br>
              <a:rPr lang="tr-TR" b="1" dirty="0" smtClean="0"/>
            </a:br>
            <a:r>
              <a:rPr lang="tr-TR" dirty="0" smtClean="0"/>
              <a:t> </a:t>
            </a:r>
            <a:endParaRPr lang="tr-TR" dirty="0"/>
          </a:p>
        </p:txBody>
      </p:sp>
      <p:sp>
        <p:nvSpPr>
          <p:cNvPr id="3" name="2 İçerik Yer Tutucusu"/>
          <p:cNvSpPr>
            <a:spLocks noGrp="1"/>
          </p:cNvSpPr>
          <p:nvPr>
            <p:ph idx="1"/>
          </p:nvPr>
        </p:nvSpPr>
        <p:spPr>
          <a:xfrm>
            <a:off x="214282" y="1071546"/>
            <a:ext cx="8786874" cy="5500726"/>
          </a:xfrm>
        </p:spPr>
        <p:txBody>
          <a:bodyPr>
            <a:noAutofit/>
          </a:bodyPr>
          <a:lstStyle/>
          <a:p>
            <a:pPr>
              <a:lnSpc>
                <a:spcPct val="170000"/>
              </a:lnSpc>
              <a:buNone/>
            </a:pPr>
            <a:r>
              <a:rPr lang="tr-TR" sz="1400" b="1" dirty="0" err="1" smtClean="0"/>
              <a:t>Harâbat</a:t>
            </a:r>
            <a:r>
              <a:rPr lang="tr-TR" sz="1400" dirty="0" smtClean="0"/>
              <a:t>, </a:t>
            </a:r>
            <a:r>
              <a:rPr lang="tr-TR" sz="1400" dirty="0" smtClean="0">
                <a:hlinkClick r:id="rId2" tooltip="Ziya Paşa"/>
              </a:rPr>
              <a:t>Ziya Paşa</a:t>
            </a:r>
            <a:r>
              <a:rPr lang="tr-TR" sz="1400" dirty="0" smtClean="0"/>
              <a:t>'nın </a:t>
            </a:r>
            <a:r>
              <a:rPr lang="tr-TR" sz="1400" dirty="0" smtClean="0">
                <a:hlinkClick r:id="rId3" tooltip="1874"/>
              </a:rPr>
              <a:t>1874</a:t>
            </a:r>
            <a:r>
              <a:rPr lang="tr-TR" sz="1400" dirty="0" smtClean="0"/>
              <a:t>-</a:t>
            </a:r>
            <a:r>
              <a:rPr lang="tr-TR" sz="1400" dirty="0" smtClean="0">
                <a:hlinkClick r:id="rId4" tooltip="1875"/>
              </a:rPr>
              <a:t>1875</a:t>
            </a:r>
            <a:r>
              <a:rPr lang="tr-TR" sz="1400" dirty="0" smtClean="0"/>
              <a:t>'te yayınlanan, içerisinde Türk, Arap, İran ve Çağatay sahasında yazılmış şiirlerden   </a:t>
            </a:r>
          </a:p>
          <a:p>
            <a:pPr>
              <a:lnSpc>
                <a:spcPct val="170000"/>
              </a:lnSpc>
              <a:buNone/>
            </a:pPr>
            <a:r>
              <a:rPr lang="tr-TR" sz="1400" dirty="0" smtClean="0"/>
              <a:t> seçmeler bulunan 3 ciltlik divan edebiyatı antolojisidir.</a:t>
            </a:r>
          </a:p>
          <a:p>
            <a:pPr>
              <a:lnSpc>
                <a:spcPct val="170000"/>
              </a:lnSpc>
              <a:buNone/>
            </a:pPr>
            <a:r>
              <a:rPr lang="tr-TR" sz="1400" dirty="0" smtClean="0"/>
              <a:t>Türk şiirinde Tanzimat’tan sonraki yılların en geniş kapsamlı antolojisidir. Ciltleri nazım şekillerine göre düzenlenmiştir.</a:t>
            </a:r>
          </a:p>
          <a:p>
            <a:pPr>
              <a:lnSpc>
                <a:spcPct val="170000"/>
              </a:lnSpc>
              <a:buNone/>
            </a:pPr>
            <a:r>
              <a:rPr lang="tr-TR" sz="1400" dirty="0" smtClean="0"/>
              <a:t>Eserde şiirlerine yer verilen şairler mahlaslarına göre alfabetik dizilmiştir.</a:t>
            </a:r>
          </a:p>
          <a:p>
            <a:pPr>
              <a:lnSpc>
                <a:spcPct val="170000"/>
              </a:lnSpc>
              <a:buNone/>
            </a:pPr>
            <a:r>
              <a:rPr lang="tr-TR" sz="1400" dirty="0" smtClean="0"/>
              <a:t>Kasidelere ayrılmış birinci ciltte yirmi iki şairin Türkçe, otuz sekiz şairin Farsça, otuz yedi şairin Arapça kasideleri </a:t>
            </a:r>
          </a:p>
          <a:p>
            <a:pPr>
              <a:lnSpc>
                <a:spcPct val="170000"/>
              </a:lnSpc>
              <a:buNone/>
            </a:pPr>
            <a:r>
              <a:rPr lang="tr-TR" sz="1400" dirty="0" smtClean="0"/>
              <a:t>bulunur. İkinci cilt kaside ve mesnevi dışında kalan çeşitli nazım türlerindeki şiirlerden oluşur; 393 Türkçe, 374 </a:t>
            </a:r>
          </a:p>
          <a:p>
            <a:pPr>
              <a:lnSpc>
                <a:spcPct val="170000"/>
              </a:lnSpc>
              <a:buNone/>
            </a:pPr>
            <a:r>
              <a:rPr lang="tr-TR" sz="1400" dirty="0" smtClean="0"/>
              <a:t>Farsça, 345 Arapça toplam 1112 şiir içerir. Üçüncü cilt ise mesnevilerden yapılmış seçmeleri den oluşur; on yedisi </a:t>
            </a:r>
          </a:p>
          <a:p>
            <a:pPr>
              <a:lnSpc>
                <a:spcPct val="170000"/>
              </a:lnSpc>
              <a:buNone/>
            </a:pPr>
            <a:r>
              <a:rPr lang="tr-TR" sz="1400" dirty="0" smtClean="0"/>
              <a:t>Türkçe, otuz altısı Farsça olmak üzere toplam elli üç eserden örnekler içerir.</a:t>
            </a: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sz="3200" b="1" dirty="0" smtClean="0"/>
              <a:t>CEVAP 80:</a:t>
            </a:r>
            <a:r>
              <a:rPr lang="tr-TR" sz="3200" dirty="0" smtClean="0"/>
              <a:t>D) şuara (şairler) tezkiresi - Harabat</a:t>
            </a:r>
            <a:endParaRPr lang="tr-TR" sz="3200" dirty="0"/>
          </a:p>
        </p:txBody>
      </p:sp>
      <p:sp>
        <p:nvSpPr>
          <p:cNvPr id="3" name="2 İçerik Yer Tutucusu"/>
          <p:cNvSpPr>
            <a:spLocks noGrp="1"/>
          </p:cNvSpPr>
          <p:nvPr>
            <p:ph idx="1"/>
          </p:nvPr>
        </p:nvSpPr>
        <p:spPr>
          <a:xfrm>
            <a:off x="285720" y="1600200"/>
            <a:ext cx="8643998" cy="4972072"/>
          </a:xfrm>
        </p:spPr>
        <p:txBody>
          <a:bodyPr>
            <a:normAutofit fontScale="25000" lnSpcReduction="20000"/>
          </a:bodyPr>
          <a:lstStyle/>
          <a:p>
            <a:pPr>
              <a:lnSpc>
                <a:spcPct val="170000"/>
              </a:lnSpc>
              <a:buNone/>
            </a:pPr>
            <a:r>
              <a:rPr lang="tr-TR" sz="4900" dirty="0" smtClean="0"/>
              <a:t>Ziya Paşa, eserin başına edebî görüşlerini belirten mesnevi şeklinde 795 beyitlik bir manzum mukaddime (ön söz) ilâve etmiştir. </a:t>
            </a:r>
          </a:p>
          <a:p>
            <a:pPr>
              <a:lnSpc>
                <a:spcPct val="170000"/>
              </a:lnSpc>
              <a:buNone/>
            </a:pPr>
            <a:r>
              <a:rPr lang="tr-TR" sz="4900" dirty="0" smtClean="0"/>
              <a:t>Bölümden oluşan ön sözde Ziya Paşa dil, edebiyat ve şair hakkındaki görüşlerini anlatır. </a:t>
            </a:r>
          </a:p>
          <a:p>
            <a:pPr>
              <a:lnSpc>
                <a:spcPct val="170000"/>
              </a:lnSpc>
              <a:buNone/>
            </a:pPr>
            <a:endParaRPr lang="tr-TR" sz="4900" dirty="0" smtClean="0"/>
          </a:p>
          <a:p>
            <a:pPr>
              <a:lnSpc>
                <a:spcPct val="170000"/>
              </a:lnSpc>
              <a:buNone/>
            </a:pPr>
            <a:r>
              <a:rPr lang="tr-TR" sz="4900" dirty="0" smtClean="0"/>
              <a:t>Divan şiirinin edebî dil, nazım tekniği, geçirdiği gelişim devreleri ve edebi zümreler bakımından özet şeklinde bir tarihçesini sunan uzun ön </a:t>
            </a:r>
          </a:p>
          <a:p>
            <a:pPr>
              <a:lnSpc>
                <a:spcPct val="170000"/>
              </a:lnSpc>
              <a:buNone/>
            </a:pPr>
            <a:r>
              <a:rPr lang="tr-TR" sz="4900" dirty="0" smtClean="0"/>
              <a:t>sözde 1860’ </a:t>
            </a:r>
            <a:r>
              <a:rPr lang="tr-TR" sz="4900" dirty="0" err="1" smtClean="0"/>
              <a:t>lardan</a:t>
            </a:r>
            <a:r>
              <a:rPr lang="tr-TR" sz="4900" dirty="0" smtClean="0"/>
              <a:t> sonra Türk şiirinde kendini gösteren yenileşme hareketinden bahsedilmez. Ziya Paşa bu önsözde </a:t>
            </a:r>
            <a:r>
              <a:rPr lang="tr-TR" sz="4900" dirty="0" err="1" smtClean="0"/>
              <a:t>Osmanlıca'nın</a:t>
            </a:r>
            <a:r>
              <a:rPr lang="tr-TR" sz="4900" dirty="0" smtClean="0"/>
              <a:t> Arapça </a:t>
            </a:r>
          </a:p>
          <a:p>
            <a:pPr>
              <a:lnSpc>
                <a:spcPct val="170000"/>
              </a:lnSpc>
              <a:buNone/>
            </a:pPr>
            <a:r>
              <a:rPr lang="tr-TR" sz="4900" dirty="0" smtClean="0"/>
              <a:t>ve Farsça ile zenginleştiğini savunur, Divan edebiyatını över, halk edebiyatını eleştirir. Halbuki Ziya Paşa, daha önce </a:t>
            </a:r>
            <a:r>
              <a:rPr lang="tr-TR" sz="4900" dirty="0" smtClean="0">
                <a:hlinkClick r:id="rId2" tooltip="Hürriyet gazetesi"/>
              </a:rPr>
              <a:t>Hürriyet </a:t>
            </a:r>
          </a:p>
          <a:p>
            <a:pPr>
              <a:lnSpc>
                <a:spcPct val="170000"/>
              </a:lnSpc>
              <a:buNone/>
            </a:pPr>
            <a:r>
              <a:rPr lang="tr-TR" sz="4900" dirty="0" smtClean="0">
                <a:hlinkClick r:id="rId2" tooltip="Hürriyet gazetesi"/>
              </a:rPr>
              <a:t>gazetesinde</a:t>
            </a:r>
            <a:r>
              <a:rPr lang="tr-TR" sz="4900" dirty="0" smtClean="0"/>
              <a:t> yayınlanan </a:t>
            </a:r>
            <a:r>
              <a:rPr lang="tr-TR" sz="4900" i="1" dirty="0" smtClean="0"/>
              <a:t>Şiir ve İnşa</a:t>
            </a:r>
            <a:r>
              <a:rPr lang="tr-TR" sz="4900" dirty="0" smtClean="0"/>
              <a:t> makalesinde edebiyatın </a:t>
            </a:r>
            <a:r>
              <a:rPr lang="tr-TR" sz="4900" dirty="0" smtClean="0">
                <a:hlinkClick r:id="rId3" tooltip="Arapça"/>
              </a:rPr>
              <a:t>Arapça</a:t>
            </a:r>
            <a:r>
              <a:rPr lang="tr-TR" sz="4900" dirty="0" smtClean="0"/>
              <a:t> ve </a:t>
            </a:r>
            <a:r>
              <a:rPr lang="tr-TR" sz="4900" dirty="0" smtClean="0">
                <a:hlinkClick r:id="rId4" tooltip="Farsça"/>
              </a:rPr>
              <a:t>Farsça</a:t>
            </a:r>
            <a:r>
              <a:rPr lang="tr-TR" sz="4900" dirty="0" smtClean="0"/>
              <a:t> boyunduruğunda anlaşılamaz hale geldiğini söylemiş ve halk </a:t>
            </a:r>
          </a:p>
          <a:p>
            <a:pPr>
              <a:lnSpc>
                <a:spcPct val="170000"/>
              </a:lnSpc>
              <a:buNone/>
            </a:pPr>
            <a:r>
              <a:rPr lang="tr-TR" sz="4900" dirty="0" smtClean="0"/>
              <a:t>edebiyatı biçimlerine dönülmesini savunmuştur. Bu karşıtlık dönem aydınlarında bulunan doğu-batı ikiliğini yansıtmaktadır.</a:t>
            </a:r>
          </a:p>
          <a:p>
            <a:pPr>
              <a:lnSpc>
                <a:spcPct val="170000"/>
              </a:lnSpc>
            </a:pPr>
            <a:endParaRPr lang="tr-TR" sz="4900" dirty="0" smtClean="0"/>
          </a:p>
          <a:p>
            <a:pPr>
              <a:lnSpc>
                <a:spcPct val="170000"/>
              </a:lnSpc>
              <a:buNone/>
            </a:pPr>
            <a:r>
              <a:rPr lang="tr-TR" sz="4900" dirty="0" smtClean="0"/>
              <a:t>Ziya Paşa’nın bu ikili tavrına eleştiri olarak </a:t>
            </a:r>
            <a:r>
              <a:rPr lang="tr-TR" sz="4900" dirty="0" err="1" smtClean="0"/>
              <a:t>Harabât’ın</a:t>
            </a:r>
            <a:r>
              <a:rPr lang="tr-TR" sz="4900" dirty="0" smtClean="0"/>
              <a:t> ilk cildine karşılık </a:t>
            </a:r>
            <a:r>
              <a:rPr lang="tr-TR" sz="4900" dirty="0" smtClean="0">
                <a:hlinkClick r:id="rId5" tooltip="Namık Kemal"/>
              </a:rPr>
              <a:t>Namık Kemal</a:t>
            </a:r>
            <a:r>
              <a:rPr lang="tr-TR" sz="4900" dirty="0" smtClean="0"/>
              <a:t> yanıt olarak </a:t>
            </a:r>
            <a:r>
              <a:rPr lang="tr-TR" sz="4900" dirty="0" err="1" smtClean="0">
                <a:hlinkClick r:id="rId6" tooltip="Tahrib-i Harâbât"/>
              </a:rPr>
              <a:t>Tahrib</a:t>
            </a:r>
            <a:r>
              <a:rPr lang="tr-TR" sz="4900" dirty="0" smtClean="0">
                <a:hlinkClick r:id="rId6" tooltip="Tahrib-i Harâbât"/>
              </a:rPr>
              <a:t>-i </a:t>
            </a:r>
            <a:r>
              <a:rPr lang="tr-TR" sz="4900" dirty="0" err="1" smtClean="0">
                <a:hlinkClick r:id="rId6" tooltip="Tahrib-i Harâbât"/>
              </a:rPr>
              <a:t>Harâbât</a:t>
            </a:r>
            <a:r>
              <a:rPr lang="tr-TR" sz="4900" dirty="0" smtClean="0"/>
              <a:t>, ikinci cildine </a:t>
            </a:r>
          </a:p>
          <a:p>
            <a:pPr>
              <a:lnSpc>
                <a:spcPct val="170000"/>
              </a:lnSpc>
              <a:buNone/>
            </a:pPr>
            <a:r>
              <a:rPr lang="tr-TR" sz="4900" dirty="0" smtClean="0"/>
              <a:t>karşılık </a:t>
            </a:r>
            <a:r>
              <a:rPr lang="tr-TR" sz="4900" i="1" dirty="0" smtClean="0"/>
              <a:t>Takip</a:t>
            </a:r>
            <a:r>
              <a:rPr lang="tr-TR" sz="4900" dirty="0" smtClean="0"/>
              <a:t> adlı eleştirilerini yazmıştır. Ziya Paşa, </a:t>
            </a:r>
            <a:r>
              <a:rPr lang="tr-TR" sz="4900" dirty="0" err="1" smtClean="0"/>
              <a:t>Nâmık</a:t>
            </a:r>
            <a:r>
              <a:rPr lang="tr-TR" sz="4900" dirty="0" smtClean="0"/>
              <a:t> Kemal’in bu suçlamalarına yetmiş dört beyitlik bir manzume ile cevap </a:t>
            </a:r>
          </a:p>
          <a:p>
            <a:pPr>
              <a:lnSpc>
                <a:spcPct val="170000"/>
              </a:lnSpc>
              <a:buNone/>
            </a:pPr>
            <a:r>
              <a:rPr lang="tr-TR" sz="4900" dirty="0" smtClean="0"/>
              <a:t>vermişse de bu manzume yayımlanmamıştır.</a:t>
            </a:r>
          </a:p>
          <a:p>
            <a:endParaRPr lang="tr-TR" sz="4900" dirty="0" smtClean="0"/>
          </a:p>
          <a:p>
            <a:pPr>
              <a:buNone/>
            </a:pPr>
            <a:endParaRPr lang="tr-TR" dirty="0"/>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85728"/>
            <a:ext cx="8858312" cy="6429420"/>
          </a:xfrm>
        </p:spPr>
        <p:txBody>
          <a:bodyPr>
            <a:normAutofit fontScale="25000" lnSpcReduction="20000"/>
          </a:bodyPr>
          <a:lstStyle/>
          <a:p>
            <a:pPr>
              <a:buNone/>
            </a:pPr>
            <a:r>
              <a:rPr lang="tr-TR" sz="4400" dirty="0" smtClean="0">
                <a:hlinkClick r:id="rId2"/>
              </a:rPr>
              <a:t>Ziya Paşa'nın Eserleri</a:t>
            </a:r>
            <a:r>
              <a:rPr lang="tr-TR" sz="4400" dirty="0" smtClean="0"/>
              <a:t> </a:t>
            </a:r>
          </a:p>
          <a:p>
            <a:pPr>
              <a:buNone/>
            </a:pPr>
            <a:endParaRPr lang="tr-TR" dirty="0" smtClean="0"/>
          </a:p>
          <a:p>
            <a:pPr>
              <a:lnSpc>
                <a:spcPct val="170000"/>
              </a:lnSpc>
              <a:buNone/>
            </a:pPr>
            <a:r>
              <a:rPr lang="tr-TR" sz="5200" b="1" dirty="0" smtClean="0"/>
              <a:t>DEFTER-İ ÂMÂL:</a:t>
            </a:r>
            <a:r>
              <a:rPr lang="tr-TR" sz="5200" dirty="0" smtClean="0"/>
              <a:t> Ziya Paşa; anı; Jean </a:t>
            </a:r>
            <a:r>
              <a:rPr lang="tr-TR" sz="5200" dirty="0" err="1" smtClean="0"/>
              <a:t>Jacque</a:t>
            </a:r>
            <a:r>
              <a:rPr lang="tr-TR" sz="5200" dirty="0" smtClean="0"/>
              <a:t> Rousseau’nun “ İtiraflar “ adlı eserinden etkilenerek yazmıştır; batılı anlamda anı </a:t>
            </a:r>
          </a:p>
          <a:p>
            <a:pPr>
              <a:lnSpc>
                <a:spcPct val="170000"/>
              </a:lnSpc>
              <a:buNone/>
            </a:pPr>
            <a:r>
              <a:rPr lang="tr-TR" sz="5200" dirty="0" smtClean="0"/>
              <a:t>türünün ilk örneklerindendir; yazarın çocukluk anılarını anlattığı bir eserdir; yarım kalmış bir eserdir… </a:t>
            </a:r>
          </a:p>
          <a:p>
            <a:pPr>
              <a:lnSpc>
                <a:spcPct val="170000"/>
              </a:lnSpc>
              <a:buNone/>
            </a:pPr>
            <a:r>
              <a:rPr lang="tr-TR" sz="5200" b="1" dirty="0" smtClean="0"/>
              <a:t>EMİLE:</a:t>
            </a:r>
            <a:r>
              <a:rPr lang="tr-TR" sz="5200" dirty="0" smtClean="0"/>
              <a:t> Ziya Paşa; düzyazı; Jean </a:t>
            </a:r>
            <a:r>
              <a:rPr lang="tr-TR" sz="5200" dirty="0" err="1" smtClean="0"/>
              <a:t>Jacque</a:t>
            </a:r>
            <a:r>
              <a:rPr lang="tr-TR" sz="5200" dirty="0" smtClean="0"/>
              <a:t> Rousseau’dan Türkçeye çok güzel bir dille çevirdiği bir eserdir…</a:t>
            </a:r>
          </a:p>
          <a:p>
            <a:pPr>
              <a:lnSpc>
                <a:spcPct val="170000"/>
              </a:lnSpc>
              <a:buNone/>
            </a:pPr>
            <a:r>
              <a:rPr lang="tr-TR" sz="5200" b="1" dirty="0" smtClean="0"/>
              <a:t>ENGİZİSYON TARİHİ:</a:t>
            </a:r>
            <a:r>
              <a:rPr lang="tr-TR" sz="5200" dirty="0" smtClean="0"/>
              <a:t> Ziya Paşa; tarih; çeviri bir eserdir…</a:t>
            </a:r>
          </a:p>
          <a:p>
            <a:pPr>
              <a:lnSpc>
                <a:spcPct val="170000"/>
              </a:lnSpc>
              <a:buNone/>
            </a:pPr>
            <a:r>
              <a:rPr lang="tr-TR" sz="5200" b="1" dirty="0" smtClean="0"/>
              <a:t>EŞAR-I ZİYA:</a:t>
            </a:r>
            <a:r>
              <a:rPr lang="tr-TR" sz="5200" dirty="0" smtClean="0"/>
              <a:t> Ziya Paşa; şiir kitabı; şairin kendi yazdığı şiirlerinin bulunduğu bir şiir kitabıdır; bu eser şairin ölümünden sonra </a:t>
            </a:r>
          </a:p>
          <a:p>
            <a:pPr>
              <a:lnSpc>
                <a:spcPct val="170000"/>
              </a:lnSpc>
              <a:buNone/>
            </a:pPr>
            <a:r>
              <a:rPr lang="tr-TR" sz="5200" dirty="0" smtClean="0"/>
              <a:t>yayınlanmıştır…</a:t>
            </a:r>
          </a:p>
          <a:p>
            <a:pPr>
              <a:lnSpc>
                <a:spcPct val="170000"/>
              </a:lnSpc>
              <a:buNone/>
            </a:pPr>
            <a:r>
              <a:rPr lang="tr-TR" sz="5200" b="1" dirty="0" smtClean="0"/>
              <a:t>HARABAT MUKADDİMESİ:</a:t>
            </a:r>
            <a:r>
              <a:rPr lang="tr-TR" sz="5200" dirty="0" smtClean="0"/>
              <a:t> Ziya Paşa; Harabat’ın önsözü olan bu makale, bizde ilk edebiyat tarihi taslağı sayılır. Ziya Paşa’nın </a:t>
            </a:r>
          </a:p>
          <a:p>
            <a:pPr>
              <a:lnSpc>
                <a:spcPct val="170000"/>
              </a:lnSpc>
              <a:buNone/>
            </a:pPr>
            <a:r>
              <a:rPr lang="tr-TR" sz="5200" dirty="0" smtClean="0"/>
              <a:t>burada verdiği hükümlerin yanlış ve eksik tarafları, bilgi hataları ilk önce Namık Kemal’in hücumlarına uğramıştır…</a:t>
            </a:r>
          </a:p>
          <a:p>
            <a:pPr>
              <a:lnSpc>
                <a:spcPct val="170000"/>
              </a:lnSpc>
              <a:buNone/>
            </a:pPr>
            <a:r>
              <a:rPr lang="tr-TR" sz="5200" b="1" dirty="0" smtClean="0"/>
              <a:t>HARABAT:</a:t>
            </a:r>
            <a:r>
              <a:rPr lang="tr-TR" sz="5200" dirty="0" smtClean="0"/>
              <a:t> Ziya Paşa; antoloji; Türk edebiyatının ilk antoloji eseridir; Türk, Arap ve Fars edebiyatından seçme şiirlerin yer aldığı </a:t>
            </a:r>
          </a:p>
          <a:p>
            <a:pPr>
              <a:lnSpc>
                <a:spcPct val="170000"/>
              </a:lnSpc>
              <a:buNone/>
            </a:pPr>
            <a:r>
              <a:rPr lang="tr-TR" sz="5200" dirty="0" smtClean="0"/>
              <a:t>bir divan şiiri antolojisidir; ayrıca yazar bu eserin başına bir önsöz koyarak Şiir ve İnşa makalesindeki düşüncesini değiştirerek </a:t>
            </a:r>
          </a:p>
          <a:p>
            <a:pPr>
              <a:lnSpc>
                <a:spcPct val="170000"/>
              </a:lnSpc>
              <a:buNone/>
            </a:pPr>
            <a:r>
              <a:rPr lang="tr-TR" sz="5200" dirty="0" smtClean="0"/>
              <a:t>gerçek edebiyatın Divan Edebiyatı olduğunu savunmuştur…</a:t>
            </a:r>
          </a:p>
          <a:p>
            <a:pPr>
              <a:lnSpc>
                <a:spcPct val="170000"/>
              </a:lnSpc>
              <a:buNone/>
            </a:pPr>
            <a:r>
              <a:rPr lang="tr-TR" sz="5200" b="1" dirty="0" smtClean="0"/>
              <a:t>RÜYA:</a:t>
            </a:r>
            <a:r>
              <a:rPr lang="tr-TR" sz="5200" dirty="0" smtClean="0"/>
              <a:t> Ziya Paşa; mülakat ( röportaj ); edebiyatımızdaki mülakat türündeki ilk eseridir; karşılıklı konuşmalar biçiminde yazmıştır; </a:t>
            </a:r>
          </a:p>
          <a:p>
            <a:pPr>
              <a:lnSpc>
                <a:spcPct val="170000"/>
              </a:lnSpc>
              <a:buNone/>
            </a:pPr>
            <a:r>
              <a:rPr lang="tr-TR" sz="5200" dirty="0" smtClean="0"/>
              <a:t>yazar eserinde çocukluk anılarını anlatmıştır; ayrıca yine bu eserinde Sadrazam Ali Paşa’yı eleştirmiş, onun kötü bir yönetim </a:t>
            </a:r>
          </a:p>
          <a:p>
            <a:pPr>
              <a:lnSpc>
                <a:spcPct val="170000"/>
              </a:lnSpc>
              <a:buNone/>
            </a:pPr>
            <a:r>
              <a:rPr lang="tr-TR" sz="5200" dirty="0" smtClean="0"/>
              <a:t>göstermesinden ötürü görevden alınması gerektiği üzerinde durmuştur…</a:t>
            </a:r>
          </a:p>
          <a:p>
            <a:pPr>
              <a:lnSpc>
                <a:spcPct val="170000"/>
              </a:lnSpc>
              <a:buNone/>
            </a:pPr>
            <a:r>
              <a:rPr lang="tr-TR" sz="5200" b="1" dirty="0" smtClean="0"/>
              <a:t>ŞİİR VE İNŞA:</a:t>
            </a:r>
            <a:r>
              <a:rPr lang="tr-TR" sz="5200" dirty="0" smtClean="0"/>
              <a:t> Ziya Paşa; makale; yazar bu eserinde, Halk şiirinin bizim gerçek şiirimiz olduğunu söylemiş ve Divan şiirini </a:t>
            </a:r>
          </a:p>
          <a:p>
            <a:pPr>
              <a:lnSpc>
                <a:spcPct val="170000"/>
              </a:lnSpc>
              <a:buNone/>
            </a:pPr>
            <a:r>
              <a:rPr lang="tr-TR" sz="5200" dirty="0" smtClean="0"/>
              <a:t>eleştirmiştir…</a:t>
            </a:r>
          </a:p>
          <a:p>
            <a:pPr>
              <a:lnSpc>
                <a:spcPct val="170000"/>
              </a:lnSpc>
              <a:buNone/>
            </a:pPr>
            <a:r>
              <a:rPr lang="tr-TR" sz="5200" b="1" dirty="0" smtClean="0"/>
              <a:t>ZAFERNAME:</a:t>
            </a:r>
            <a:r>
              <a:rPr lang="tr-TR" sz="5200" dirty="0" smtClean="0"/>
              <a:t> Ziya Paşa; eleştiri; nazım-nesir karışımı bir eserdir; şair bu eserinde, dönemin sadrazamı olan Ali Paşa’yı  eleştirmek </a:t>
            </a:r>
          </a:p>
          <a:p>
            <a:pPr>
              <a:lnSpc>
                <a:spcPct val="170000"/>
              </a:lnSpc>
              <a:buNone/>
            </a:pPr>
            <a:r>
              <a:rPr lang="tr-TR" sz="5200" dirty="0" smtClean="0"/>
              <a:t>için yazmıştır; mizahi yönleri bulunan bu eser “ kaside, tahmis, şerh “ olmak üzere üç bölümden oluşur; önemli bir hiciv örneğidir. </a:t>
            </a:r>
          </a:p>
          <a:p>
            <a:pPr>
              <a:lnSpc>
                <a:spcPct val="170000"/>
              </a:lnSpc>
              <a:buNone/>
            </a:pPr>
            <a:endParaRPr lang="tr-TR" dirty="0"/>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14290"/>
            <a:ext cx="8715436" cy="6286544"/>
          </a:xfrm>
        </p:spPr>
        <p:txBody>
          <a:bodyPr>
            <a:normAutofit lnSpcReduction="10000"/>
          </a:bodyPr>
          <a:lstStyle/>
          <a:p>
            <a:pPr>
              <a:lnSpc>
                <a:spcPct val="150000"/>
              </a:lnSpc>
              <a:buNone/>
            </a:pPr>
            <a:r>
              <a:rPr lang="tr-TR" sz="1800" b="1" dirty="0" smtClean="0"/>
              <a:t>81. </a:t>
            </a:r>
            <a:r>
              <a:rPr lang="tr-TR" sz="1800" dirty="0" smtClean="0"/>
              <a:t>Batı Avrupa edebiyatı ile olan ilgileri Tanzimat şair ve yazarlarına göre geniş sınırlara </a:t>
            </a:r>
          </a:p>
          <a:p>
            <a:pPr>
              <a:lnSpc>
                <a:spcPct val="150000"/>
              </a:lnSpc>
              <a:buNone/>
            </a:pPr>
            <a:r>
              <a:rPr lang="tr-TR" sz="1800" dirty="0" smtClean="0"/>
              <a:t>uzanan Servet-i </a:t>
            </a:r>
            <a:r>
              <a:rPr lang="tr-TR" sz="1800" dirty="0" err="1" smtClean="0"/>
              <a:t>Fünuncuların</a:t>
            </a:r>
            <a:r>
              <a:rPr lang="tr-TR" sz="1800" dirty="0" smtClean="0"/>
              <a:t> edebi tenkit anlayışları daha modern idi. Servet-i </a:t>
            </a:r>
            <a:r>
              <a:rPr lang="tr-TR" sz="1800" dirty="0" err="1" smtClean="0"/>
              <a:t>Fünuncular</a:t>
            </a:r>
            <a:r>
              <a:rPr lang="tr-TR" sz="1800" dirty="0" smtClean="0"/>
              <a:t>, </a:t>
            </a:r>
          </a:p>
          <a:p>
            <a:pPr>
              <a:lnSpc>
                <a:spcPct val="150000"/>
              </a:lnSpc>
              <a:buNone/>
            </a:pPr>
            <a:r>
              <a:rPr lang="tr-TR" sz="1800" dirty="0" smtClean="0"/>
              <a:t>bir yandan divan edebiyatı zihniyetinin son artıklarını ortadan kaldırmaya çalışırken bir </a:t>
            </a:r>
          </a:p>
          <a:p>
            <a:pPr>
              <a:lnSpc>
                <a:spcPct val="150000"/>
              </a:lnSpc>
              <a:buNone/>
            </a:pPr>
            <a:r>
              <a:rPr lang="tr-TR" sz="1800" dirty="0" smtClean="0"/>
              <a:t>yandan da batılı tenkidin örneklerini verdiler. Divan edebiyatı taraftarları ile yapılan yazılı </a:t>
            </a:r>
          </a:p>
          <a:p>
            <a:pPr>
              <a:lnSpc>
                <a:spcPct val="150000"/>
              </a:lnSpc>
              <a:buNone/>
            </a:pPr>
            <a:r>
              <a:rPr lang="tr-TR" sz="1800" dirty="0" smtClean="0"/>
              <a:t>çatışmalar, bu taraftarların tutumlarının tabii bir sonucu olarak ister istemez polemik </a:t>
            </a:r>
          </a:p>
          <a:p>
            <a:pPr>
              <a:lnSpc>
                <a:spcPct val="150000"/>
              </a:lnSpc>
              <a:buNone/>
            </a:pPr>
            <a:r>
              <a:rPr lang="tr-TR" sz="1800" dirty="0" smtClean="0"/>
              <a:t>şeklinde oluyordu. Bu türün Servet-i </a:t>
            </a:r>
            <a:r>
              <a:rPr lang="tr-TR" sz="1800" dirty="0" err="1" smtClean="0"/>
              <a:t>Fünundaki</a:t>
            </a:r>
            <a:r>
              <a:rPr lang="tr-TR" sz="1800" dirty="0" smtClean="0"/>
              <a:t> temsilcisi -------------‘</a:t>
            </a:r>
            <a:r>
              <a:rPr lang="tr-TR" sz="1800" dirty="0" err="1" smtClean="0"/>
              <a:t>dir</a:t>
            </a:r>
            <a:r>
              <a:rPr lang="tr-TR" sz="1800" dirty="0" smtClean="0"/>
              <a:t>/tir. Bu konudaki </a:t>
            </a:r>
          </a:p>
          <a:p>
            <a:pPr>
              <a:lnSpc>
                <a:spcPct val="150000"/>
              </a:lnSpc>
              <a:buNone/>
            </a:pPr>
            <a:r>
              <a:rPr lang="tr-TR" sz="1800" dirty="0" smtClean="0"/>
              <a:t>polemiklerinin bir kısmını sonradan Kavgalarım (1910) adı ile bastırdı. Servet-i </a:t>
            </a:r>
            <a:r>
              <a:rPr lang="tr-TR" sz="1800" dirty="0" err="1" smtClean="0"/>
              <a:t>Fünun</a:t>
            </a:r>
            <a:r>
              <a:rPr lang="tr-TR" sz="1800" dirty="0" smtClean="0"/>
              <a:t> </a:t>
            </a:r>
          </a:p>
          <a:p>
            <a:pPr>
              <a:lnSpc>
                <a:spcPct val="150000"/>
              </a:lnSpc>
              <a:buNone/>
            </a:pPr>
            <a:r>
              <a:rPr lang="tr-TR" sz="1800" dirty="0" smtClean="0"/>
              <a:t>topluluğu içinde sadece edebi tenkitle ilgilenen tek kişi, ----------------(1876 - 1910)'dır. </a:t>
            </a:r>
          </a:p>
          <a:p>
            <a:pPr>
              <a:lnSpc>
                <a:spcPct val="150000"/>
              </a:lnSpc>
              <a:buNone/>
            </a:pPr>
            <a:r>
              <a:rPr lang="tr-TR" sz="1800" b="1" dirty="0" smtClean="0"/>
              <a:t>Bu parçada boş bırakılan yerlere aşağıdakilerden hangileri getirilmelidir?</a:t>
            </a:r>
          </a:p>
          <a:p>
            <a:pPr>
              <a:lnSpc>
                <a:spcPct val="150000"/>
              </a:lnSpc>
              <a:buNone/>
            </a:pPr>
            <a:r>
              <a:rPr lang="tr-TR" sz="1800" dirty="0" smtClean="0"/>
              <a:t>A) Tevfik Fikret – Süleyman Nazif</a:t>
            </a:r>
          </a:p>
          <a:p>
            <a:pPr>
              <a:lnSpc>
                <a:spcPct val="150000"/>
              </a:lnSpc>
              <a:buNone/>
            </a:pPr>
            <a:r>
              <a:rPr lang="tr-TR" sz="1800" dirty="0" smtClean="0"/>
              <a:t>B) Cenap Şahabettin - Süleyman Nazif</a:t>
            </a:r>
          </a:p>
          <a:p>
            <a:pPr>
              <a:lnSpc>
                <a:spcPct val="150000"/>
              </a:lnSpc>
              <a:buNone/>
            </a:pPr>
            <a:r>
              <a:rPr lang="tr-TR" sz="1800" dirty="0" smtClean="0"/>
              <a:t>C) Halit Ziya Uşaklıgil - Hüseyin Cahit </a:t>
            </a:r>
          </a:p>
          <a:p>
            <a:pPr>
              <a:lnSpc>
                <a:spcPct val="150000"/>
              </a:lnSpc>
              <a:buNone/>
            </a:pPr>
            <a:r>
              <a:rPr lang="tr-TR" sz="1800" dirty="0" smtClean="0"/>
              <a:t>D) Mehmet Rauf - Ahmet </a:t>
            </a:r>
            <a:r>
              <a:rPr lang="tr-TR" sz="1800" dirty="0" err="1" smtClean="0"/>
              <a:t>Şuayb</a:t>
            </a:r>
            <a:r>
              <a:rPr lang="tr-TR" sz="1800" dirty="0" smtClean="0"/>
              <a:t> </a:t>
            </a:r>
          </a:p>
          <a:p>
            <a:pPr>
              <a:lnSpc>
                <a:spcPct val="150000"/>
              </a:lnSpc>
              <a:buNone/>
            </a:pPr>
            <a:r>
              <a:rPr lang="tr-TR" sz="1800" dirty="0" smtClean="0"/>
              <a:t>E) Hüseyin Cahit - Ahmet </a:t>
            </a:r>
            <a:r>
              <a:rPr lang="tr-TR" sz="1800" dirty="0" err="1" smtClean="0"/>
              <a:t>Şuayb</a:t>
            </a:r>
            <a:r>
              <a:rPr lang="tr-TR" sz="1800" dirty="0" smtClean="0"/>
              <a:t> </a:t>
            </a:r>
            <a:endParaRPr lang="tr-TR" sz="1800" dirty="0"/>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sz="3100" b="1" dirty="0" smtClean="0"/>
              <a:t>Cevap 81:</a:t>
            </a:r>
            <a:r>
              <a:rPr lang="tr-TR" sz="3100" dirty="0" smtClean="0"/>
              <a:t>E) Hüseyin Cahit - Ahmet </a:t>
            </a:r>
            <a:r>
              <a:rPr lang="tr-TR" sz="3100" dirty="0" err="1" smtClean="0"/>
              <a:t>Şuayb</a:t>
            </a:r>
            <a:r>
              <a:rPr lang="tr-TR" sz="3100" dirty="0" smtClean="0"/>
              <a:t> </a:t>
            </a:r>
            <a:r>
              <a:rPr lang="tr-TR" dirty="0" smtClean="0"/>
              <a:t/>
            </a:r>
            <a:br>
              <a:rPr lang="tr-TR" dirty="0" smtClean="0"/>
            </a:br>
            <a:r>
              <a:rPr lang="tr-TR" dirty="0" smtClean="0"/>
              <a:t> </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215106"/>
          </a:xfrm>
        </p:spPr>
        <p:txBody>
          <a:bodyPr>
            <a:normAutofit fontScale="85000" lnSpcReduction="20000"/>
          </a:bodyPr>
          <a:lstStyle/>
          <a:p>
            <a:pPr>
              <a:lnSpc>
                <a:spcPct val="150000"/>
              </a:lnSpc>
              <a:buNone/>
            </a:pPr>
            <a:r>
              <a:rPr lang="tr-TR" sz="1800" b="1" dirty="0" smtClean="0"/>
              <a:t>82.</a:t>
            </a:r>
            <a:r>
              <a:rPr lang="tr-TR" sz="1800" dirty="0" smtClean="0"/>
              <a:t>Onun şiir yazmaya başlaması, Servet-i </a:t>
            </a:r>
            <a:r>
              <a:rPr lang="tr-TR" sz="1800" dirty="0" err="1" smtClean="0"/>
              <a:t>Fünun</a:t>
            </a:r>
            <a:r>
              <a:rPr lang="tr-TR" sz="1800" dirty="0" smtClean="0"/>
              <a:t> şiirinin en çok sevildiği yıllara rastlar. Fakat şiir anlayışı bu </a:t>
            </a:r>
          </a:p>
          <a:p>
            <a:pPr>
              <a:lnSpc>
                <a:spcPct val="150000"/>
              </a:lnSpc>
              <a:buNone/>
            </a:pPr>
            <a:r>
              <a:rPr lang="tr-TR" sz="1800" dirty="0" smtClean="0"/>
              <a:t>topluluğun anlayışına uymuyordu. Şahsi duygularını ve isteklerini anlatmayı, aruzu ve halktan uzak olan dil </a:t>
            </a:r>
          </a:p>
          <a:p>
            <a:pPr>
              <a:lnSpc>
                <a:spcPct val="150000"/>
              </a:lnSpc>
              <a:buNone/>
            </a:pPr>
            <a:r>
              <a:rPr lang="tr-TR" sz="1800" dirty="0" smtClean="0"/>
              <a:t>anlayışını sevmiyordu. Memleketin acılarını ve ihtiyaçlarını dile getirmek, yalnız aydınlara değil, halka da </a:t>
            </a:r>
          </a:p>
          <a:p>
            <a:pPr>
              <a:lnSpc>
                <a:spcPct val="150000"/>
              </a:lnSpc>
              <a:buNone/>
            </a:pPr>
            <a:r>
              <a:rPr lang="tr-TR" sz="1800" dirty="0" smtClean="0"/>
              <a:t>onun anlayabileceği bir dille seslenmek ve hece veznini kullanmak istiyordu. Bunun içindir ki Servet-i </a:t>
            </a:r>
            <a:r>
              <a:rPr lang="tr-TR" sz="1800" dirty="0" err="1" smtClean="0"/>
              <a:t>Fünun</a:t>
            </a:r>
            <a:r>
              <a:rPr lang="tr-TR" sz="1800" dirty="0" smtClean="0"/>
              <a:t> </a:t>
            </a:r>
          </a:p>
          <a:p>
            <a:pPr>
              <a:lnSpc>
                <a:spcPct val="150000"/>
              </a:lnSpc>
              <a:buNone/>
            </a:pPr>
            <a:r>
              <a:rPr lang="tr-TR" sz="1800" dirty="0" smtClean="0"/>
              <a:t>şiirine tamamıyla ters düşen bir şiir anlayışı ile ortaya çıkmak cesaretini ancak 1897’de, Türk-Yunan Savaşı </a:t>
            </a:r>
          </a:p>
          <a:p>
            <a:pPr>
              <a:lnSpc>
                <a:spcPct val="150000"/>
              </a:lnSpc>
              <a:buNone/>
            </a:pPr>
            <a:r>
              <a:rPr lang="tr-TR" sz="1800" dirty="0" smtClean="0"/>
              <a:t>sırasında kendinde bulabildi. Kazanılan zaferlerle coşmuş milli duyguların yarattığı elverişli hava içinde ilk </a:t>
            </a:r>
          </a:p>
          <a:p>
            <a:pPr>
              <a:lnSpc>
                <a:spcPct val="150000"/>
              </a:lnSpc>
              <a:buNone/>
            </a:pPr>
            <a:r>
              <a:rPr lang="tr-TR" sz="1800" dirty="0" smtClean="0"/>
              <a:t>olarak </a:t>
            </a:r>
            <a:r>
              <a:rPr lang="tr-TR" sz="1800" i="1" dirty="0" smtClean="0"/>
              <a:t>"Anadolu'dan Bir Ses yahut Cenge Giderken" </a:t>
            </a:r>
            <a:r>
              <a:rPr lang="tr-TR" sz="1800" dirty="0" smtClean="0"/>
              <a:t>Şiirini yayınladı. Zamanı çok iyi seçilmiş olduğu için, </a:t>
            </a:r>
            <a:r>
              <a:rPr lang="tr-TR" sz="1800" i="1" dirty="0" smtClean="0"/>
              <a:t>"Ben </a:t>
            </a:r>
          </a:p>
          <a:p>
            <a:pPr>
              <a:lnSpc>
                <a:spcPct val="150000"/>
              </a:lnSpc>
              <a:buNone/>
            </a:pPr>
            <a:r>
              <a:rPr lang="tr-TR" sz="1800" i="1" dirty="0" smtClean="0"/>
              <a:t>bir Türk' </a:t>
            </a:r>
            <a:r>
              <a:rPr lang="tr-TR" sz="1800" i="1" dirty="0" err="1" smtClean="0"/>
              <a:t>üm</a:t>
            </a:r>
            <a:r>
              <a:rPr lang="tr-TR" sz="1800" i="1" dirty="0" smtClean="0"/>
              <a:t>, dinim, cinsim uludur!"</a:t>
            </a:r>
            <a:r>
              <a:rPr lang="tr-TR" sz="1800" dirty="0" smtClean="0"/>
              <a:t> dizesi ile başlayan bu samimi şiiri herkes büyük bir sempati ile karşıladı. Bu </a:t>
            </a:r>
          </a:p>
          <a:p>
            <a:pPr>
              <a:lnSpc>
                <a:spcPct val="150000"/>
              </a:lnSpc>
              <a:buNone/>
            </a:pPr>
            <a:r>
              <a:rPr lang="tr-TR" sz="1800" dirty="0" smtClean="0"/>
              <a:t>ilk başarılı adımdan aldığı cesaretle yine milli konuları halkın vezni ve dili ile işleyen başka şiirlerini de arka </a:t>
            </a:r>
          </a:p>
          <a:p>
            <a:pPr>
              <a:lnSpc>
                <a:spcPct val="150000"/>
              </a:lnSpc>
              <a:buNone/>
            </a:pPr>
            <a:r>
              <a:rPr lang="tr-TR" sz="1800" dirty="0" smtClean="0"/>
              <a:t>arkaya yayınladı. Böylece yapılan hamle zaferle sonuçlanmış ve şair de çok kısa süre içinde üne kavuşmuştu. </a:t>
            </a:r>
          </a:p>
          <a:p>
            <a:pPr>
              <a:lnSpc>
                <a:spcPct val="150000"/>
              </a:lnSpc>
              <a:buNone/>
            </a:pPr>
            <a:r>
              <a:rPr lang="tr-TR" sz="1800" dirty="0" smtClean="0"/>
              <a:t>Dokuz parçadan ibaret olan bu şiirlerini </a:t>
            </a:r>
            <a:r>
              <a:rPr lang="tr-TR" sz="1800" i="1" dirty="0" smtClean="0"/>
              <a:t>“Türkçe Şiirler” </a:t>
            </a:r>
            <a:r>
              <a:rPr lang="tr-TR" sz="1800" dirty="0" smtClean="0"/>
              <a:t>[1900] adı ile kitap olarak da bastırdı.</a:t>
            </a:r>
          </a:p>
          <a:p>
            <a:pPr>
              <a:lnSpc>
                <a:spcPct val="150000"/>
              </a:lnSpc>
              <a:buNone/>
            </a:pPr>
            <a:r>
              <a:rPr lang="tr-TR" sz="1800" b="1" dirty="0" smtClean="0"/>
              <a:t>Bu parçada bahsedilen şair aşağıdakilerden hangisidir?</a:t>
            </a:r>
          </a:p>
          <a:p>
            <a:pPr>
              <a:lnSpc>
                <a:spcPct val="150000"/>
              </a:lnSpc>
              <a:buNone/>
            </a:pPr>
            <a:r>
              <a:rPr lang="tr-TR" sz="1800" dirty="0" smtClean="0"/>
              <a:t>A) Ziya Gökalp</a:t>
            </a:r>
          </a:p>
          <a:p>
            <a:pPr>
              <a:lnSpc>
                <a:spcPct val="150000"/>
              </a:lnSpc>
              <a:buNone/>
            </a:pPr>
            <a:r>
              <a:rPr lang="tr-TR" sz="1800" dirty="0" smtClean="0"/>
              <a:t>B) Mehmet Akif Ersoy</a:t>
            </a:r>
          </a:p>
          <a:p>
            <a:pPr>
              <a:lnSpc>
                <a:spcPct val="150000"/>
              </a:lnSpc>
              <a:buNone/>
            </a:pPr>
            <a:r>
              <a:rPr lang="tr-TR" sz="1800" dirty="0" smtClean="0"/>
              <a:t>C) Mehmet Emin Yurdakul</a:t>
            </a:r>
          </a:p>
          <a:p>
            <a:pPr>
              <a:lnSpc>
                <a:spcPct val="150000"/>
              </a:lnSpc>
              <a:buNone/>
            </a:pPr>
            <a:r>
              <a:rPr lang="tr-TR" sz="1800" dirty="0" smtClean="0"/>
              <a:t>D) Yahya Kemal Beyatlı</a:t>
            </a:r>
          </a:p>
          <a:p>
            <a:pPr>
              <a:lnSpc>
                <a:spcPct val="150000"/>
              </a:lnSpc>
              <a:buNone/>
            </a:pPr>
            <a:r>
              <a:rPr lang="tr-TR" sz="1800" dirty="0" smtClean="0"/>
              <a:t>E) Ali Canip Yöntem</a:t>
            </a:r>
            <a:endParaRPr lang="tr-TR" sz="1800" dirty="0"/>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b="1" dirty="0" smtClean="0"/>
              <a:t>Cevap82:</a:t>
            </a:r>
            <a:r>
              <a:rPr lang="tr-TR" dirty="0" smtClean="0"/>
              <a:t>C) Mehmet Emin Yurdakul</a:t>
            </a:r>
            <a:br>
              <a:rPr lang="tr-TR" dirty="0" smtClean="0"/>
            </a:b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a:bodyPr>
          <a:lstStyle/>
          <a:p>
            <a:pPr>
              <a:buNone/>
            </a:pPr>
            <a:r>
              <a:rPr lang="tr-TR" sz="2000" b="1" dirty="0" smtClean="0"/>
              <a:t>83.</a:t>
            </a:r>
            <a:r>
              <a:rPr lang="tr-TR" sz="2000" dirty="0" smtClean="0"/>
              <a:t> Bu şairimiz, şiir anlayışını önce </a:t>
            </a:r>
            <a:r>
              <a:rPr lang="tr-TR" sz="2000" i="1" dirty="0" smtClean="0"/>
              <a:t>“Şiirde Mana" </a:t>
            </a:r>
            <a:r>
              <a:rPr lang="tr-TR" sz="2000" dirty="0" smtClean="0"/>
              <a:t>ve </a:t>
            </a:r>
            <a:r>
              <a:rPr lang="tr-TR" sz="2000" i="1" dirty="0" smtClean="0"/>
              <a:t>“Şiirde Vuzuh" </a:t>
            </a:r>
            <a:r>
              <a:rPr lang="tr-TR" sz="2000" dirty="0" smtClean="0"/>
              <a:t>adları ile </a:t>
            </a:r>
          </a:p>
          <a:p>
            <a:pPr>
              <a:buNone/>
            </a:pPr>
            <a:r>
              <a:rPr lang="tr-TR" sz="2000" dirty="0" smtClean="0"/>
              <a:t>yayınladığı iki makalesini birleştirerek, </a:t>
            </a:r>
            <a:r>
              <a:rPr lang="tr-TR" sz="2000" i="1" dirty="0" smtClean="0"/>
              <a:t>Piyale</a:t>
            </a:r>
            <a:r>
              <a:rPr lang="tr-TR" sz="2000" dirty="0" smtClean="0"/>
              <a:t>'nin ön sözünde </a:t>
            </a:r>
            <a:r>
              <a:rPr lang="tr-TR" sz="2000" i="1" dirty="0" smtClean="0"/>
              <a:t>Şiir Hakkında </a:t>
            </a:r>
          </a:p>
          <a:p>
            <a:pPr>
              <a:buNone/>
            </a:pPr>
            <a:r>
              <a:rPr lang="tr-TR" sz="2000" i="1" dirty="0" smtClean="0"/>
              <a:t>Bazı Mülâhazalar</a:t>
            </a:r>
            <a:r>
              <a:rPr lang="tr-TR" sz="2000" dirty="0" smtClean="0"/>
              <a:t> olarak açıkladı. Bu açıklamaya göre : “Şiirde anlam ve açıklık </a:t>
            </a:r>
          </a:p>
          <a:p>
            <a:pPr>
              <a:buNone/>
            </a:pPr>
            <a:r>
              <a:rPr lang="tr-TR" sz="2000" dirty="0" smtClean="0"/>
              <a:t>ikinci planda kalır. Çünkü şiir, anlaşılmak için değil, duyulmak içindir. Bu </a:t>
            </a:r>
          </a:p>
          <a:p>
            <a:pPr>
              <a:buNone/>
            </a:pPr>
            <a:r>
              <a:rPr lang="tr-TR" sz="2000" dirty="0" smtClean="0"/>
              <a:t>sebeple, şiirin dili de nesrin dili gibi bir anlatma ve açıklama dili olamaz; ancak </a:t>
            </a:r>
          </a:p>
          <a:p>
            <a:pPr>
              <a:buNone/>
            </a:pPr>
            <a:r>
              <a:rPr lang="tr-TR" sz="2000" dirty="0" smtClean="0"/>
              <a:t>bir telkin dili olabilir. Şiir anlatılmaz, telkin edilir. Böyle olduğu için de "söz"den </a:t>
            </a:r>
          </a:p>
          <a:p>
            <a:pPr>
              <a:buNone/>
            </a:pPr>
            <a:r>
              <a:rPr lang="tr-TR" sz="2000" dirty="0" smtClean="0"/>
              <a:t>çok "musiki"ye yakındır. Şiirde ön planda gelen, musikidir. Kelimeler, şiire </a:t>
            </a:r>
          </a:p>
          <a:p>
            <a:pPr>
              <a:buNone/>
            </a:pPr>
            <a:r>
              <a:rPr lang="tr-TR" sz="2000" dirty="0" smtClean="0"/>
              <a:t>anlamları ile değil, sesleri ile girerler. Şiir, ayrıca, belli birtakım ölçülerle de </a:t>
            </a:r>
          </a:p>
          <a:p>
            <a:pPr>
              <a:buNone/>
            </a:pPr>
            <a:r>
              <a:rPr lang="tr-TR" sz="2000" dirty="0" smtClean="0"/>
              <a:t>değerlendirilemez. Çünkü şiirin gerçek kaynağı şuur altındadır.”</a:t>
            </a:r>
          </a:p>
          <a:p>
            <a:pPr>
              <a:buNone/>
            </a:pPr>
            <a:r>
              <a:rPr lang="tr-TR" sz="2000" b="1" dirty="0" smtClean="0"/>
              <a:t>Bu parçada şiir anlayışından bahsedilen </a:t>
            </a:r>
            <a:r>
              <a:rPr lang="tr-TR" sz="2000" b="1" dirty="0" err="1" smtClean="0"/>
              <a:t>şaiirimiz</a:t>
            </a:r>
            <a:r>
              <a:rPr lang="tr-TR" sz="2000" b="1" dirty="0" smtClean="0"/>
              <a:t> aşağıdakilerden hangisidir?</a:t>
            </a:r>
          </a:p>
          <a:p>
            <a:pPr>
              <a:buNone/>
            </a:pPr>
            <a:r>
              <a:rPr lang="tr-TR" sz="2000" dirty="0" smtClean="0"/>
              <a:t>A) Cenap Şahabettin</a:t>
            </a:r>
          </a:p>
          <a:p>
            <a:pPr>
              <a:buNone/>
            </a:pPr>
            <a:r>
              <a:rPr lang="tr-TR" sz="2000" dirty="0" smtClean="0"/>
              <a:t>B) Tevfik Fikret</a:t>
            </a:r>
          </a:p>
          <a:p>
            <a:pPr>
              <a:buNone/>
            </a:pPr>
            <a:r>
              <a:rPr lang="tr-TR" sz="2000" dirty="0" smtClean="0"/>
              <a:t>C) Süleyman Nazif</a:t>
            </a:r>
          </a:p>
          <a:p>
            <a:pPr>
              <a:buNone/>
            </a:pPr>
            <a:r>
              <a:rPr lang="tr-TR" sz="2000" dirty="0" smtClean="0"/>
              <a:t>D) Ahmet Haşim</a:t>
            </a:r>
          </a:p>
          <a:p>
            <a:pPr>
              <a:buNone/>
            </a:pPr>
            <a:r>
              <a:rPr lang="tr-TR" sz="2000" dirty="0" smtClean="0"/>
              <a:t>E) Hüseyin </a:t>
            </a:r>
            <a:r>
              <a:rPr lang="tr-TR" sz="2000" dirty="0" err="1" smtClean="0"/>
              <a:t>Siret</a:t>
            </a:r>
            <a:endParaRPr lang="tr-TR"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14290"/>
            <a:ext cx="8472518" cy="6286544"/>
          </a:xfrm>
        </p:spPr>
        <p:txBody>
          <a:bodyPr>
            <a:normAutofit/>
          </a:bodyPr>
          <a:lstStyle/>
          <a:p>
            <a:pPr>
              <a:buNone/>
            </a:pPr>
            <a:r>
              <a:rPr lang="tr-TR" sz="2400" b="1" dirty="0" smtClean="0"/>
              <a:t>9. </a:t>
            </a:r>
            <a:r>
              <a:rPr lang="tr-TR" sz="2400" dirty="0" smtClean="0"/>
              <a:t>Cumhuriyet Dönemi’nde toplumcu gerçekçilik anlayışını </a:t>
            </a:r>
          </a:p>
          <a:p>
            <a:pPr>
              <a:buNone/>
            </a:pPr>
            <a:r>
              <a:rPr lang="tr-TR" sz="2400" dirty="0" smtClean="0"/>
              <a:t>sürdüren yazarlar arasında---- ve ---- sayılabilir.</a:t>
            </a:r>
          </a:p>
          <a:p>
            <a:pPr>
              <a:buNone/>
            </a:pPr>
            <a:r>
              <a:rPr lang="tr-TR" sz="2400" b="1" dirty="0" smtClean="0"/>
              <a:t>Bu cümlede boş bırakılan yerlere aşağıdakilerin hangisinde </a:t>
            </a:r>
          </a:p>
          <a:p>
            <a:pPr>
              <a:buNone/>
            </a:pPr>
            <a:r>
              <a:rPr lang="tr-TR" sz="2400" b="1" dirty="0" smtClean="0"/>
              <a:t>verilenler </a:t>
            </a:r>
            <a:r>
              <a:rPr lang="tr-TR" sz="2400" b="1" u="sng" dirty="0" smtClean="0"/>
              <a:t>getirilemez</a:t>
            </a:r>
            <a:r>
              <a:rPr lang="tr-TR" sz="2400" b="1" dirty="0" smtClean="0"/>
              <a:t>?</a:t>
            </a:r>
          </a:p>
          <a:p>
            <a:pPr>
              <a:buNone/>
            </a:pPr>
            <a:endParaRPr lang="tr-TR" sz="2400" b="1" dirty="0" smtClean="0"/>
          </a:p>
          <a:p>
            <a:pPr marL="457200" indent="-457200">
              <a:buNone/>
            </a:pPr>
            <a:r>
              <a:rPr lang="tr-TR" sz="2400" dirty="0" smtClean="0"/>
              <a:t>A) Orhan Pamuk - Oğuz Atay </a:t>
            </a:r>
          </a:p>
          <a:p>
            <a:pPr marL="457200" indent="-457200">
              <a:buNone/>
            </a:pPr>
            <a:r>
              <a:rPr lang="tr-TR" sz="2400" dirty="0" smtClean="0"/>
              <a:t>B) Sabahattin Ali - Orhan Kemal </a:t>
            </a:r>
          </a:p>
          <a:p>
            <a:pPr marL="457200" indent="-457200">
              <a:buNone/>
            </a:pPr>
            <a:r>
              <a:rPr lang="tr-TR" sz="2400" dirty="0" smtClean="0"/>
              <a:t>C) Fakir </a:t>
            </a:r>
            <a:r>
              <a:rPr lang="tr-TR" sz="2400" dirty="0" err="1" smtClean="0"/>
              <a:t>Baykurt</a:t>
            </a:r>
            <a:r>
              <a:rPr lang="tr-TR" sz="2400" dirty="0" smtClean="0"/>
              <a:t> - Rıfat Ilgaz</a:t>
            </a:r>
          </a:p>
          <a:p>
            <a:pPr marL="457200" indent="-457200">
              <a:buNone/>
            </a:pPr>
            <a:r>
              <a:rPr lang="tr-TR" sz="2400" dirty="0" smtClean="0"/>
              <a:t>D) Samim </a:t>
            </a:r>
            <a:r>
              <a:rPr lang="tr-TR" sz="2400" dirty="0" err="1" smtClean="0"/>
              <a:t>Kocagöz</a:t>
            </a:r>
            <a:r>
              <a:rPr lang="tr-TR" sz="2400" dirty="0" smtClean="0"/>
              <a:t> - Aziz Nesin </a:t>
            </a:r>
          </a:p>
          <a:p>
            <a:pPr marL="457200" indent="-457200">
              <a:buNone/>
            </a:pPr>
            <a:r>
              <a:rPr lang="tr-TR" sz="2400" dirty="0" smtClean="0"/>
              <a:t>E) Kemal </a:t>
            </a:r>
            <a:r>
              <a:rPr lang="tr-TR" sz="2400" dirty="0" err="1" smtClean="0"/>
              <a:t>Bilbaşar</a:t>
            </a:r>
            <a:r>
              <a:rPr lang="tr-TR" sz="2400" dirty="0" smtClean="0"/>
              <a:t> - Muzaffer </a:t>
            </a:r>
            <a:r>
              <a:rPr lang="tr-TR" sz="2400" dirty="0" err="1" smtClean="0"/>
              <a:t>İzgü</a:t>
            </a:r>
            <a:endParaRPr lang="tr-TR" sz="2400" dirty="0"/>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b="1" dirty="0" smtClean="0"/>
              <a:t>Cevap 83:D</a:t>
            </a:r>
            <a:r>
              <a:rPr lang="tr-TR" dirty="0" smtClean="0"/>
              <a:t>) Ahmet Haşim</a:t>
            </a:r>
            <a:br>
              <a:rPr lang="tr-TR" dirty="0" smtClean="0"/>
            </a:br>
            <a:endParaRPr lang="tr-TR" dirty="0"/>
          </a:p>
        </p:txBody>
      </p:sp>
      <p:sp>
        <p:nvSpPr>
          <p:cNvPr id="3" name="2 İçerik Yer Tutucusu"/>
          <p:cNvSpPr>
            <a:spLocks noGrp="1"/>
          </p:cNvSpPr>
          <p:nvPr>
            <p:ph idx="1"/>
          </p:nvPr>
        </p:nvSpPr>
        <p:spPr/>
        <p:txBody>
          <a:bodyPr/>
          <a:lstStyle/>
          <a:p>
            <a:pPr>
              <a:buNone/>
            </a:pPr>
            <a:r>
              <a:rPr lang="tr-TR" dirty="0" smtClean="0"/>
              <a:t>.</a:t>
            </a:r>
            <a:endParaRPr lang="tr-TR" dirty="0"/>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357166"/>
            <a:ext cx="8572560" cy="6072230"/>
          </a:xfrm>
        </p:spPr>
        <p:txBody>
          <a:bodyPr>
            <a:normAutofit fontScale="85000" lnSpcReduction="10000"/>
          </a:bodyPr>
          <a:lstStyle/>
          <a:p>
            <a:pPr>
              <a:lnSpc>
                <a:spcPct val="150000"/>
              </a:lnSpc>
              <a:buNone/>
            </a:pPr>
            <a:r>
              <a:rPr lang="tr-TR" sz="1800" b="1" dirty="0" smtClean="0"/>
              <a:t>84. ---- </a:t>
            </a:r>
            <a:r>
              <a:rPr lang="tr-TR" sz="1800" dirty="0" smtClean="0"/>
              <a:t>ve</a:t>
            </a:r>
            <a:r>
              <a:rPr lang="tr-TR" sz="1800" b="1" dirty="0" smtClean="0"/>
              <a:t> ------ </a:t>
            </a:r>
            <a:r>
              <a:rPr lang="tr-TR" sz="1800" dirty="0" smtClean="0"/>
              <a:t>başlattıkları </a:t>
            </a:r>
            <a:r>
              <a:rPr lang="tr-TR" sz="1800" dirty="0" err="1" smtClean="0"/>
              <a:t>Nev</a:t>
            </a:r>
            <a:r>
              <a:rPr lang="tr-TR" sz="1800" dirty="0" smtClean="0"/>
              <a:t> - </a:t>
            </a:r>
            <a:r>
              <a:rPr lang="tr-TR" sz="1800" dirty="0" err="1" smtClean="0"/>
              <a:t>Yunanîlik</a:t>
            </a:r>
            <a:r>
              <a:rPr lang="tr-TR" sz="1800" dirty="0" smtClean="0"/>
              <a:t> (Yeni Yunancılık), m</a:t>
            </a:r>
            <a:r>
              <a:rPr lang="fi-FI" sz="1800" dirty="0" smtClean="0"/>
              <a:t>ill</a:t>
            </a:r>
            <a:r>
              <a:rPr lang="tr-TR" sz="1800" dirty="0" smtClean="0"/>
              <a:t>i</a:t>
            </a:r>
            <a:r>
              <a:rPr lang="fi-FI" sz="1800" dirty="0" smtClean="0"/>
              <a:t> bir dilin, eski Yu</a:t>
            </a:r>
            <a:r>
              <a:rPr lang="tr-TR" sz="1800" dirty="0" err="1" smtClean="0"/>
              <a:t>nan</a:t>
            </a:r>
            <a:r>
              <a:rPr lang="tr-TR" sz="1800" dirty="0" smtClean="0"/>
              <a:t> edebiyatında olduğu </a:t>
            </a:r>
          </a:p>
          <a:p>
            <a:pPr>
              <a:lnSpc>
                <a:spcPct val="150000"/>
              </a:lnSpc>
              <a:buNone/>
            </a:pPr>
            <a:r>
              <a:rPr lang="tr-TR" sz="1800" dirty="0" smtClean="0"/>
              <a:t>gibi ancak, hayal ve söz oyunlarından uzak, o dilin kendine mahsus, süssüz, yalın ve samimi ifade tarzının </a:t>
            </a:r>
          </a:p>
          <a:p>
            <a:pPr>
              <a:lnSpc>
                <a:spcPct val="150000"/>
              </a:lnSpc>
              <a:buNone/>
            </a:pPr>
            <a:r>
              <a:rPr lang="tr-TR" sz="1800" dirty="0" smtClean="0"/>
              <a:t>benimsenmesinden doğabileceğine inanan bu yazarlar, örnek alınmakta olan Batı edebiyatlarının da temelini </a:t>
            </a:r>
          </a:p>
          <a:p>
            <a:pPr>
              <a:lnSpc>
                <a:spcPct val="150000"/>
              </a:lnSpc>
              <a:buNone/>
            </a:pPr>
            <a:r>
              <a:rPr lang="tr-TR" sz="1800" dirty="0" smtClean="0"/>
              <a:t>oluşturan eski Yunan edebiyatındaki </a:t>
            </a:r>
            <a:r>
              <a:rPr lang="tr-TR" sz="1800" dirty="0" err="1" smtClean="0"/>
              <a:t>üsIûp</a:t>
            </a:r>
            <a:r>
              <a:rPr lang="tr-TR" sz="1800" dirty="0" smtClean="0"/>
              <a:t> tarzının Türkçede de yaratılmasını düşündüler. Fakat yaptıkları ilk </a:t>
            </a:r>
          </a:p>
          <a:p>
            <a:pPr>
              <a:lnSpc>
                <a:spcPct val="150000"/>
              </a:lnSpc>
              <a:buNone/>
            </a:pPr>
            <a:r>
              <a:rPr lang="tr-TR" sz="1800" dirty="0" smtClean="0"/>
              <a:t>denemelerde, milli bir dil kurmaya çalışırken, milli edebiyat anlayışına ters düşmek istercesine, konularını da </a:t>
            </a:r>
          </a:p>
          <a:p>
            <a:pPr>
              <a:lnSpc>
                <a:spcPct val="150000"/>
              </a:lnSpc>
              <a:buNone/>
            </a:pPr>
            <a:r>
              <a:rPr lang="tr-TR" sz="1800" dirty="0" smtClean="0"/>
              <a:t>eski Yunan, Fenike ve Roma mitolojilerinden aldılar. Bu medeniyetlerin hepsi de eski Akdeniz medeniyetini </a:t>
            </a:r>
          </a:p>
          <a:p>
            <a:pPr>
              <a:lnSpc>
                <a:spcPct val="150000"/>
              </a:lnSpc>
              <a:buNone/>
            </a:pPr>
            <a:r>
              <a:rPr lang="tr-TR" sz="1800" dirty="0" smtClean="0"/>
              <a:t>oluşturan parçalar oldukları için bu yeni girişime aynı zamanda Havza edebiyatı (Akdeniz havzası edebiyatı) </a:t>
            </a:r>
          </a:p>
          <a:p>
            <a:pPr>
              <a:lnSpc>
                <a:spcPct val="150000"/>
              </a:lnSpc>
              <a:buNone/>
            </a:pPr>
            <a:r>
              <a:rPr lang="tr-TR" sz="1800" dirty="0" smtClean="0"/>
              <a:t>adı da verildi. Ancak bu girişim de çok kısa sürdü. Ortaya sadece birkaç örnek (Sicilya Kızları, </a:t>
            </a:r>
            <a:r>
              <a:rPr lang="tr-TR" sz="1800" dirty="0" err="1" smtClean="0"/>
              <a:t>Biblos</a:t>
            </a:r>
            <a:r>
              <a:rPr lang="tr-TR" sz="1800" dirty="0" smtClean="0"/>
              <a:t> Kadınları; </a:t>
            </a:r>
          </a:p>
          <a:p>
            <a:pPr>
              <a:lnSpc>
                <a:spcPct val="150000"/>
              </a:lnSpc>
              <a:buNone/>
            </a:pPr>
            <a:r>
              <a:rPr lang="tr-TR" sz="1800" dirty="0" smtClean="0"/>
              <a:t>Siyah Saçlı Yabancı ile Berrak Gözlü Genç Kızın Sözleri) konulduktan sonra unutuldu. </a:t>
            </a:r>
          </a:p>
          <a:p>
            <a:pPr>
              <a:lnSpc>
                <a:spcPct val="150000"/>
              </a:lnSpc>
              <a:buNone/>
            </a:pPr>
            <a:r>
              <a:rPr lang="tr-TR" sz="1800" b="1" dirty="0" smtClean="0"/>
              <a:t>Bu parçada boş bırakılan yerleriyle aşağıdakilerden hangisi getirilmelidir?</a:t>
            </a:r>
          </a:p>
          <a:p>
            <a:pPr>
              <a:lnSpc>
                <a:spcPct val="150000"/>
              </a:lnSpc>
              <a:buNone/>
            </a:pPr>
            <a:r>
              <a:rPr lang="tr-TR" sz="1800" dirty="0" smtClean="0"/>
              <a:t>A) Mehmet Emin Yurdakul - Yahya Kemal</a:t>
            </a:r>
          </a:p>
          <a:p>
            <a:pPr>
              <a:lnSpc>
                <a:spcPct val="150000"/>
              </a:lnSpc>
              <a:buNone/>
            </a:pPr>
            <a:r>
              <a:rPr lang="tr-TR" sz="1800" dirty="0" smtClean="0"/>
              <a:t>B) Yakup Kadri - Mehmet Emin Yurdakul </a:t>
            </a:r>
          </a:p>
          <a:p>
            <a:pPr>
              <a:lnSpc>
                <a:spcPct val="150000"/>
              </a:lnSpc>
              <a:buNone/>
            </a:pPr>
            <a:r>
              <a:rPr lang="tr-TR" sz="1800" dirty="0" smtClean="0"/>
              <a:t>C) Ziya Gökalp - Yahya Kemal</a:t>
            </a:r>
          </a:p>
          <a:p>
            <a:pPr>
              <a:lnSpc>
                <a:spcPct val="150000"/>
              </a:lnSpc>
              <a:buNone/>
            </a:pPr>
            <a:r>
              <a:rPr lang="tr-TR" sz="1800" dirty="0" smtClean="0"/>
              <a:t>D) Ziya Gökalp - Tevfik Fikret</a:t>
            </a:r>
          </a:p>
          <a:p>
            <a:pPr>
              <a:lnSpc>
                <a:spcPct val="150000"/>
              </a:lnSpc>
              <a:buNone/>
            </a:pPr>
            <a:r>
              <a:rPr lang="tr-TR" sz="1800" dirty="0" smtClean="0"/>
              <a:t>E) Yakup Kadri - Yahya Kemal</a:t>
            </a:r>
          </a:p>
          <a:p>
            <a:pPr>
              <a:lnSpc>
                <a:spcPct val="150000"/>
              </a:lnSpc>
              <a:buNone/>
            </a:pPr>
            <a:endParaRPr lang="tr-TR" sz="1800" dirty="0"/>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b="1" dirty="0" smtClean="0"/>
              <a:t>Cevap 84:</a:t>
            </a:r>
            <a:r>
              <a:rPr lang="tr-TR" dirty="0" smtClean="0"/>
              <a:t>E) Yakup Kadri - Yahya Kemal</a:t>
            </a:r>
            <a:br>
              <a:rPr lang="tr-TR" dirty="0" smtClean="0"/>
            </a:br>
            <a:endParaRPr lang="tr-TR" dirty="0"/>
          </a:p>
        </p:txBody>
      </p:sp>
      <p:sp>
        <p:nvSpPr>
          <p:cNvPr id="3" name="2 İçerik Yer Tutucusu"/>
          <p:cNvSpPr>
            <a:spLocks noGrp="1"/>
          </p:cNvSpPr>
          <p:nvPr>
            <p:ph idx="1"/>
          </p:nvPr>
        </p:nvSpPr>
        <p:spPr/>
        <p:txBody>
          <a:bodyPr/>
          <a:lstStyle/>
          <a:p>
            <a:pPr>
              <a:buNone/>
            </a:pPr>
            <a:r>
              <a:rPr lang="tr-TR" dirty="0" smtClean="0"/>
              <a:t>.</a:t>
            </a:r>
            <a:endParaRPr lang="tr-TR" dirty="0"/>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86874" cy="6500858"/>
          </a:xfrm>
        </p:spPr>
        <p:txBody>
          <a:bodyPr>
            <a:normAutofit fontScale="40000" lnSpcReduction="20000"/>
          </a:bodyPr>
          <a:lstStyle/>
          <a:p>
            <a:pPr>
              <a:lnSpc>
                <a:spcPct val="170000"/>
              </a:lnSpc>
              <a:buNone/>
            </a:pPr>
            <a:r>
              <a:rPr lang="tr-TR" b="1" dirty="0" smtClean="0"/>
              <a:t>85.</a:t>
            </a:r>
            <a:r>
              <a:rPr lang="tr-TR" dirty="0" smtClean="0"/>
              <a:t> Cumhuriyet devri roman ve hikayesinin II. döneminde, I. dönemde görülmeyen iki yeni konu daha ele alınır. Bunlardan biri, </a:t>
            </a:r>
          </a:p>
          <a:p>
            <a:pPr>
              <a:lnSpc>
                <a:spcPct val="170000"/>
              </a:lnSpc>
              <a:buNone/>
            </a:pPr>
            <a:r>
              <a:rPr lang="tr-TR" dirty="0" smtClean="0"/>
              <a:t>ekmeklerini denizden kazanan insanların hayatı, biri de Türkiye dışında yaşamakta olan Türklerin hayatıdır. Birincisini ilk olarak </a:t>
            </a:r>
          </a:p>
          <a:p>
            <a:pPr>
              <a:lnSpc>
                <a:spcPct val="170000"/>
              </a:lnSpc>
              <a:buNone/>
            </a:pPr>
            <a:r>
              <a:rPr lang="tr-TR" dirty="0" smtClean="0"/>
              <a:t>ele alan yazar, Ege kıyılarındaki deniz adamlarının yaşayışlarını, sıkıntılarını dile getiren ve eserlerinde Halikarnas (Bodrum) </a:t>
            </a:r>
          </a:p>
          <a:p>
            <a:pPr>
              <a:lnSpc>
                <a:spcPct val="170000"/>
              </a:lnSpc>
              <a:buNone/>
            </a:pPr>
            <a:r>
              <a:rPr lang="tr-TR" dirty="0" smtClean="0"/>
              <a:t>Balıkçısı adını kullanan </a:t>
            </a:r>
            <a:r>
              <a:rPr lang="tr-TR" b="1" dirty="0" smtClean="0"/>
              <a:t>-------</a:t>
            </a:r>
            <a:r>
              <a:rPr lang="tr-TR" dirty="0" smtClean="0"/>
              <a:t>'dır. Ege kıyılarının haşmetli güzelliği içinde bugünün insanlarıyla birlikte yer yer </a:t>
            </a:r>
          </a:p>
          <a:p>
            <a:pPr>
              <a:lnSpc>
                <a:spcPct val="170000"/>
              </a:lnSpc>
              <a:buNone/>
            </a:pPr>
            <a:r>
              <a:rPr lang="tr-TR" dirty="0" smtClean="0"/>
              <a:t>eski tarihi devirlerin hatıralarına da uzanan, büyük bir deniz sevgisinin doldurduğu, böylece başarılı bir yeni - eski kompozisyonu </a:t>
            </a:r>
          </a:p>
          <a:p>
            <a:pPr>
              <a:lnSpc>
                <a:spcPct val="170000"/>
              </a:lnSpc>
              <a:buNone/>
            </a:pPr>
            <a:r>
              <a:rPr lang="tr-TR" dirty="0" smtClean="0"/>
              <a:t>ortaya koyan ve birçok eserleri bulunan yazarın, II. döneme rastlayan bu konudaki eserleri şunlardır : Ege kıyılarında, Aganta </a:t>
            </a:r>
          </a:p>
          <a:p>
            <a:pPr>
              <a:lnSpc>
                <a:spcPct val="170000"/>
              </a:lnSpc>
              <a:buNone/>
            </a:pPr>
            <a:r>
              <a:rPr lang="tr-TR" dirty="0" err="1" smtClean="0"/>
              <a:t>Burina</a:t>
            </a:r>
            <a:r>
              <a:rPr lang="tr-TR" dirty="0" smtClean="0"/>
              <a:t> </a:t>
            </a:r>
            <a:r>
              <a:rPr lang="tr-TR" dirty="0" err="1" smtClean="0"/>
              <a:t>Burinata</a:t>
            </a:r>
            <a:r>
              <a:rPr lang="tr-TR" dirty="0" smtClean="0"/>
              <a:t>, Akdeniz, Ege' </a:t>
            </a:r>
            <a:r>
              <a:rPr lang="tr-TR" dirty="0" err="1" smtClean="0"/>
              <a:t>nin</a:t>
            </a:r>
            <a:r>
              <a:rPr lang="tr-TR" dirty="0" smtClean="0"/>
              <a:t> dibi, Yaşasın Deniz [ 19541. Cevat </a:t>
            </a:r>
            <a:r>
              <a:rPr lang="tr-TR" dirty="0" err="1" smtClean="0"/>
              <a:t>Şakir'i</a:t>
            </a:r>
            <a:r>
              <a:rPr lang="tr-TR" dirty="0" smtClean="0"/>
              <a:t> bu dönemde, Son kuşlar ve Kayıp aranıyor adlı </a:t>
            </a:r>
          </a:p>
          <a:p>
            <a:pPr>
              <a:lnSpc>
                <a:spcPct val="170000"/>
              </a:lnSpc>
              <a:buNone/>
            </a:pPr>
            <a:r>
              <a:rPr lang="tr-TR" dirty="0" smtClean="0"/>
              <a:t>eserleri ile Sait Faik Abasıyanık ve Kavganın başı ve sonu adlı eseri ile </a:t>
            </a:r>
            <a:r>
              <a:rPr lang="tr-TR" dirty="0" err="1" smtClean="0"/>
              <a:t>Zeyyat</a:t>
            </a:r>
            <a:r>
              <a:rPr lang="tr-TR" dirty="0" smtClean="0"/>
              <a:t> </a:t>
            </a:r>
            <a:r>
              <a:rPr lang="tr-TR" dirty="0" err="1" smtClean="0"/>
              <a:t>Selimoğlu</a:t>
            </a:r>
            <a:r>
              <a:rPr lang="tr-TR" dirty="0" smtClean="0"/>
              <a:t> takip ederler. Dış Türklerle ilgili ikinci </a:t>
            </a:r>
          </a:p>
          <a:p>
            <a:pPr>
              <a:lnSpc>
                <a:spcPct val="170000"/>
              </a:lnSpc>
              <a:buNone/>
            </a:pPr>
            <a:r>
              <a:rPr lang="tr-TR" dirty="0" smtClean="0"/>
              <a:t>konuya gelince; Gönül Hanım romanı ile ilk defa Ahmet Hikmet'in denediği bu konunun bu dönemdeki tek temsilcisi</a:t>
            </a:r>
            <a:r>
              <a:rPr lang="tr-TR" b="1" dirty="0" smtClean="0"/>
              <a:t> ----- </a:t>
            </a:r>
            <a:r>
              <a:rPr lang="tr-TR" dirty="0" smtClean="0"/>
              <a:t>'dır. </a:t>
            </a:r>
          </a:p>
          <a:p>
            <a:pPr>
              <a:lnSpc>
                <a:spcPct val="170000"/>
              </a:lnSpc>
              <a:buNone/>
            </a:pPr>
            <a:r>
              <a:rPr lang="tr-TR" dirty="0" smtClean="0"/>
              <a:t>Kırım Türklerinden olup II. Dünya Savaşı sonunda kaçarak Londra'da yerleşen yazarın, Kırım Türklerinin Rus idaresinde </a:t>
            </a:r>
          </a:p>
          <a:p>
            <a:pPr>
              <a:lnSpc>
                <a:spcPct val="170000"/>
              </a:lnSpc>
              <a:buNone/>
            </a:pPr>
            <a:r>
              <a:rPr lang="tr-TR" dirty="0" smtClean="0"/>
              <a:t>uğradığı zulmü anlatan birçok eserinden bu dönemde yazılmış olanlar şunlardır : Korkunç Yıllar, Yurdunu Kaybeden Adam ve </a:t>
            </a:r>
          </a:p>
          <a:p>
            <a:pPr>
              <a:lnSpc>
                <a:spcPct val="170000"/>
              </a:lnSpc>
              <a:buNone/>
            </a:pPr>
            <a:r>
              <a:rPr lang="tr-TR" dirty="0" smtClean="0"/>
              <a:t>Onlar da İnsandı.</a:t>
            </a:r>
          </a:p>
          <a:p>
            <a:pPr>
              <a:lnSpc>
                <a:spcPct val="170000"/>
              </a:lnSpc>
              <a:buNone/>
            </a:pPr>
            <a:r>
              <a:rPr lang="tr-TR" b="1" dirty="0" smtClean="0"/>
              <a:t>Bu parçada boş bırakılan yerleriyle aşağıdakilerden hangisi getirilmelidir?</a:t>
            </a:r>
          </a:p>
          <a:p>
            <a:pPr>
              <a:lnSpc>
                <a:spcPct val="170000"/>
              </a:lnSpc>
              <a:buNone/>
            </a:pPr>
            <a:r>
              <a:rPr lang="tr-TR" dirty="0" smtClean="0"/>
              <a:t>A) Cevat </a:t>
            </a:r>
            <a:r>
              <a:rPr lang="tr-TR" dirty="0" err="1" smtClean="0"/>
              <a:t>Şakir</a:t>
            </a:r>
            <a:r>
              <a:rPr lang="tr-TR" dirty="0" smtClean="0"/>
              <a:t> </a:t>
            </a:r>
            <a:r>
              <a:rPr lang="tr-TR" dirty="0" err="1" smtClean="0"/>
              <a:t>Kabaagaçlı</a:t>
            </a:r>
            <a:r>
              <a:rPr lang="tr-TR" dirty="0" smtClean="0"/>
              <a:t> - Cengiz Dağcı</a:t>
            </a:r>
          </a:p>
          <a:p>
            <a:pPr>
              <a:lnSpc>
                <a:spcPct val="170000"/>
              </a:lnSpc>
              <a:buNone/>
            </a:pPr>
            <a:r>
              <a:rPr lang="tr-TR" dirty="0" smtClean="0"/>
              <a:t>B) Cevat </a:t>
            </a:r>
            <a:r>
              <a:rPr lang="tr-TR" dirty="0" err="1" smtClean="0"/>
              <a:t>Şakir</a:t>
            </a:r>
            <a:r>
              <a:rPr lang="tr-TR" dirty="0" smtClean="0"/>
              <a:t> </a:t>
            </a:r>
            <a:r>
              <a:rPr lang="tr-TR" dirty="0" err="1" smtClean="0"/>
              <a:t>Kabaagaçlı</a:t>
            </a:r>
            <a:r>
              <a:rPr lang="tr-TR" dirty="0" smtClean="0"/>
              <a:t>  - İsmail </a:t>
            </a:r>
            <a:r>
              <a:rPr lang="tr-TR" dirty="0" err="1" smtClean="0"/>
              <a:t>Gaspıralı</a:t>
            </a:r>
            <a:endParaRPr lang="tr-TR" dirty="0" smtClean="0"/>
          </a:p>
          <a:p>
            <a:pPr>
              <a:lnSpc>
                <a:spcPct val="170000"/>
              </a:lnSpc>
              <a:buNone/>
            </a:pPr>
            <a:r>
              <a:rPr lang="tr-TR" dirty="0" smtClean="0"/>
              <a:t>C) Ömer Seyfettin - Yusuf </a:t>
            </a:r>
            <a:r>
              <a:rPr lang="tr-TR" dirty="0" err="1" smtClean="0"/>
              <a:t>Akçura</a:t>
            </a:r>
            <a:endParaRPr lang="tr-TR" dirty="0" smtClean="0"/>
          </a:p>
          <a:p>
            <a:pPr>
              <a:lnSpc>
                <a:spcPct val="170000"/>
              </a:lnSpc>
              <a:buNone/>
            </a:pPr>
            <a:r>
              <a:rPr lang="tr-TR" dirty="0" smtClean="0"/>
              <a:t>D) Memduh Şevket Esendal - Cengiz </a:t>
            </a:r>
            <a:r>
              <a:rPr lang="tr-TR" dirty="0" err="1" smtClean="0"/>
              <a:t>Aytmatov</a:t>
            </a:r>
            <a:endParaRPr lang="tr-TR" dirty="0" smtClean="0"/>
          </a:p>
          <a:p>
            <a:pPr>
              <a:lnSpc>
                <a:spcPct val="170000"/>
              </a:lnSpc>
              <a:buNone/>
            </a:pPr>
            <a:r>
              <a:rPr lang="tr-TR" dirty="0" smtClean="0"/>
              <a:t>E) Cevat </a:t>
            </a:r>
            <a:r>
              <a:rPr lang="tr-TR" dirty="0" err="1" smtClean="0"/>
              <a:t>Şakir</a:t>
            </a:r>
            <a:r>
              <a:rPr lang="tr-TR" dirty="0" smtClean="0"/>
              <a:t> </a:t>
            </a:r>
            <a:r>
              <a:rPr lang="tr-TR" dirty="0" err="1" smtClean="0"/>
              <a:t>Kabaagaçlı</a:t>
            </a:r>
            <a:r>
              <a:rPr lang="tr-TR" dirty="0" smtClean="0"/>
              <a:t>  - Cengiz </a:t>
            </a:r>
            <a:r>
              <a:rPr lang="tr-TR" dirty="0" err="1" smtClean="0"/>
              <a:t>Aytmatov</a:t>
            </a:r>
            <a:endParaRPr lang="tr-TR" dirty="0" smtClean="0"/>
          </a:p>
          <a:p>
            <a:pPr>
              <a:lnSpc>
                <a:spcPct val="170000"/>
              </a:lnSpc>
              <a:buNone/>
            </a:pPr>
            <a:endParaRPr lang="tr-TR" dirty="0" smtClean="0"/>
          </a:p>
          <a:p>
            <a:pPr>
              <a:lnSpc>
                <a:spcPct val="170000"/>
              </a:lnSpc>
              <a:buNone/>
            </a:pPr>
            <a:endParaRPr lang="tr-TR" dirty="0"/>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
            </a:r>
            <a:br>
              <a:rPr lang="tr-TR" b="1" dirty="0" smtClean="0"/>
            </a:br>
            <a:r>
              <a:rPr lang="tr-TR" sz="3100" b="1" dirty="0" smtClean="0"/>
              <a:t>Cevap 85:</a:t>
            </a:r>
            <a:r>
              <a:rPr lang="tr-TR" sz="3100" dirty="0" smtClean="0"/>
              <a:t>A) Cevat </a:t>
            </a:r>
            <a:r>
              <a:rPr lang="tr-TR" sz="3100" dirty="0" err="1" smtClean="0"/>
              <a:t>Şakir</a:t>
            </a:r>
            <a:r>
              <a:rPr lang="tr-TR" sz="3100" dirty="0" smtClean="0"/>
              <a:t> </a:t>
            </a:r>
            <a:r>
              <a:rPr lang="tr-TR" sz="3100" dirty="0" err="1" smtClean="0"/>
              <a:t>Kabaagaçlı</a:t>
            </a:r>
            <a:r>
              <a:rPr lang="tr-TR" sz="3100" dirty="0" smtClean="0"/>
              <a:t> - Cengiz Dağcı</a:t>
            </a:r>
            <a:r>
              <a:rPr lang="tr-TR" dirty="0" smtClean="0"/>
              <a:t/>
            </a:r>
            <a:br>
              <a:rPr lang="tr-TR" dirty="0" smtClean="0"/>
            </a:br>
            <a:endParaRPr lang="tr-TR" b="1" dirty="0"/>
          </a:p>
        </p:txBody>
      </p:sp>
      <p:sp>
        <p:nvSpPr>
          <p:cNvPr id="3" name="2 İçerik Yer Tutucusu"/>
          <p:cNvSpPr>
            <a:spLocks noGrp="1"/>
          </p:cNvSpPr>
          <p:nvPr>
            <p:ph idx="1"/>
          </p:nvPr>
        </p:nvSpPr>
        <p:spPr/>
        <p:txBody>
          <a:bodyPr/>
          <a:lstStyle/>
          <a:p>
            <a:pPr>
              <a:buNone/>
            </a:pPr>
            <a:r>
              <a:rPr lang="tr-TR" dirty="0" smtClean="0"/>
              <a:t>.</a:t>
            </a:r>
            <a:endParaRPr lang="tr-TR" dirty="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85728"/>
            <a:ext cx="8572560" cy="6286544"/>
          </a:xfrm>
        </p:spPr>
        <p:txBody>
          <a:bodyPr>
            <a:normAutofit/>
          </a:bodyPr>
          <a:lstStyle/>
          <a:p>
            <a:pPr>
              <a:buNone/>
            </a:pPr>
            <a:r>
              <a:rPr lang="tr-TR" sz="2400" b="1" dirty="0" smtClean="0"/>
              <a:t>86. Devlet yönetiminde görev alacak yönetici adaylarına devletin </a:t>
            </a:r>
          </a:p>
          <a:p>
            <a:pPr>
              <a:buNone/>
            </a:pPr>
            <a:r>
              <a:rPr lang="tr-TR" sz="2400" b="1" dirty="0" smtClean="0"/>
              <a:t>nasıl yönetileceği hakkında bilgi veren, öğütlerde bulunan ahlâkî-</a:t>
            </a:r>
          </a:p>
          <a:p>
            <a:pPr>
              <a:buNone/>
            </a:pPr>
            <a:r>
              <a:rPr lang="tr-TR" sz="2400" b="1" dirty="0" smtClean="0"/>
              <a:t>didaktik eserlere ne ad verilir? </a:t>
            </a:r>
          </a:p>
          <a:p>
            <a:pPr marL="457200" indent="-457200">
              <a:buNone/>
            </a:pPr>
            <a:r>
              <a:rPr lang="tr-TR" sz="2400" dirty="0" smtClean="0"/>
              <a:t>A) Münşeat </a:t>
            </a:r>
          </a:p>
          <a:p>
            <a:pPr marL="457200" indent="-457200">
              <a:buNone/>
            </a:pPr>
            <a:r>
              <a:rPr lang="tr-TR" sz="2400" dirty="0" smtClean="0"/>
              <a:t>B) </a:t>
            </a:r>
            <a:r>
              <a:rPr lang="tr-TR" sz="2400" dirty="0" err="1" smtClean="0"/>
              <a:t>Letâifname</a:t>
            </a:r>
            <a:r>
              <a:rPr lang="tr-TR" sz="2400" dirty="0" smtClean="0"/>
              <a:t> </a:t>
            </a:r>
          </a:p>
          <a:p>
            <a:pPr marL="457200" indent="-457200">
              <a:buNone/>
            </a:pPr>
            <a:r>
              <a:rPr lang="tr-TR" sz="2400" dirty="0" smtClean="0"/>
              <a:t>C) Seyahatname </a:t>
            </a:r>
          </a:p>
          <a:p>
            <a:pPr marL="457200" indent="-457200">
              <a:buNone/>
            </a:pPr>
            <a:r>
              <a:rPr lang="tr-TR" sz="2400" dirty="0" smtClean="0"/>
              <a:t>D) Sefaretname </a:t>
            </a:r>
          </a:p>
          <a:p>
            <a:pPr marL="457200" indent="-457200">
              <a:buNone/>
            </a:pPr>
            <a:r>
              <a:rPr lang="tr-TR" sz="2400" dirty="0" smtClean="0"/>
              <a:t>E) Siyasetname</a:t>
            </a:r>
            <a:endParaRPr lang="tr-TR" sz="2400" dirty="0"/>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85720" y="274638"/>
            <a:ext cx="8401080" cy="654032"/>
          </a:xfrm>
        </p:spPr>
        <p:txBody>
          <a:bodyPr>
            <a:normAutofit fontScale="90000"/>
          </a:bodyPr>
          <a:lstStyle/>
          <a:p>
            <a:r>
              <a:rPr lang="tr-TR" dirty="0" smtClean="0"/>
              <a:t>Cevap 86: E) Siyasetname </a:t>
            </a:r>
            <a:endParaRPr lang="tr-TR" dirty="0"/>
          </a:p>
        </p:txBody>
      </p:sp>
      <p:sp>
        <p:nvSpPr>
          <p:cNvPr id="3" name="2 İçerik Yer Tutucusu"/>
          <p:cNvSpPr>
            <a:spLocks noGrp="1"/>
          </p:cNvSpPr>
          <p:nvPr>
            <p:ph idx="1"/>
          </p:nvPr>
        </p:nvSpPr>
        <p:spPr>
          <a:xfrm>
            <a:off x="142844" y="928670"/>
            <a:ext cx="8858312" cy="5786478"/>
          </a:xfrm>
        </p:spPr>
        <p:txBody>
          <a:bodyPr>
            <a:normAutofit fontScale="47500" lnSpcReduction="20000"/>
          </a:bodyPr>
          <a:lstStyle/>
          <a:p>
            <a:pPr>
              <a:buNone/>
            </a:pPr>
            <a:endParaRPr lang="tr-TR" b="1" i="1" dirty="0" smtClean="0"/>
          </a:p>
          <a:p>
            <a:pPr>
              <a:buNone/>
            </a:pPr>
            <a:r>
              <a:rPr lang="tr-TR" b="1" i="1" dirty="0" smtClean="0"/>
              <a:t>Tezkire: </a:t>
            </a:r>
            <a:r>
              <a:rPr lang="tr-TR" dirty="0" smtClean="0"/>
              <a:t>Edebiyatçıların, sanatçıların ya da başka alanlarda ün yapmış kişilerin kısa hayat hikâyelerine ve </a:t>
            </a:r>
          </a:p>
          <a:p>
            <a:pPr>
              <a:buNone/>
            </a:pPr>
            <a:r>
              <a:rPr lang="tr-TR" dirty="0" smtClean="0"/>
              <a:t>özelliklerine ya isimlerinin harf sırasına ya da zaman sırasına göre düzenlenen biyografi kitaplarıdır.</a:t>
            </a:r>
          </a:p>
          <a:p>
            <a:pPr>
              <a:buNone/>
            </a:pPr>
            <a:endParaRPr lang="tr-TR" dirty="0" smtClean="0"/>
          </a:p>
          <a:p>
            <a:pPr>
              <a:buNone/>
            </a:pPr>
            <a:r>
              <a:rPr lang="tr-TR" b="1" i="1" dirty="0" smtClean="0"/>
              <a:t>Münşeat: </a:t>
            </a:r>
            <a:r>
              <a:rPr lang="tr-TR" dirty="0" smtClean="0"/>
              <a:t>Mektupların, resmî yazıların, güzel yazı örneklerinin ve kısa mensur metinlerin bir araya toplandığı </a:t>
            </a:r>
          </a:p>
          <a:p>
            <a:pPr>
              <a:buNone/>
            </a:pPr>
            <a:r>
              <a:rPr lang="tr-TR" dirty="0" smtClean="0"/>
              <a:t>eserlerdir.</a:t>
            </a:r>
          </a:p>
          <a:p>
            <a:pPr>
              <a:buNone/>
            </a:pPr>
            <a:endParaRPr lang="tr-TR" dirty="0" smtClean="0"/>
          </a:p>
          <a:p>
            <a:pPr>
              <a:buNone/>
            </a:pPr>
            <a:r>
              <a:rPr lang="tr-TR" b="1" i="1" dirty="0" err="1" smtClean="0"/>
              <a:t>Letâifname</a:t>
            </a:r>
            <a:r>
              <a:rPr lang="tr-TR" b="1" i="1" dirty="0" smtClean="0"/>
              <a:t>: </a:t>
            </a:r>
            <a:r>
              <a:rPr lang="tr-TR" dirty="0" smtClean="0"/>
              <a:t>Fıkraların, hicivlerin, mizahî metinlerin bir araya getirildiği eserlerdir.</a:t>
            </a:r>
          </a:p>
          <a:p>
            <a:pPr>
              <a:buNone/>
            </a:pPr>
            <a:endParaRPr lang="tr-TR" dirty="0" smtClean="0"/>
          </a:p>
          <a:p>
            <a:pPr>
              <a:buNone/>
            </a:pPr>
            <a:r>
              <a:rPr lang="tr-TR" b="1" i="1" dirty="0" smtClean="0"/>
              <a:t>Seyahatname: </a:t>
            </a:r>
            <a:r>
              <a:rPr lang="tr-TR" dirty="0" smtClean="0"/>
              <a:t>Bir kişinin gezip gördüğü yerlerin güzellikleri, ayırıcı özellikleri, insanlarının örf ve âdetleri </a:t>
            </a:r>
          </a:p>
          <a:p>
            <a:pPr>
              <a:buNone/>
            </a:pPr>
            <a:r>
              <a:rPr lang="tr-TR" dirty="0" smtClean="0"/>
              <a:t>hakkında yazdığı gezi yazılarının toplandığı eserlerdir. Bu türün en önemli örneği </a:t>
            </a:r>
            <a:r>
              <a:rPr lang="tr-TR" i="1" dirty="0" smtClean="0"/>
              <a:t>Evliya Çelebi'nin </a:t>
            </a:r>
          </a:p>
          <a:p>
            <a:pPr>
              <a:buNone/>
            </a:pPr>
            <a:r>
              <a:rPr lang="tr-TR" i="1" dirty="0" smtClean="0"/>
              <a:t>Seyahatnamesi</a:t>
            </a:r>
            <a:r>
              <a:rPr lang="tr-TR" dirty="0" smtClean="0"/>
              <a:t>’dir. </a:t>
            </a:r>
          </a:p>
          <a:p>
            <a:pPr>
              <a:buNone/>
            </a:pPr>
            <a:endParaRPr lang="tr-TR" dirty="0" smtClean="0"/>
          </a:p>
          <a:p>
            <a:pPr>
              <a:buNone/>
            </a:pPr>
            <a:r>
              <a:rPr lang="tr-TR" b="1" i="1" dirty="0" smtClean="0"/>
              <a:t>Sefaretname: </a:t>
            </a:r>
            <a:r>
              <a:rPr lang="tr-TR" dirty="0" smtClean="0"/>
              <a:t>Yabancı bir ülkeye elçi olarak gönderilen bir görevlinin o ülkenin siyasî yapısı, örf ve âdetleri, </a:t>
            </a:r>
          </a:p>
          <a:p>
            <a:pPr>
              <a:buNone/>
            </a:pPr>
            <a:r>
              <a:rPr lang="tr-TR" dirty="0" smtClean="0"/>
              <a:t>gelişmişlik düzeyi, değişik özellikleri hakkındaki izlenimlerine yer verdikleri eserlerdir. </a:t>
            </a:r>
          </a:p>
          <a:p>
            <a:pPr>
              <a:buNone/>
            </a:pPr>
            <a:endParaRPr lang="tr-TR" dirty="0" smtClean="0"/>
          </a:p>
          <a:p>
            <a:pPr>
              <a:buNone/>
            </a:pPr>
            <a:r>
              <a:rPr lang="tr-TR" b="1" i="1" dirty="0" smtClean="0"/>
              <a:t>Siyasetname: </a:t>
            </a:r>
            <a:r>
              <a:rPr lang="tr-TR" dirty="0" smtClean="0"/>
              <a:t>Devlet yönetiminde görev alacak yönetici adaylarına devletin nasıl yönetileceği hakkında bilgi </a:t>
            </a:r>
          </a:p>
          <a:p>
            <a:pPr>
              <a:buNone/>
            </a:pPr>
            <a:r>
              <a:rPr lang="tr-TR" dirty="0" smtClean="0"/>
              <a:t>veren, öğütlerde bulunan ahlâkî-didaktik eserlerdir. Bunların dışında Klâsik dönemde halk edebiyatında da halk </a:t>
            </a:r>
          </a:p>
          <a:p>
            <a:pPr>
              <a:buNone/>
            </a:pPr>
            <a:r>
              <a:rPr lang="tr-TR" dirty="0" smtClean="0"/>
              <a:t>hikâyeleri, fıkralar, masallar, efsaneler gibi türlerde düzyazı örnekleri verilmiştir.</a:t>
            </a:r>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smtClean="0"/>
          </a:p>
          <a:p>
            <a:pPr>
              <a:buNone/>
            </a:pPr>
            <a:endParaRPr lang="tr-TR" dirty="0"/>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215106"/>
          </a:xfrm>
        </p:spPr>
        <p:txBody>
          <a:bodyPr>
            <a:normAutofit/>
          </a:bodyPr>
          <a:lstStyle/>
          <a:p>
            <a:pPr>
              <a:buNone/>
            </a:pPr>
            <a:r>
              <a:rPr lang="tr-TR" sz="2800" b="1" dirty="0" smtClean="0"/>
              <a:t>87. Arapça ve Farsça sözcüklerin fazla olduğu, secili, </a:t>
            </a:r>
          </a:p>
          <a:p>
            <a:pPr>
              <a:buNone/>
            </a:pPr>
            <a:r>
              <a:rPr lang="tr-TR" sz="2800" b="1" dirty="0" smtClean="0"/>
              <a:t>sanatlı ve uzun cümlelerden oluşan düzyazıya ne ad </a:t>
            </a:r>
          </a:p>
          <a:p>
            <a:pPr>
              <a:buNone/>
            </a:pPr>
            <a:r>
              <a:rPr lang="tr-TR" sz="2800" b="1" dirty="0" smtClean="0"/>
              <a:t>verilir? </a:t>
            </a:r>
          </a:p>
          <a:p>
            <a:pPr marL="514350" indent="-514350">
              <a:buNone/>
            </a:pPr>
            <a:r>
              <a:rPr lang="tr-TR" sz="2800" dirty="0" smtClean="0"/>
              <a:t>A) Sade düzyazı </a:t>
            </a:r>
          </a:p>
          <a:p>
            <a:pPr marL="514350" indent="-514350">
              <a:buNone/>
            </a:pPr>
            <a:r>
              <a:rPr lang="tr-TR" sz="2800" dirty="0" smtClean="0"/>
              <a:t>B) Sanatlı düzyazı (süslü nesir) </a:t>
            </a:r>
          </a:p>
          <a:p>
            <a:pPr marL="514350" indent="-514350">
              <a:buNone/>
            </a:pPr>
            <a:r>
              <a:rPr lang="tr-TR" sz="2800" dirty="0" smtClean="0"/>
              <a:t>C) Orta düzyazı </a:t>
            </a:r>
          </a:p>
          <a:p>
            <a:pPr marL="514350" indent="-514350">
              <a:buNone/>
            </a:pPr>
            <a:r>
              <a:rPr lang="tr-TR" sz="2800" dirty="0" smtClean="0"/>
              <a:t>D) Nazım </a:t>
            </a:r>
          </a:p>
          <a:p>
            <a:pPr marL="514350" indent="-514350">
              <a:buNone/>
            </a:pPr>
            <a:r>
              <a:rPr lang="tr-TR" sz="2800" dirty="0" smtClean="0"/>
              <a:t>E) Makale</a:t>
            </a:r>
            <a:endParaRPr lang="tr-TR" sz="2800" dirty="0"/>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
            </a:r>
            <a:br>
              <a:rPr lang="tr-TR" b="1" dirty="0" smtClean="0"/>
            </a:br>
            <a:r>
              <a:rPr lang="tr-TR" sz="3600" b="1" dirty="0" smtClean="0"/>
              <a:t>CEVAP 87: </a:t>
            </a:r>
            <a:r>
              <a:rPr lang="tr-TR" sz="3600" dirty="0" smtClean="0"/>
              <a:t>B) Sanatlı düzyazı (süslü nesir) </a:t>
            </a:r>
            <a:r>
              <a:rPr lang="tr-TR" dirty="0" smtClean="0"/>
              <a:t/>
            </a:r>
            <a:br>
              <a:rPr lang="tr-TR" dirty="0" smtClean="0"/>
            </a:br>
            <a:endParaRPr lang="tr-TR" b="1"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929718" cy="6215106"/>
          </a:xfrm>
        </p:spPr>
        <p:txBody>
          <a:bodyPr/>
          <a:lstStyle/>
          <a:p>
            <a:pPr fontAlgn="base">
              <a:buNone/>
            </a:pPr>
            <a:r>
              <a:rPr lang="tr-TR" sz="2400" b="1" dirty="0" smtClean="0"/>
              <a:t>88.* </a:t>
            </a:r>
            <a:r>
              <a:rPr lang="tr-TR" sz="2400" dirty="0" smtClean="0"/>
              <a:t>Genel olarak düğün törenlerini anlatan edebî eserlerdir.</a:t>
            </a:r>
          </a:p>
          <a:p>
            <a:pPr fontAlgn="base">
              <a:buNone/>
            </a:pPr>
            <a:r>
              <a:rPr lang="tr-TR" sz="2400" dirty="0" smtClean="0"/>
              <a:t>     *Millî bir nazım türü olan bu türlerde evlilik, sünnet hatta doğum nedeniyle düzenlenen şenlik, ziyafet ve düğünler konu edilir.</a:t>
            </a:r>
          </a:p>
          <a:p>
            <a:pPr fontAlgn="base">
              <a:buNone/>
            </a:pPr>
            <a:endParaRPr lang="tr-TR" sz="2400" dirty="0" smtClean="0"/>
          </a:p>
          <a:p>
            <a:pPr fontAlgn="base">
              <a:buNone/>
            </a:pPr>
            <a:r>
              <a:rPr lang="tr-TR" sz="2400" b="1" dirty="0" smtClean="0"/>
              <a:t>Yukarıda özellikleri verilen nazım türü aşağıdakilerden hangisidir?</a:t>
            </a:r>
          </a:p>
          <a:p>
            <a:pPr fontAlgn="base">
              <a:buNone/>
            </a:pPr>
            <a:endParaRPr lang="tr-TR" sz="2400" dirty="0" smtClean="0"/>
          </a:p>
          <a:p>
            <a:pPr marL="457200" indent="-457200" fontAlgn="base">
              <a:buAutoNum type="alphaUcParenR"/>
            </a:pPr>
            <a:r>
              <a:rPr lang="tr-TR" sz="2400" dirty="0" smtClean="0"/>
              <a:t> </a:t>
            </a:r>
            <a:r>
              <a:rPr lang="tr-TR" sz="2400" dirty="0" err="1" smtClean="0"/>
              <a:t>Fahriyye</a:t>
            </a:r>
            <a:endParaRPr lang="tr-TR" sz="2400" dirty="0" smtClean="0"/>
          </a:p>
          <a:p>
            <a:pPr marL="457200" indent="-457200" fontAlgn="base">
              <a:buAutoNum type="alphaUcParenR"/>
            </a:pPr>
            <a:r>
              <a:rPr lang="tr-TR" sz="2400" dirty="0" err="1" smtClean="0"/>
              <a:t>Gazavatname</a:t>
            </a:r>
            <a:endParaRPr lang="tr-TR" sz="2400" dirty="0" smtClean="0"/>
          </a:p>
          <a:p>
            <a:pPr marL="457200" indent="-457200" fontAlgn="base">
              <a:buAutoNum type="alphaUcParenR"/>
            </a:pPr>
            <a:r>
              <a:rPr lang="tr-TR" sz="2400" dirty="0" err="1" smtClean="0"/>
              <a:t>Hicviyye</a:t>
            </a:r>
            <a:endParaRPr lang="tr-TR" sz="2400" dirty="0" smtClean="0"/>
          </a:p>
          <a:p>
            <a:pPr marL="457200" indent="-457200" fontAlgn="base">
              <a:buAutoNum type="alphaUcParenR"/>
            </a:pPr>
            <a:r>
              <a:rPr lang="tr-TR" sz="2400" dirty="0" smtClean="0"/>
              <a:t>Hilye ve Şemail</a:t>
            </a:r>
          </a:p>
          <a:p>
            <a:pPr marL="457200" indent="-457200" fontAlgn="base">
              <a:buAutoNum type="alphaUcParenR"/>
            </a:pPr>
            <a:r>
              <a:rPr lang="tr-TR" sz="2400" dirty="0" err="1" smtClean="0"/>
              <a:t>Surname</a:t>
            </a:r>
            <a:endParaRPr lang="tr-TR" sz="2400" dirty="0" smtClean="0"/>
          </a:p>
          <a:p>
            <a:pPr marL="457200" indent="-457200" fontAlgn="base">
              <a:buAutoNum type="alphaUcParenR"/>
            </a:pPr>
            <a:endParaRPr lang="tr-TR" sz="2400" dirty="0" smtClean="0"/>
          </a:p>
          <a:p>
            <a:pPr fontAlgn="base">
              <a:buNone/>
            </a:pPr>
            <a:endParaRPr lang="tr-TR" sz="2400" dirty="0" smtClean="0"/>
          </a:p>
          <a:p>
            <a:pPr fontAlgn="base">
              <a:buNone/>
            </a:pPr>
            <a:endParaRPr lang="tr-TR" sz="2400" dirty="0" smtClean="0"/>
          </a:p>
          <a:p>
            <a:pPr>
              <a:buNone/>
            </a:pPr>
            <a:endParaRPr lang="tr-TR" dirty="0"/>
          </a:p>
        </p:txBody>
      </p:sp>
      <p:sp>
        <p:nvSpPr>
          <p:cNvPr id="4" name="3 5-Nokta Yıldız"/>
          <p:cNvSpPr/>
          <p:nvPr/>
        </p:nvSpPr>
        <p:spPr>
          <a:xfrm>
            <a:off x="6500826" y="4143380"/>
            <a:ext cx="628648" cy="628648"/>
          </a:xfrm>
          <a:prstGeom prst="star5">
            <a:avLst>
              <a:gd name="adj" fmla="val 17782"/>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a:xfrm>
            <a:off x="214282" y="214290"/>
            <a:ext cx="8429684" cy="6357982"/>
          </a:xfrm>
        </p:spPr>
        <p:txBody>
          <a:bodyPr>
            <a:normAutofit fontScale="85000" lnSpcReduction="10000"/>
          </a:bodyPr>
          <a:lstStyle/>
          <a:p>
            <a:endParaRPr lang="tr-TR" dirty="0" smtClean="0"/>
          </a:p>
          <a:p>
            <a:pPr algn="l"/>
            <a:endParaRPr lang="tr-TR" dirty="0" smtClean="0"/>
          </a:p>
          <a:p>
            <a:pPr algn="l"/>
            <a:r>
              <a:rPr lang="tr-TR" sz="2800" dirty="0" smtClean="0">
                <a:solidFill>
                  <a:schemeClr val="tx1"/>
                </a:solidFill>
              </a:rPr>
              <a:t>Sabahleyin uyandığımızda, akşam yağan dolular tümüyle erimişti. Hava o kadar güzel, güneş o derece yakıcı ki arkamızdaki paltolar bile ağır gelmeye başladı. Fakat bu da geçici. Erzurum’da kaldığımız dört beş gün içinde, havanın bir gün olsun akşama dek soğuk ya da sıcak olduğu görülmedi. Sabahleyin güneş açıyor, akşam şiddetli bir yağmur başlıyor, gece ortalık bembeyaz görünüyor. Bu değişiklikler ortasında, hiç değişmeyen, el değmemişliğini ve beyazlığını sürekli olarak koruyan bir yer var: Palandöken Dağı. Erzurum, bu beyaz dağın eteğinde, büyük camileri, güzel minareleri, yüksek yapıları, karga yuvalarıyla dolu yüksek kavaklarıyla kocaman bir yıkıntı, akla durgunluk verecek bir yangın yeri... Kentin bayındırlığı, yıkıntı artıkları ve duvarlarla, kalan yapılardan anlaşılıyor. İki katlı kâgir evleri yalnız Erzurum’a özgü bir mimari biçimde. Üst kat çoğunlukla şehnişin biçiminde çıkıntılı yapılmış, alt bölümleri güzel doğramalarla süslenmiş.</a:t>
            </a:r>
          </a:p>
          <a:p>
            <a:pPr algn="l"/>
            <a:endParaRPr lang="tr-TR" dirty="0" smtClean="0"/>
          </a:p>
        </p:txBody>
      </p:sp>
      <p:sp>
        <p:nvSpPr>
          <p:cNvPr id="5" name="4 Yuvarlatılmış Dikdörtgen"/>
          <p:cNvSpPr/>
          <p:nvPr/>
        </p:nvSpPr>
        <p:spPr>
          <a:xfrm>
            <a:off x="571472" y="285728"/>
            <a:ext cx="7715304" cy="500066"/>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tr-TR" b="1" dirty="0" smtClean="0"/>
              <a:t>1 - 2. soruları aşağıdaki parçaya göre cevaplayınız</a:t>
            </a:r>
            <a:r>
              <a:rPr lang="tr-TR" dirty="0" smtClean="0"/>
              <a:t>.</a:t>
            </a:r>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439718"/>
          </a:xfrm>
        </p:spPr>
        <p:txBody>
          <a:bodyPr>
            <a:normAutofit fontScale="90000"/>
          </a:bodyPr>
          <a:lstStyle/>
          <a:p>
            <a:r>
              <a:rPr lang="tr-TR" dirty="0" smtClean="0"/>
              <a:t>Cevap 9</a:t>
            </a:r>
            <a:endParaRPr lang="tr-TR" dirty="0"/>
          </a:p>
        </p:txBody>
      </p:sp>
      <p:sp>
        <p:nvSpPr>
          <p:cNvPr id="3" name="2 İçerik Yer Tutucusu"/>
          <p:cNvSpPr>
            <a:spLocks noGrp="1"/>
          </p:cNvSpPr>
          <p:nvPr>
            <p:ph idx="1"/>
          </p:nvPr>
        </p:nvSpPr>
        <p:spPr>
          <a:xfrm>
            <a:off x="214282" y="714356"/>
            <a:ext cx="8472518" cy="5929354"/>
          </a:xfrm>
        </p:spPr>
        <p:txBody>
          <a:bodyPr>
            <a:normAutofit/>
          </a:bodyPr>
          <a:lstStyle/>
          <a:p>
            <a:pPr marL="514350" indent="-514350">
              <a:buNone/>
            </a:pPr>
            <a:r>
              <a:rPr lang="tr-TR" b="1" dirty="0" smtClean="0">
                <a:solidFill>
                  <a:srgbClr val="FF0000"/>
                </a:solidFill>
              </a:rPr>
              <a:t>A) Orhan Pamuk - Oğuz Atay</a:t>
            </a:r>
            <a:r>
              <a:rPr lang="tr-TR" dirty="0" smtClean="0"/>
              <a:t> </a:t>
            </a:r>
          </a:p>
          <a:p>
            <a:pPr marL="514350" indent="-514350">
              <a:buNone/>
            </a:pPr>
            <a:r>
              <a:rPr lang="tr-TR" sz="2000" b="1" dirty="0" smtClean="0">
                <a:solidFill>
                  <a:srgbClr val="00B0F0"/>
                </a:solidFill>
                <a:sym typeface="Wingdings" pitchFamily="2" charset="2"/>
              </a:rPr>
              <a:t> </a:t>
            </a:r>
            <a:r>
              <a:rPr lang="tr-TR" sz="2000" b="1" dirty="0" smtClean="0">
                <a:solidFill>
                  <a:srgbClr val="00B0F0"/>
                </a:solidFill>
              </a:rPr>
              <a:t>Sabahattin Ali :</a:t>
            </a:r>
            <a:r>
              <a:rPr lang="tr-TR" sz="2000" dirty="0" smtClean="0"/>
              <a:t> </a:t>
            </a:r>
            <a:r>
              <a:rPr lang="tr-TR" sz="2000" dirty="0" err="1" smtClean="0"/>
              <a:t>Maupassant</a:t>
            </a:r>
            <a:r>
              <a:rPr lang="tr-TR" sz="2000" dirty="0" smtClean="0"/>
              <a:t> tarzı öyküleriyle ve özellikle "Kuyucaklı </a:t>
            </a:r>
          </a:p>
          <a:p>
            <a:pPr marL="514350" indent="-514350">
              <a:buNone/>
            </a:pPr>
            <a:r>
              <a:rPr lang="tr-TR" sz="2000" dirty="0" smtClean="0"/>
              <a:t>Yusuf" adlı romanıyla tanınmıştır. Eserlerinde aşk teması etrafında güçlü-</a:t>
            </a:r>
          </a:p>
          <a:p>
            <a:pPr marL="514350" indent="-514350">
              <a:buNone/>
            </a:pPr>
            <a:r>
              <a:rPr lang="tr-TR" sz="2000" dirty="0" smtClean="0"/>
              <a:t>güçsüz, ezen-ezilen çatışmasını anlatarak okuru bilinçlendirmeye çalışmıştır.</a:t>
            </a:r>
          </a:p>
          <a:p>
            <a:pPr marL="514350" indent="-514350">
              <a:buNone/>
            </a:pPr>
            <a:endParaRPr lang="tr-TR" sz="2000" b="1" dirty="0" smtClean="0">
              <a:solidFill>
                <a:srgbClr val="00B0F0"/>
              </a:solidFill>
            </a:endParaRPr>
          </a:p>
          <a:p>
            <a:pPr marL="514350" indent="-514350">
              <a:buNone/>
            </a:pPr>
            <a:r>
              <a:rPr lang="tr-TR" sz="2000" b="1" dirty="0" smtClean="0">
                <a:solidFill>
                  <a:srgbClr val="00B0F0"/>
                </a:solidFill>
                <a:sym typeface="Wingdings" pitchFamily="2" charset="2"/>
              </a:rPr>
              <a:t></a:t>
            </a:r>
            <a:r>
              <a:rPr lang="tr-TR" sz="2000" b="1" dirty="0" smtClean="0">
                <a:solidFill>
                  <a:srgbClr val="00B0F0"/>
                </a:solidFill>
              </a:rPr>
              <a:t>Orhan Kemal</a:t>
            </a:r>
            <a:r>
              <a:rPr lang="tr-TR" sz="2000" dirty="0" smtClean="0"/>
              <a:t>(1914 -1970): Eserlerinde tarlada çalışan ırgatların, fabrikadaki </a:t>
            </a:r>
          </a:p>
          <a:p>
            <a:pPr marL="514350" indent="-514350">
              <a:buNone/>
            </a:pPr>
            <a:r>
              <a:rPr lang="tr-TR" sz="2000" dirty="0" smtClean="0"/>
              <a:t>işçilerin, köyden kente göç eden gurbetçilerin acıklı hikayelerini gerçekçi bir </a:t>
            </a:r>
          </a:p>
          <a:p>
            <a:pPr marL="514350" indent="-514350">
              <a:buNone/>
            </a:pPr>
            <a:r>
              <a:rPr lang="tr-TR" sz="2000" dirty="0" smtClean="0"/>
              <a:t>şekilde anlatır. Ekmek Kavgası adlı öykü kitabı ile Baba Evi, Bereketli Topraklar </a:t>
            </a:r>
          </a:p>
          <a:p>
            <a:pPr marL="514350" indent="-514350">
              <a:buNone/>
            </a:pPr>
            <a:r>
              <a:rPr lang="tr-TR" sz="2000" dirty="0" smtClean="0"/>
              <a:t>Üzerinde ve </a:t>
            </a:r>
            <a:r>
              <a:rPr lang="tr-TR" sz="2000" dirty="0" err="1" smtClean="0"/>
              <a:t>Murtaza</a:t>
            </a:r>
            <a:r>
              <a:rPr lang="tr-TR" sz="2000" dirty="0" smtClean="0"/>
              <a:t> adlı romanları tanınmıştır.</a:t>
            </a:r>
          </a:p>
          <a:p>
            <a:pPr marL="514350" indent="-514350">
              <a:buNone/>
            </a:pPr>
            <a:r>
              <a:rPr lang="tr-TR" sz="2000" b="1" dirty="0" smtClean="0">
                <a:solidFill>
                  <a:srgbClr val="FF0000"/>
                </a:solidFill>
              </a:rPr>
              <a:t>Roman: </a:t>
            </a:r>
            <a:r>
              <a:rPr lang="tr-TR" sz="2000" dirty="0" err="1" smtClean="0"/>
              <a:t>Murtaza</a:t>
            </a:r>
            <a:r>
              <a:rPr lang="tr-TR" sz="2000" dirty="0" smtClean="0"/>
              <a:t>, Hanımın Çiftliği... </a:t>
            </a:r>
            <a:r>
              <a:rPr lang="tr-TR" sz="2000" b="1" dirty="0" smtClean="0">
                <a:solidFill>
                  <a:srgbClr val="FF0000"/>
                </a:solidFill>
              </a:rPr>
              <a:t>Tiyatro:</a:t>
            </a:r>
            <a:r>
              <a:rPr lang="tr-TR" sz="2000" dirty="0" smtClean="0"/>
              <a:t>72.Koğuş...</a:t>
            </a:r>
          </a:p>
          <a:p>
            <a:pPr marL="514350" indent="-514350">
              <a:buNone/>
            </a:pPr>
            <a:endParaRPr lang="tr-TR" sz="2000" dirty="0" smtClean="0"/>
          </a:p>
          <a:p>
            <a:pPr marL="514350" indent="-514350">
              <a:buNone/>
            </a:pPr>
            <a:endParaRPr lang="tr-TR" sz="2000" b="1" dirty="0" smtClean="0">
              <a:solidFill>
                <a:srgbClr val="00B0F0"/>
              </a:solidFill>
            </a:endParaRPr>
          </a:p>
          <a:p>
            <a:pPr>
              <a:buNone/>
            </a:pPr>
            <a:endParaRPr lang="tr-TR" dirty="0" smtClean="0"/>
          </a:p>
          <a:p>
            <a:pPr>
              <a:buNone/>
            </a:pPr>
            <a:endParaRPr lang="tr-TR" dirty="0" smtClean="0"/>
          </a:p>
          <a:p>
            <a:pPr>
              <a:buNone/>
            </a:pPr>
            <a:endParaRPr lang="tr-TR" dirty="0"/>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14282" y="274638"/>
            <a:ext cx="8715436" cy="796908"/>
          </a:xfrm>
        </p:spPr>
        <p:txBody>
          <a:bodyPr/>
          <a:lstStyle/>
          <a:p>
            <a:r>
              <a:rPr lang="tr-TR" b="1" dirty="0" smtClean="0"/>
              <a:t>Cevap 88 : </a:t>
            </a:r>
            <a:r>
              <a:rPr lang="tr-TR" dirty="0" smtClean="0"/>
              <a:t>E) </a:t>
            </a:r>
            <a:r>
              <a:rPr lang="tr-TR" dirty="0" err="1" smtClean="0"/>
              <a:t>Surname</a:t>
            </a:r>
            <a:endParaRPr lang="tr-TR" dirty="0"/>
          </a:p>
        </p:txBody>
      </p:sp>
      <p:sp>
        <p:nvSpPr>
          <p:cNvPr id="3" name="2 İçerik Yer Tutucusu"/>
          <p:cNvSpPr>
            <a:spLocks noGrp="1"/>
          </p:cNvSpPr>
          <p:nvPr>
            <p:ph idx="1"/>
          </p:nvPr>
        </p:nvSpPr>
        <p:spPr>
          <a:xfrm>
            <a:off x="214282" y="1071546"/>
            <a:ext cx="8715436" cy="5643602"/>
          </a:xfrm>
        </p:spPr>
        <p:txBody>
          <a:bodyPr>
            <a:normAutofit fontScale="92500" lnSpcReduction="20000"/>
          </a:bodyPr>
          <a:lstStyle/>
          <a:p>
            <a:pPr>
              <a:buNone/>
            </a:pPr>
            <a:r>
              <a:rPr lang="tr-TR" sz="2400" b="1" dirty="0" smtClean="0"/>
              <a:t>Divan Edebiyatının Önemli Nazım Türlerinden şunlardır:</a:t>
            </a:r>
          </a:p>
          <a:p>
            <a:pPr>
              <a:buNone/>
            </a:pPr>
            <a:r>
              <a:rPr lang="tr-TR" sz="2000" b="1" i="1" dirty="0" smtClean="0"/>
              <a:t>1. </a:t>
            </a:r>
            <a:r>
              <a:rPr lang="tr-TR" sz="2000" b="1" i="1" dirty="0" err="1" smtClean="0"/>
              <a:t>Fahriyye</a:t>
            </a:r>
            <a:r>
              <a:rPr lang="tr-TR" sz="2000" b="1" i="1" dirty="0" smtClean="0"/>
              <a:t>: </a:t>
            </a:r>
            <a:endParaRPr lang="tr-TR" sz="2000" dirty="0" smtClean="0"/>
          </a:p>
          <a:p>
            <a:pPr>
              <a:buNone/>
            </a:pPr>
            <a:r>
              <a:rPr lang="tr-TR" sz="2000" b="1" i="1" dirty="0" smtClean="0"/>
              <a:t> -</a:t>
            </a:r>
            <a:r>
              <a:rPr lang="tr-TR" sz="2000" dirty="0" smtClean="0"/>
              <a:t> Şairlerin kendilerini övdükleri kaside bölümüne ya da şiirlere </a:t>
            </a:r>
            <a:r>
              <a:rPr lang="tr-TR" sz="2000" b="1" dirty="0" err="1" smtClean="0"/>
              <a:t>fahriyye</a:t>
            </a:r>
            <a:r>
              <a:rPr lang="tr-TR" sz="2000" dirty="0" smtClean="0"/>
              <a:t> adı verilir.</a:t>
            </a:r>
          </a:p>
          <a:p>
            <a:pPr>
              <a:buNone/>
            </a:pPr>
            <a:r>
              <a:rPr lang="tr-TR" sz="2000" b="1" dirty="0" smtClean="0"/>
              <a:t> -</a:t>
            </a:r>
            <a:r>
              <a:rPr lang="tr-TR" sz="2000" dirty="0" smtClean="0"/>
              <a:t> </a:t>
            </a:r>
            <a:r>
              <a:rPr lang="tr-TR" sz="2000" dirty="0" err="1" smtClean="0"/>
              <a:t>Fahriyye</a:t>
            </a:r>
            <a:r>
              <a:rPr lang="tr-TR" sz="2000" dirty="0" smtClean="0"/>
              <a:t> esasen kasidenin bir bölümüdür. Özellikle </a:t>
            </a:r>
            <a:r>
              <a:rPr lang="tr-TR" sz="2000" b="1" dirty="0" err="1" smtClean="0"/>
              <a:t>Nef’i</a:t>
            </a:r>
            <a:r>
              <a:rPr lang="tr-TR" sz="2000" dirty="0" err="1" smtClean="0"/>
              <a:t>’ye</a:t>
            </a:r>
            <a:r>
              <a:rPr lang="tr-TR" sz="2000" dirty="0" smtClean="0"/>
              <a:t> gelindiğinde başlı </a:t>
            </a:r>
          </a:p>
          <a:p>
            <a:pPr>
              <a:buNone/>
            </a:pPr>
            <a:r>
              <a:rPr lang="tr-TR" sz="2000" dirty="0" smtClean="0"/>
              <a:t>başına bir tür hâline dönüşmüştür.</a:t>
            </a:r>
          </a:p>
          <a:p>
            <a:pPr>
              <a:buNone/>
            </a:pPr>
            <a:r>
              <a:rPr lang="tr-TR" sz="2000" b="1" dirty="0" smtClean="0"/>
              <a:t> -</a:t>
            </a:r>
            <a:r>
              <a:rPr lang="tr-TR" sz="2000" dirty="0" smtClean="0"/>
              <a:t> </a:t>
            </a:r>
            <a:r>
              <a:rPr lang="tr-TR" sz="2000" dirty="0" err="1" smtClean="0"/>
              <a:t>Fahriyye</a:t>
            </a:r>
            <a:r>
              <a:rPr lang="tr-TR" sz="2000" dirty="0" smtClean="0"/>
              <a:t> denilince akla gelen ilk isim </a:t>
            </a:r>
            <a:r>
              <a:rPr lang="tr-TR" sz="2000" dirty="0" err="1" smtClean="0">
                <a:hlinkClick r:id="rId2"/>
              </a:rPr>
              <a:t>Nef’i</a:t>
            </a:r>
            <a:r>
              <a:rPr lang="tr-TR" sz="2000" dirty="0" err="1" smtClean="0"/>
              <a:t>’dir</a:t>
            </a:r>
            <a:r>
              <a:rPr lang="tr-TR" sz="2000" dirty="0" smtClean="0"/>
              <a:t>. (</a:t>
            </a:r>
            <a:r>
              <a:rPr lang="tr-TR" sz="2000" dirty="0" err="1" smtClean="0"/>
              <a:t>Nef’i</a:t>
            </a:r>
            <a:r>
              <a:rPr lang="tr-TR" sz="2000" dirty="0" smtClean="0"/>
              <a:t> Divanı’nda yer alan 62 </a:t>
            </a:r>
          </a:p>
          <a:p>
            <a:pPr>
              <a:buNone/>
            </a:pPr>
            <a:r>
              <a:rPr lang="tr-TR" sz="2000" dirty="0" smtClean="0"/>
              <a:t>kasidenin 54’ünde </a:t>
            </a:r>
            <a:r>
              <a:rPr lang="tr-TR" sz="2000" dirty="0" err="1" smtClean="0"/>
              <a:t>fahriyye</a:t>
            </a:r>
            <a:r>
              <a:rPr lang="tr-TR" sz="2000" dirty="0" smtClean="0"/>
              <a:t> bulunmaktadır.)</a:t>
            </a:r>
          </a:p>
          <a:p>
            <a:pPr>
              <a:buNone/>
            </a:pPr>
            <a:endParaRPr lang="tr-TR" sz="2000" dirty="0" smtClean="0"/>
          </a:p>
          <a:p>
            <a:pPr>
              <a:buNone/>
            </a:pPr>
            <a:r>
              <a:rPr lang="tr-TR" sz="2000" b="1" i="1" dirty="0" smtClean="0"/>
              <a:t>2. Gaza-name/</a:t>
            </a:r>
            <a:r>
              <a:rPr lang="tr-TR" sz="2000" b="1" i="1" dirty="0" err="1" smtClean="0"/>
              <a:t>Gazavat</a:t>
            </a:r>
            <a:r>
              <a:rPr lang="tr-TR" sz="2000" b="1" i="1" dirty="0" smtClean="0"/>
              <a:t>-name/ Zafer-name/Fetih-name/ </a:t>
            </a:r>
            <a:r>
              <a:rPr lang="tr-TR" sz="2000" b="1" i="1" dirty="0" err="1" smtClean="0"/>
              <a:t>Şeh</a:t>
            </a:r>
            <a:r>
              <a:rPr lang="tr-TR" sz="2000" b="1" i="1" dirty="0" smtClean="0"/>
              <a:t>-name:</a:t>
            </a:r>
          </a:p>
          <a:p>
            <a:pPr fontAlgn="base">
              <a:buNone/>
            </a:pPr>
            <a:r>
              <a:rPr lang="tr-TR" sz="2000" dirty="0" smtClean="0"/>
              <a:t>-Arapça “din uğruna yapılan savaş” anlamına gelen “gaza” sözcüğünden türetilmiş olan </a:t>
            </a:r>
          </a:p>
          <a:p>
            <a:pPr fontAlgn="base">
              <a:buNone/>
            </a:pPr>
            <a:r>
              <a:rPr lang="tr-TR" sz="2000" dirty="0" smtClean="0"/>
              <a:t>“</a:t>
            </a:r>
            <a:r>
              <a:rPr lang="tr-TR" sz="2000" b="1" dirty="0" smtClean="0"/>
              <a:t>gaza-name</a:t>
            </a:r>
            <a:r>
              <a:rPr lang="tr-TR" sz="2000" dirty="0" smtClean="0"/>
              <a:t>” düşmanlarla yapılan tek bir savaşı, sözcüğün çoğul hâli ise </a:t>
            </a:r>
            <a:r>
              <a:rPr lang="tr-TR" sz="2000" dirty="0" err="1" smtClean="0"/>
              <a:t>gazavat</a:t>
            </a:r>
            <a:r>
              <a:rPr lang="tr-TR" sz="2000" dirty="0" smtClean="0"/>
              <a:t> sözcüğünden </a:t>
            </a:r>
          </a:p>
          <a:p>
            <a:pPr fontAlgn="base">
              <a:buNone/>
            </a:pPr>
            <a:r>
              <a:rPr lang="tr-TR" sz="2000" dirty="0" smtClean="0"/>
              <a:t>türetilmiş olan “</a:t>
            </a:r>
            <a:r>
              <a:rPr lang="tr-TR" sz="2000" b="1" dirty="0" smtClean="0"/>
              <a:t>gaza-vat-name</a:t>
            </a:r>
            <a:r>
              <a:rPr lang="tr-TR" sz="2000" dirty="0" smtClean="0"/>
              <a:t>” bir kişinin çeşitli savaşlarını konu edinen eserlerdir.</a:t>
            </a:r>
          </a:p>
          <a:p>
            <a:pPr fontAlgn="base">
              <a:buNone/>
            </a:pPr>
            <a:r>
              <a:rPr lang="tr-TR" sz="2000" dirty="0" smtClean="0"/>
              <a:t>-Bu tür için “fütuhat, </a:t>
            </a:r>
            <a:r>
              <a:rPr lang="tr-TR" sz="2000" dirty="0" err="1" smtClean="0"/>
              <a:t>fethiyye</a:t>
            </a:r>
            <a:r>
              <a:rPr lang="tr-TR" sz="2000" dirty="0" smtClean="0"/>
              <a:t>, </a:t>
            </a:r>
            <a:r>
              <a:rPr lang="tr-TR" sz="2000" dirty="0" err="1" smtClean="0"/>
              <a:t>cihad</a:t>
            </a:r>
            <a:r>
              <a:rPr lang="tr-TR" sz="2000" dirty="0" smtClean="0"/>
              <a:t>-name, cenk-name” şeklinde adlandırmalar da </a:t>
            </a:r>
          </a:p>
          <a:p>
            <a:pPr fontAlgn="base">
              <a:buNone/>
            </a:pPr>
            <a:r>
              <a:rPr lang="tr-TR" sz="2000" dirty="0" smtClean="0"/>
              <a:t>mevcuttur.</a:t>
            </a:r>
          </a:p>
          <a:p>
            <a:pPr fontAlgn="base">
              <a:buNone/>
            </a:pPr>
            <a:r>
              <a:rPr lang="tr-TR" sz="2000" dirty="0" smtClean="0"/>
              <a:t>-</a:t>
            </a:r>
            <a:r>
              <a:rPr lang="tr-TR" sz="2000" dirty="0" err="1" smtClean="0"/>
              <a:t>Gazavat</a:t>
            </a:r>
            <a:r>
              <a:rPr lang="tr-TR" sz="2000" dirty="0" smtClean="0"/>
              <a:t>-nameler, Arap edebiyatındaki “</a:t>
            </a:r>
            <a:r>
              <a:rPr lang="tr-TR" sz="2000" dirty="0" err="1" smtClean="0"/>
              <a:t>megazi</a:t>
            </a:r>
            <a:r>
              <a:rPr lang="tr-TR" sz="2000" dirty="0" smtClean="0"/>
              <a:t>” kitaplarının karşılığıdır diyebiliriz.</a:t>
            </a:r>
          </a:p>
          <a:p>
            <a:pPr fontAlgn="base">
              <a:buNone/>
            </a:pPr>
            <a:r>
              <a:rPr lang="tr-TR" sz="2000" dirty="0" smtClean="0"/>
              <a:t>-</a:t>
            </a:r>
            <a:r>
              <a:rPr lang="tr-TR" sz="2000" dirty="0" err="1" smtClean="0"/>
              <a:t>Suzi’nin</a:t>
            </a:r>
            <a:r>
              <a:rPr lang="tr-TR" sz="2000" dirty="0" smtClean="0"/>
              <a:t> </a:t>
            </a:r>
            <a:r>
              <a:rPr lang="tr-TR" sz="2000" dirty="0" err="1" smtClean="0"/>
              <a:t>Mihaloğlu</a:t>
            </a:r>
            <a:r>
              <a:rPr lang="tr-TR" sz="2000" dirty="0" smtClean="0"/>
              <a:t> Ali </a:t>
            </a:r>
            <a:r>
              <a:rPr lang="tr-TR" sz="2000" dirty="0" err="1" smtClean="0"/>
              <a:t>Beg</a:t>
            </a:r>
            <a:r>
              <a:rPr lang="tr-TR" sz="2000" dirty="0" smtClean="0"/>
              <a:t>, Sabit’in Zafer-name, </a:t>
            </a:r>
            <a:r>
              <a:rPr lang="tr-TR" sz="2000" dirty="0" smtClean="0">
                <a:hlinkClick r:id="rId3"/>
              </a:rPr>
              <a:t>Nabi</a:t>
            </a:r>
            <a:r>
              <a:rPr lang="tr-TR" sz="2000" dirty="0" smtClean="0"/>
              <a:t>’nin Fetih-name-i </a:t>
            </a:r>
            <a:r>
              <a:rPr lang="tr-TR" sz="2000" dirty="0" err="1" smtClean="0"/>
              <a:t>Kamaniçe</a:t>
            </a:r>
            <a:r>
              <a:rPr lang="tr-TR" sz="2000" dirty="0" smtClean="0"/>
              <a:t> adlı </a:t>
            </a:r>
          </a:p>
          <a:p>
            <a:pPr fontAlgn="base">
              <a:buNone/>
            </a:pPr>
            <a:r>
              <a:rPr lang="tr-TR" sz="2000" dirty="0" smtClean="0"/>
              <a:t>eserleri türün önemli örnekleridir.</a:t>
            </a:r>
          </a:p>
          <a:p>
            <a:pPr>
              <a:buNone/>
            </a:pPr>
            <a:endParaRPr lang="tr-TR" sz="2000" b="1" i="1" dirty="0" smtClean="0"/>
          </a:p>
          <a:p>
            <a:pPr>
              <a:buNone/>
            </a:pPr>
            <a:endParaRPr lang="tr-TR" sz="2000" dirty="0" smtClean="0"/>
          </a:p>
          <a:p>
            <a:pPr>
              <a:buNone/>
            </a:pPr>
            <a:endParaRPr lang="tr-TR" sz="2400" dirty="0" smtClean="0"/>
          </a:p>
          <a:p>
            <a:pPr>
              <a:buNone/>
            </a:pPr>
            <a:endParaRPr lang="tr-TR" sz="2400" b="1" i="1" dirty="0"/>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14290"/>
            <a:ext cx="8643998" cy="6429420"/>
          </a:xfrm>
        </p:spPr>
        <p:txBody>
          <a:bodyPr>
            <a:normAutofit fontScale="77500" lnSpcReduction="20000"/>
          </a:bodyPr>
          <a:lstStyle/>
          <a:p>
            <a:pPr fontAlgn="base">
              <a:lnSpc>
                <a:spcPct val="150000"/>
              </a:lnSpc>
              <a:buNone/>
            </a:pPr>
            <a:r>
              <a:rPr lang="tr-TR" sz="2000" b="1" i="1" dirty="0" smtClean="0"/>
              <a:t>3. </a:t>
            </a:r>
            <a:r>
              <a:rPr lang="tr-TR" sz="2000" b="1" i="1" dirty="0" err="1" smtClean="0"/>
              <a:t>Hicviyye</a:t>
            </a:r>
            <a:r>
              <a:rPr lang="tr-TR" sz="2000" b="1" i="1" dirty="0" smtClean="0"/>
              <a:t>:</a:t>
            </a:r>
          </a:p>
          <a:p>
            <a:pPr fontAlgn="base">
              <a:lnSpc>
                <a:spcPct val="150000"/>
              </a:lnSpc>
            </a:pPr>
            <a:r>
              <a:rPr lang="tr-TR" sz="2000" dirty="0" smtClean="0"/>
              <a:t>Bir kişiyi, bir grubu, herhangi bir durumu ya da düşünceyi eleştirmek, mizahi bir üslupla alay etmek esasına dayanan manzumelerdir.</a:t>
            </a:r>
          </a:p>
          <a:p>
            <a:pPr fontAlgn="base">
              <a:lnSpc>
                <a:spcPct val="150000"/>
              </a:lnSpc>
            </a:pPr>
            <a:r>
              <a:rPr lang="tr-TR" sz="2000" dirty="0" smtClean="0"/>
              <a:t>Divan şiirinde “</a:t>
            </a:r>
            <a:r>
              <a:rPr lang="tr-TR" sz="2000" dirty="0" err="1" smtClean="0"/>
              <a:t>hezl</a:t>
            </a:r>
            <a:r>
              <a:rPr lang="tr-TR" sz="2000" dirty="0" smtClean="0"/>
              <a:t>, tehzil, </a:t>
            </a:r>
            <a:r>
              <a:rPr lang="tr-TR" sz="2000" dirty="0" err="1" smtClean="0"/>
              <a:t>müzah</a:t>
            </a:r>
            <a:r>
              <a:rPr lang="tr-TR" sz="2000" dirty="0" smtClean="0"/>
              <a:t>, latife, </a:t>
            </a:r>
            <a:r>
              <a:rPr lang="tr-TR" sz="2000" dirty="0" err="1" smtClean="0"/>
              <a:t>mutayebe</a:t>
            </a:r>
            <a:r>
              <a:rPr lang="tr-TR" sz="2000" dirty="0" smtClean="0"/>
              <a:t>, </a:t>
            </a:r>
            <a:r>
              <a:rPr lang="tr-TR" sz="2000" dirty="0" err="1" smtClean="0"/>
              <a:t>mülatafa</a:t>
            </a:r>
            <a:r>
              <a:rPr lang="tr-TR" sz="2000" dirty="0" smtClean="0"/>
              <a:t>, tariz” kavramları hiciv  metinleri için kullanılmış diğer adlandırmalardır.</a:t>
            </a:r>
          </a:p>
          <a:p>
            <a:pPr fontAlgn="base">
              <a:lnSpc>
                <a:spcPct val="150000"/>
              </a:lnSpc>
            </a:pPr>
            <a:r>
              <a:rPr lang="tr-TR" sz="2000" dirty="0" smtClean="0"/>
              <a:t>Divan şiirinde </a:t>
            </a:r>
            <a:r>
              <a:rPr lang="tr-TR" sz="2000" dirty="0" err="1" smtClean="0"/>
              <a:t>hicviyyeleri</a:t>
            </a:r>
            <a:r>
              <a:rPr lang="tr-TR" sz="2000" dirty="0" smtClean="0"/>
              <a:t> ile tanınan en önemli isim </a:t>
            </a:r>
            <a:r>
              <a:rPr lang="tr-TR" sz="2000" dirty="0" err="1" smtClean="0">
                <a:hlinkClick r:id="rId2"/>
              </a:rPr>
              <a:t>Nef’i’</a:t>
            </a:r>
            <a:r>
              <a:rPr lang="tr-TR" sz="2000" dirty="0" err="1" smtClean="0"/>
              <a:t>dir</a:t>
            </a:r>
            <a:r>
              <a:rPr lang="tr-TR" sz="2000" dirty="0" smtClean="0"/>
              <a:t>.</a:t>
            </a:r>
          </a:p>
          <a:p>
            <a:pPr fontAlgn="base">
              <a:lnSpc>
                <a:spcPct val="150000"/>
              </a:lnSpc>
            </a:pPr>
            <a:r>
              <a:rPr lang="tr-TR" sz="2000" dirty="0" err="1" smtClean="0"/>
              <a:t>Nefi’nin</a:t>
            </a:r>
            <a:r>
              <a:rPr lang="tr-TR" sz="2000" dirty="0" smtClean="0"/>
              <a:t> </a:t>
            </a:r>
            <a:r>
              <a:rPr lang="tr-TR" sz="2000" i="1" dirty="0" err="1" smtClean="0"/>
              <a:t>Siham</a:t>
            </a:r>
            <a:r>
              <a:rPr lang="tr-TR" sz="2000" i="1" dirty="0" smtClean="0"/>
              <a:t>-ı Kaza </a:t>
            </a:r>
            <a:r>
              <a:rPr lang="tr-TR" sz="2000" dirty="0" smtClean="0"/>
              <a:t>adlı eseri hicvin her düzeyine örnek olabilecek manzumelerden oluşmuştur.</a:t>
            </a:r>
          </a:p>
          <a:p>
            <a:pPr fontAlgn="base">
              <a:lnSpc>
                <a:spcPct val="150000"/>
              </a:lnSpc>
            </a:pPr>
            <a:r>
              <a:rPr lang="tr-TR" sz="2000" b="1" dirty="0" smtClean="0"/>
              <a:t>Türk edebiyatındaki önemli </a:t>
            </a:r>
            <a:r>
              <a:rPr lang="tr-TR" sz="2000" b="1" dirty="0" err="1" smtClean="0"/>
              <a:t>hicviyye</a:t>
            </a:r>
            <a:r>
              <a:rPr lang="tr-TR" sz="2000" b="1" dirty="0" smtClean="0"/>
              <a:t> örnekleri:</a:t>
            </a:r>
          </a:p>
          <a:p>
            <a:pPr fontAlgn="base">
              <a:lnSpc>
                <a:spcPct val="150000"/>
              </a:lnSpc>
            </a:pPr>
            <a:r>
              <a:rPr lang="tr-TR" sz="2000" dirty="0" smtClean="0"/>
              <a:t>Şeyhi – </a:t>
            </a:r>
            <a:r>
              <a:rPr lang="tr-TR" sz="2000" dirty="0" err="1" smtClean="0"/>
              <a:t>Harname</a:t>
            </a:r>
            <a:endParaRPr lang="tr-TR" sz="2000" dirty="0" smtClean="0"/>
          </a:p>
          <a:p>
            <a:pPr fontAlgn="base">
              <a:lnSpc>
                <a:spcPct val="150000"/>
              </a:lnSpc>
            </a:pPr>
            <a:r>
              <a:rPr lang="tr-TR" sz="2000" dirty="0" smtClean="0"/>
              <a:t>Kani – </a:t>
            </a:r>
            <a:r>
              <a:rPr lang="tr-TR" sz="2000" dirty="0" err="1" smtClean="0"/>
              <a:t>Hirre</a:t>
            </a:r>
            <a:r>
              <a:rPr lang="tr-TR" sz="2000" dirty="0" smtClean="0"/>
              <a:t>-name</a:t>
            </a:r>
          </a:p>
          <a:p>
            <a:pPr fontAlgn="base">
              <a:lnSpc>
                <a:spcPct val="150000"/>
              </a:lnSpc>
            </a:pPr>
            <a:r>
              <a:rPr lang="tr-TR" sz="2000" dirty="0" smtClean="0"/>
              <a:t>Ali Vasi – Hümayun-name</a:t>
            </a:r>
          </a:p>
          <a:p>
            <a:pPr fontAlgn="base">
              <a:lnSpc>
                <a:spcPct val="150000"/>
              </a:lnSpc>
            </a:pPr>
            <a:r>
              <a:rPr lang="tr-TR" sz="2000" dirty="0" err="1" smtClean="0"/>
              <a:t>Nef’i</a:t>
            </a:r>
            <a:r>
              <a:rPr lang="tr-TR" sz="2000" dirty="0" smtClean="0"/>
              <a:t> – </a:t>
            </a:r>
            <a:r>
              <a:rPr lang="tr-TR" sz="2000" dirty="0" err="1" smtClean="0"/>
              <a:t>Siham</a:t>
            </a:r>
            <a:r>
              <a:rPr lang="tr-TR" sz="2000" dirty="0" smtClean="0"/>
              <a:t>-ı Kaza</a:t>
            </a:r>
          </a:p>
          <a:p>
            <a:pPr fontAlgn="base">
              <a:lnSpc>
                <a:spcPct val="150000"/>
              </a:lnSpc>
            </a:pPr>
            <a:r>
              <a:rPr lang="tr-TR" sz="2000" dirty="0" smtClean="0"/>
              <a:t>Cemali – Der Beyan-ı Meşakkat-i Sefer ü Zaruret ü </a:t>
            </a:r>
            <a:r>
              <a:rPr lang="tr-TR" sz="2000" dirty="0" err="1" smtClean="0"/>
              <a:t>Mülazemet</a:t>
            </a:r>
            <a:endParaRPr lang="tr-TR" sz="2000" dirty="0" smtClean="0"/>
          </a:p>
          <a:p>
            <a:pPr fontAlgn="base">
              <a:lnSpc>
                <a:spcPct val="150000"/>
              </a:lnSpc>
            </a:pPr>
            <a:r>
              <a:rPr lang="tr-TR" sz="2000" dirty="0" smtClean="0"/>
              <a:t>Necati – Arpa Kasidesi</a:t>
            </a:r>
          </a:p>
          <a:p>
            <a:pPr fontAlgn="base">
              <a:lnSpc>
                <a:spcPct val="150000"/>
              </a:lnSpc>
            </a:pPr>
            <a:r>
              <a:rPr lang="tr-TR" sz="2000" dirty="0" smtClean="0"/>
              <a:t>Bayburtlu Zihni – Sergüzeşt-name</a:t>
            </a:r>
          </a:p>
          <a:p>
            <a:pPr fontAlgn="base">
              <a:lnSpc>
                <a:spcPct val="150000"/>
              </a:lnSpc>
            </a:pPr>
            <a:r>
              <a:rPr lang="tr-TR" sz="2000" dirty="0" smtClean="0"/>
              <a:t>Bağdatlı Ruhi – </a:t>
            </a:r>
            <a:r>
              <a:rPr lang="tr-TR" sz="2000" dirty="0" err="1" smtClean="0"/>
              <a:t>Terkib</a:t>
            </a:r>
            <a:r>
              <a:rPr lang="tr-TR" sz="2000" dirty="0" smtClean="0"/>
              <a:t>-i </a:t>
            </a:r>
            <a:r>
              <a:rPr lang="tr-TR" sz="2000" dirty="0" err="1" smtClean="0"/>
              <a:t>Bend</a:t>
            </a:r>
            <a:endParaRPr lang="tr-TR" sz="2000" dirty="0" smtClean="0"/>
          </a:p>
          <a:p>
            <a:pPr fontAlgn="base">
              <a:buNone/>
            </a:pPr>
            <a:endParaRPr lang="tr-TR" sz="2000" dirty="0" smtClean="0"/>
          </a:p>
          <a:p>
            <a:pPr>
              <a:buNone/>
            </a:pPr>
            <a:endParaRPr lang="tr-TR" b="1" dirty="0"/>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57158" y="285728"/>
            <a:ext cx="8501122" cy="6357982"/>
          </a:xfrm>
        </p:spPr>
        <p:txBody>
          <a:bodyPr>
            <a:normAutofit fontScale="70000" lnSpcReduction="20000"/>
          </a:bodyPr>
          <a:lstStyle/>
          <a:p>
            <a:pPr>
              <a:lnSpc>
                <a:spcPct val="160000"/>
              </a:lnSpc>
              <a:buNone/>
            </a:pPr>
            <a:r>
              <a:rPr lang="tr-TR" sz="2000" b="1" i="1" dirty="0" smtClean="0"/>
              <a:t>3. Hilye ve Şemail:</a:t>
            </a:r>
          </a:p>
          <a:p>
            <a:pPr fontAlgn="base">
              <a:lnSpc>
                <a:spcPct val="160000"/>
              </a:lnSpc>
            </a:pPr>
            <a:r>
              <a:rPr lang="tr-TR" sz="2000" dirty="0" smtClean="0"/>
              <a:t>Hilyenin kelime anlamı “süs, güzellik, </a:t>
            </a:r>
            <a:r>
              <a:rPr lang="tr-TR" sz="2000" dirty="0" err="1" smtClean="0"/>
              <a:t>zerafet</a:t>
            </a:r>
            <a:r>
              <a:rPr lang="tr-TR" sz="2000" dirty="0" smtClean="0"/>
              <a:t> şeklindedir.</a:t>
            </a:r>
          </a:p>
          <a:p>
            <a:pPr fontAlgn="base">
              <a:lnSpc>
                <a:spcPct val="160000"/>
              </a:lnSpc>
            </a:pPr>
            <a:r>
              <a:rPr lang="tr-TR" sz="2000" dirty="0" smtClean="0"/>
              <a:t>Hz. Muhammed’in mübarek vasıflarını ve güzelliklerini anlatan eserlere </a:t>
            </a:r>
            <a:r>
              <a:rPr lang="tr-TR" sz="2000" b="1" dirty="0" smtClean="0"/>
              <a:t>hilye</a:t>
            </a:r>
            <a:r>
              <a:rPr lang="tr-TR" sz="2000" dirty="0" smtClean="0"/>
              <a:t> adı verilir.</a:t>
            </a:r>
          </a:p>
          <a:p>
            <a:pPr fontAlgn="base">
              <a:lnSpc>
                <a:spcPct val="160000"/>
              </a:lnSpc>
            </a:pPr>
            <a:r>
              <a:rPr lang="tr-TR" sz="2000" dirty="0" smtClean="0"/>
              <a:t>Hilyelerin kaynağı Arap edebiyatında şemail türündeki eserlerdir.</a:t>
            </a:r>
          </a:p>
          <a:p>
            <a:pPr fontAlgn="base">
              <a:lnSpc>
                <a:spcPct val="160000"/>
              </a:lnSpc>
            </a:pPr>
            <a:r>
              <a:rPr lang="tr-TR" sz="2000" dirty="0" err="1" smtClean="0"/>
              <a:t>Tırmızi’nin</a:t>
            </a:r>
            <a:r>
              <a:rPr lang="tr-TR" sz="2000" dirty="0" smtClean="0"/>
              <a:t> </a:t>
            </a:r>
            <a:r>
              <a:rPr lang="tr-TR" sz="2000" dirty="0" err="1" smtClean="0"/>
              <a:t>Şemailü’n</a:t>
            </a:r>
            <a:r>
              <a:rPr lang="tr-TR" sz="2000" dirty="0" smtClean="0"/>
              <a:t> </a:t>
            </a:r>
            <a:r>
              <a:rPr lang="tr-TR" sz="2000" dirty="0" err="1" smtClean="0"/>
              <a:t>Nebeviyyeve’l</a:t>
            </a:r>
            <a:r>
              <a:rPr lang="tr-TR" sz="2000" dirty="0" smtClean="0"/>
              <a:t> </a:t>
            </a:r>
            <a:r>
              <a:rPr lang="tr-TR" sz="2000" dirty="0" err="1" smtClean="0"/>
              <a:t>Hasaisu’l</a:t>
            </a:r>
            <a:r>
              <a:rPr lang="tr-TR" sz="2000" dirty="0" smtClean="0"/>
              <a:t> </a:t>
            </a:r>
            <a:r>
              <a:rPr lang="tr-TR" sz="2000" dirty="0" err="1" smtClean="0"/>
              <a:t>Mustafaviyye</a:t>
            </a:r>
            <a:r>
              <a:rPr lang="tr-TR" sz="2000" dirty="0" smtClean="0"/>
              <a:t> adlı eseri ilk şemail kitabı olarak kabul edilir.</a:t>
            </a:r>
          </a:p>
          <a:p>
            <a:pPr fontAlgn="base">
              <a:lnSpc>
                <a:spcPct val="160000"/>
              </a:lnSpc>
            </a:pPr>
            <a:r>
              <a:rPr lang="tr-TR" sz="2000" dirty="0" smtClean="0"/>
              <a:t>Hilye türünde İslami geleneğin çizmiş olduğu çerçeve dahilinde Hz. Peygamberin fiziksel ve kişisel özellikleri tasvir edilmiştir.</a:t>
            </a:r>
          </a:p>
          <a:p>
            <a:pPr fontAlgn="base">
              <a:lnSpc>
                <a:spcPct val="160000"/>
              </a:lnSpc>
            </a:pPr>
            <a:r>
              <a:rPr lang="tr-TR" sz="2000" dirty="0" err="1" smtClean="0"/>
              <a:t>Hilyetü’n</a:t>
            </a:r>
            <a:r>
              <a:rPr lang="tr-TR" sz="2000" dirty="0" smtClean="0"/>
              <a:t> Nebi, Hilye-i Nebi, </a:t>
            </a:r>
            <a:r>
              <a:rPr lang="tr-TR" sz="2000" dirty="0" err="1" smtClean="0"/>
              <a:t>Hilyetü’ş</a:t>
            </a:r>
            <a:r>
              <a:rPr lang="tr-TR" sz="2000" dirty="0" smtClean="0"/>
              <a:t> Şerife, Hilye-i Nebevi hilye türündeki eserler için kullanılan diğer adlandırmalardır.</a:t>
            </a:r>
          </a:p>
          <a:p>
            <a:pPr fontAlgn="base">
              <a:lnSpc>
                <a:spcPct val="160000"/>
              </a:lnSpc>
            </a:pPr>
            <a:r>
              <a:rPr lang="tr-TR" sz="2000" dirty="0" smtClean="0"/>
              <a:t>Hilye türünün Türk edebiyatındaki ilk önemli ismi </a:t>
            </a:r>
            <a:r>
              <a:rPr lang="tr-TR" sz="2000" b="1" dirty="0" err="1" smtClean="0"/>
              <a:t>Hakanîî</a:t>
            </a:r>
            <a:r>
              <a:rPr lang="tr-TR" sz="2000" dirty="0" smtClean="0"/>
              <a:t> Mehmet Efendi’dir. </a:t>
            </a:r>
            <a:r>
              <a:rPr lang="tr-TR" sz="2000" dirty="0" err="1" smtClean="0"/>
              <a:t>Hakanîî</a:t>
            </a:r>
            <a:r>
              <a:rPr lang="tr-TR" sz="2000" dirty="0" smtClean="0"/>
              <a:t> Mehmet Efendi’ye ait olan meşhur “Hilye-i </a:t>
            </a:r>
            <a:r>
              <a:rPr lang="tr-TR" sz="2000" dirty="0" err="1" smtClean="0"/>
              <a:t>Hakani</a:t>
            </a:r>
            <a:r>
              <a:rPr lang="tr-TR" sz="2000" dirty="0" smtClean="0"/>
              <a:t>” yapısal olarak Süleyman Çelebi’nin </a:t>
            </a:r>
            <a:r>
              <a:rPr lang="tr-TR" sz="2000" dirty="0" err="1" smtClean="0"/>
              <a:t>Mevlid’ini</a:t>
            </a:r>
            <a:r>
              <a:rPr lang="tr-TR" sz="2000" dirty="0" smtClean="0"/>
              <a:t> andırmaktadır diyebiliriz. </a:t>
            </a:r>
            <a:r>
              <a:rPr lang="tr-TR" sz="2000" dirty="0" err="1" smtClean="0"/>
              <a:t>Hakanîî</a:t>
            </a:r>
            <a:r>
              <a:rPr lang="tr-TR" sz="2000" dirty="0" smtClean="0"/>
              <a:t> Mehmet Efendi’nin “Hilye-i </a:t>
            </a:r>
            <a:r>
              <a:rPr lang="tr-TR" sz="2000" dirty="0" err="1" smtClean="0"/>
              <a:t>Hakani</a:t>
            </a:r>
            <a:r>
              <a:rPr lang="tr-TR" sz="2000" dirty="0" smtClean="0"/>
              <a:t>” adlı eserinde kullanmış olduğu Arapça oldukça ağırdır.</a:t>
            </a:r>
          </a:p>
          <a:p>
            <a:pPr fontAlgn="base">
              <a:lnSpc>
                <a:spcPct val="160000"/>
              </a:lnSpc>
            </a:pPr>
            <a:r>
              <a:rPr lang="tr-TR" sz="2000" b="1" dirty="0" smtClean="0"/>
              <a:t>Türk edebiyatında hilye türündeki önemli eserler:</a:t>
            </a:r>
            <a:endParaRPr lang="tr-TR" sz="2000" dirty="0" smtClean="0"/>
          </a:p>
          <a:p>
            <a:pPr fontAlgn="base">
              <a:lnSpc>
                <a:spcPct val="160000"/>
              </a:lnSpc>
            </a:pPr>
            <a:r>
              <a:rPr lang="tr-TR" sz="2000" dirty="0" err="1" smtClean="0"/>
              <a:t>Hakanîî</a:t>
            </a:r>
            <a:r>
              <a:rPr lang="tr-TR" sz="2000" dirty="0" smtClean="0"/>
              <a:t> Mehmet Efendi – Hilye-i </a:t>
            </a:r>
            <a:r>
              <a:rPr lang="tr-TR" sz="2000" dirty="0" err="1" smtClean="0"/>
              <a:t>Hakani</a:t>
            </a:r>
            <a:endParaRPr lang="tr-TR" sz="2000" dirty="0" smtClean="0"/>
          </a:p>
          <a:p>
            <a:pPr fontAlgn="base">
              <a:lnSpc>
                <a:spcPct val="160000"/>
              </a:lnSpc>
            </a:pPr>
            <a:r>
              <a:rPr lang="tr-TR" sz="2000" dirty="0" err="1" smtClean="0"/>
              <a:t>Nev’izade</a:t>
            </a:r>
            <a:r>
              <a:rPr lang="tr-TR" sz="2000" dirty="0" smtClean="0"/>
              <a:t> </a:t>
            </a:r>
            <a:r>
              <a:rPr lang="tr-TR" sz="2000" dirty="0" err="1" smtClean="0"/>
              <a:t>Atayi</a:t>
            </a:r>
            <a:r>
              <a:rPr lang="tr-TR" sz="2000" dirty="0" smtClean="0"/>
              <a:t> – </a:t>
            </a:r>
            <a:r>
              <a:rPr lang="tr-TR" sz="2000" dirty="0" err="1" smtClean="0"/>
              <a:t>Hilyetü’lEfkar</a:t>
            </a:r>
            <a:endParaRPr lang="tr-TR" sz="2000" dirty="0" smtClean="0"/>
          </a:p>
          <a:p>
            <a:pPr fontAlgn="base">
              <a:lnSpc>
                <a:spcPct val="160000"/>
              </a:lnSpc>
            </a:pPr>
            <a:r>
              <a:rPr lang="tr-TR" sz="2000" dirty="0" smtClean="0"/>
              <a:t>Gelibolulu Ali – </a:t>
            </a:r>
            <a:r>
              <a:rPr lang="tr-TR" sz="2000" dirty="0" err="1" smtClean="0"/>
              <a:t>Hilyetü’l</a:t>
            </a:r>
            <a:r>
              <a:rPr lang="tr-TR" sz="2000" dirty="0" smtClean="0"/>
              <a:t> Rical</a:t>
            </a:r>
          </a:p>
          <a:p>
            <a:pPr fontAlgn="base">
              <a:lnSpc>
                <a:spcPct val="160000"/>
              </a:lnSpc>
            </a:pPr>
            <a:r>
              <a:rPr lang="tr-TR" sz="2000" dirty="0" err="1" smtClean="0"/>
              <a:t>Seyyid</a:t>
            </a:r>
            <a:r>
              <a:rPr lang="tr-TR" sz="2000" dirty="0" smtClean="0"/>
              <a:t> </a:t>
            </a:r>
            <a:r>
              <a:rPr lang="tr-TR" sz="2000" dirty="0" err="1" smtClean="0"/>
              <a:t>Mehmed</a:t>
            </a:r>
            <a:r>
              <a:rPr lang="tr-TR" sz="2000" dirty="0" smtClean="0"/>
              <a:t> Şerifi – Haza Risale-i Hilye-</a:t>
            </a:r>
            <a:r>
              <a:rPr lang="tr-TR" sz="2000" dirty="0" err="1" smtClean="0"/>
              <a:t>tü’Resul</a:t>
            </a:r>
            <a:endParaRPr lang="tr-TR" sz="2000" dirty="0" smtClean="0"/>
          </a:p>
          <a:p>
            <a:pPr fontAlgn="base">
              <a:lnSpc>
                <a:spcPct val="160000"/>
              </a:lnSpc>
            </a:pPr>
            <a:r>
              <a:rPr lang="tr-TR" sz="2000" dirty="0" smtClean="0"/>
              <a:t>Nahifi- </a:t>
            </a:r>
            <a:r>
              <a:rPr lang="tr-TR" sz="2000" dirty="0" err="1" smtClean="0"/>
              <a:t>Hilyetü’l</a:t>
            </a:r>
            <a:r>
              <a:rPr lang="tr-TR" sz="2000" dirty="0" smtClean="0"/>
              <a:t> </a:t>
            </a:r>
            <a:r>
              <a:rPr lang="tr-TR" sz="2000" dirty="0" err="1" smtClean="0"/>
              <a:t>Envar</a:t>
            </a:r>
            <a:r>
              <a:rPr lang="tr-TR" sz="2000" dirty="0" smtClean="0"/>
              <a:t> (Hilye-i </a:t>
            </a:r>
            <a:r>
              <a:rPr lang="tr-TR" sz="2000" dirty="0" err="1" smtClean="0"/>
              <a:t>Hakani’ye</a:t>
            </a:r>
            <a:r>
              <a:rPr lang="tr-TR" sz="2000" dirty="0" smtClean="0"/>
              <a:t> naziredir.)</a:t>
            </a:r>
          </a:p>
          <a:p>
            <a:pPr fontAlgn="base"/>
            <a:endParaRPr lang="tr-TR" sz="2000" dirty="0" smtClean="0"/>
          </a:p>
          <a:p>
            <a:pPr fontAlgn="base">
              <a:buNone/>
            </a:pPr>
            <a:endParaRPr lang="tr-TR" sz="2000" dirty="0" smtClean="0"/>
          </a:p>
          <a:p>
            <a:pPr>
              <a:buNone/>
            </a:pPr>
            <a:endParaRPr lang="tr-TR" sz="2000" b="1" i="1" dirty="0"/>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643998" cy="6429420"/>
          </a:xfrm>
        </p:spPr>
        <p:txBody>
          <a:bodyPr>
            <a:normAutofit fontScale="92500" lnSpcReduction="20000"/>
          </a:bodyPr>
          <a:lstStyle/>
          <a:p>
            <a:pPr>
              <a:buNone/>
            </a:pPr>
            <a:r>
              <a:rPr lang="tr-TR" sz="2000" b="1" i="1" dirty="0" smtClean="0"/>
              <a:t>4. </a:t>
            </a:r>
            <a:r>
              <a:rPr lang="tr-TR" sz="2000" b="1" i="1" dirty="0" err="1" smtClean="0"/>
              <a:t>Surname</a:t>
            </a:r>
            <a:r>
              <a:rPr lang="tr-TR" sz="2000" b="1" i="1" dirty="0" smtClean="0"/>
              <a:t>:</a:t>
            </a:r>
          </a:p>
          <a:p>
            <a:pPr fontAlgn="base">
              <a:lnSpc>
                <a:spcPct val="150000"/>
              </a:lnSpc>
            </a:pPr>
            <a:r>
              <a:rPr lang="tr-TR" sz="2000" dirty="0" smtClean="0"/>
              <a:t>Genel olarak düğün törenlerini anlatan edebî eserlerdir.</a:t>
            </a:r>
          </a:p>
          <a:p>
            <a:pPr fontAlgn="base">
              <a:lnSpc>
                <a:spcPct val="150000"/>
              </a:lnSpc>
            </a:pPr>
            <a:r>
              <a:rPr lang="tr-TR" sz="2000" dirty="0" smtClean="0"/>
              <a:t>Millî bir nazım türü olan </a:t>
            </a:r>
            <a:r>
              <a:rPr lang="tr-TR" sz="2000" dirty="0" err="1" smtClean="0"/>
              <a:t>surnamelerde</a:t>
            </a:r>
            <a:r>
              <a:rPr lang="tr-TR" sz="2000" dirty="0" smtClean="0"/>
              <a:t> evlilik, sünnet hatta doğum nedeniyle düzenlenen şenlik, ziyafet ve düğünler konu edilir.</a:t>
            </a:r>
          </a:p>
          <a:p>
            <a:pPr fontAlgn="base">
              <a:lnSpc>
                <a:spcPct val="150000"/>
              </a:lnSpc>
            </a:pPr>
            <a:r>
              <a:rPr lang="tr-TR" sz="2000" b="1" dirty="0" err="1" smtClean="0"/>
              <a:t>Sûr</a:t>
            </a:r>
            <a:r>
              <a:rPr lang="tr-TR" sz="2000" b="1" dirty="0" smtClean="0"/>
              <a:t>-ı </a:t>
            </a:r>
            <a:r>
              <a:rPr lang="tr-TR" sz="2000" b="1" dirty="0" err="1" smtClean="0"/>
              <a:t>hümâyûn</a:t>
            </a:r>
            <a:r>
              <a:rPr lang="tr-TR" sz="2000" b="1" dirty="0" smtClean="0"/>
              <a:t>:</a:t>
            </a:r>
            <a:r>
              <a:rPr lang="tr-TR" sz="2000" dirty="0" smtClean="0"/>
              <a:t> Padişah ve ailesiyle ilgili sur-namelere verilen ad.</a:t>
            </a:r>
          </a:p>
          <a:p>
            <a:pPr fontAlgn="base">
              <a:lnSpc>
                <a:spcPct val="150000"/>
              </a:lnSpc>
            </a:pPr>
            <a:r>
              <a:rPr lang="tr-TR" sz="2000" b="1" dirty="0" err="1" smtClean="0"/>
              <a:t>Sûr</a:t>
            </a:r>
            <a:r>
              <a:rPr lang="tr-TR" sz="2000" b="1" dirty="0" smtClean="0"/>
              <a:t>-ı hitan</a:t>
            </a:r>
            <a:r>
              <a:rPr lang="tr-TR" sz="2000" dirty="0" smtClean="0"/>
              <a:t>: Sünnet vesilesiyle yazılan </a:t>
            </a:r>
            <a:r>
              <a:rPr lang="tr-TR" sz="2000" dirty="0" err="1" smtClean="0"/>
              <a:t>surna</a:t>
            </a:r>
            <a:r>
              <a:rPr lang="tr-TR" sz="2000" dirty="0" smtClean="0"/>
              <a:t>-melere verilen ad.</a:t>
            </a:r>
          </a:p>
          <a:p>
            <a:pPr fontAlgn="base">
              <a:lnSpc>
                <a:spcPct val="150000"/>
              </a:lnSpc>
            </a:pPr>
            <a:r>
              <a:rPr lang="tr-TR" sz="2000" b="1" dirty="0" err="1" smtClean="0"/>
              <a:t>Sûr</a:t>
            </a:r>
            <a:r>
              <a:rPr lang="tr-TR" sz="2000" b="1" dirty="0" smtClean="0"/>
              <a:t>-ı </a:t>
            </a:r>
            <a:r>
              <a:rPr lang="tr-TR" sz="2000" b="1" dirty="0" err="1" smtClean="0"/>
              <a:t>arus</a:t>
            </a:r>
            <a:r>
              <a:rPr lang="tr-TR" sz="2000" dirty="0" smtClean="0"/>
              <a:t>: Evlilik vesilesiyle yazılan </a:t>
            </a:r>
            <a:r>
              <a:rPr lang="tr-TR" sz="2000" dirty="0" err="1" smtClean="0"/>
              <a:t>surname</a:t>
            </a:r>
            <a:r>
              <a:rPr lang="tr-TR" sz="2000" dirty="0" smtClean="0"/>
              <a:t>-</a:t>
            </a:r>
            <a:r>
              <a:rPr lang="tr-TR" sz="2000" dirty="0" err="1" smtClean="0"/>
              <a:t>lere</a:t>
            </a:r>
            <a:r>
              <a:rPr lang="tr-TR" sz="2000" dirty="0" smtClean="0"/>
              <a:t> verilen ad.</a:t>
            </a:r>
          </a:p>
          <a:p>
            <a:pPr fontAlgn="base">
              <a:lnSpc>
                <a:spcPct val="150000"/>
              </a:lnSpc>
            </a:pPr>
            <a:r>
              <a:rPr lang="tr-TR" sz="2000" b="1" dirty="0" err="1" smtClean="0"/>
              <a:t>Sûr</a:t>
            </a:r>
            <a:r>
              <a:rPr lang="tr-TR" sz="2000" b="1" dirty="0" smtClean="0"/>
              <a:t>-ı </a:t>
            </a:r>
            <a:r>
              <a:rPr lang="tr-TR" sz="2000" b="1" dirty="0" err="1" smtClean="0"/>
              <a:t>viladet</a:t>
            </a:r>
            <a:r>
              <a:rPr lang="tr-TR" sz="2000" b="1" dirty="0" smtClean="0"/>
              <a:t>:</a:t>
            </a:r>
            <a:r>
              <a:rPr lang="tr-TR" sz="2000" dirty="0" smtClean="0"/>
              <a:t> Doğum vesilesiyle yazılan </a:t>
            </a:r>
            <a:r>
              <a:rPr lang="tr-TR" sz="2000" dirty="0" err="1" smtClean="0"/>
              <a:t>surna</a:t>
            </a:r>
            <a:r>
              <a:rPr lang="tr-TR" sz="2000" dirty="0" smtClean="0"/>
              <a:t>-melere verilen ad. </a:t>
            </a:r>
            <a:r>
              <a:rPr lang="tr-TR" sz="2000" dirty="0" err="1" smtClean="0"/>
              <a:t>Surnameler</a:t>
            </a:r>
            <a:r>
              <a:rPr lang="tr-TR" sz="2000" dirty="0" smtClean="0"/>
              <a:t> 16. yüzyıldan itibaren edebî bir tür hâline gelmiştir.</a:t>
            </a:r>
          </a:p>
          <a:p>
            <a:pPr fontAlgn="base">
              <a:lnSpc>
                <a:spcPct val="150000"/>
              </a:lnSpc>
            </a:pPr>
            <a:r>
              <a:rPr lang="tr-TR" sz="2000" b="1" dirty="0" err="1" smtClean="0"/>
              <a:t>Sûriyye</a:t>
            </a:r>
            <a:r>
              <a:rPr lang="tr-TR" sz="2000" dirty="0" smtClean="0"/>
              <a:t>: Kaside biçiminde yazılan </a:t>
            </a:r>
            <a:r>
              <a:rPr lang="tr-TR" sz="2000" dirty="0" err="1" smtClean="0"/>
              <a:t>surnamelere</a:t>
            </a:r>
            <a:r>
              <a:rPr lang="tr-TR" sz="2000" dirty="0" smtClean="0"/>
              <a:t> verilen ad.</a:t>
            </a:r>
          </a:p>
          <a:p>
            <a:pPr fontAlgn="base">
              <a:lnSpc>
                <a:spcPct val="150000"/>
              </a:lnSpc>
            </a:pPr>
            <a:r>
              <a:rPr lang="tr-TR" sz="2000" b="1" dirty="0" smtClean="0"/>
              <a:t>Mesnevi Şeklinde Yazılan </a:t>
            </a:r>
            <a:r>
              <a:rPr lang="tr-TR" sz="2000" b="1" dirty="0" err="1" smtClean="0"/>
              <a:t>Surnameler</a:t>
            </a:r>
            <a:r>
              <a:rPr lang="tr-TR" sz="2000" b="1" dirty="0" smtClean="0"/>
              <a:t>:</a:t>
            </a:r>
            <a:endParaRPr lang="tr-TR" sz="2000" dirty="0" smtClean="0"/>
          </a:p>
          <a:p>
            <a:pPr fontAlgn="base">
              <a:lnSpc>
                <a:spcPct val="150000"/>
              </a:lnSpc>
            </a:pPr>
            <a:r>
              <a:rPr lang="tr-TR" sz="2000" dirty="0" smtClean="0"/>
              <a:t>Türün en güzel örnekleri mesnevi şeklinde müstakil eserler olarak yazılmıştır. Türk edebiyatında bilinen ilk müstakil </a:t>
            </a:r>
            <a:r>
              <a:rPr lang="tr-TR" sz="2000" dirty="0" err="1" smtClean="0"/>
              <a:t>surname</a:t>
            </a:r>
            <a:r>
              <a:rPr lang="tr-TR" sz="2000" dirty="0" smtClean="0"/>
              <a:t> Gelibolulu Ali’nin XVI. yüzyılda Şehzade Mehmet’in düğününü anlattığı 2275 beyitlik </a:t>
            </a:r>
            <a:r>
              <a:rPr lang="tr-TR" sz="2000" dirty="0" err="1" smtClean="0"/>
              <a:t>Camiü’l</a:t>
            </a:r>
            <a:r>
              <a:rPr lang="tr-TR" sz="2000" dirty="0" smtClean="0"/>
              <a:t> </a:t>
            </a:r>
            <a:r>
              <a:rPr lang="tr-TR" sz="2000" dirty="0" err="1" smtClean="0"/>
              <a:t>Hubur</a:t>
            </a:r>
            <a:r>
              <a:rPr lang="tr-TR" sz="2000" dirty="0" smtClean="0"/>
              <a:t> Der </a:t>
            </a:r>
            <a:r>
              <a:rPr lang="tr-TR" sz="2000" dirty="0" err="1" smtClean="0"/>
              <a:t>Mecalisi’s</a:t>
            </a:r>
            <a:r>
              <a:rPr lang="tr-TR" sz="2000" dirty="0" smtClean="0"/>
              <a:t> Sürur adlı mesnevisidir.</a:t>
            </a:r>
          </a:p>
          <a:p>
            <a:pPr>
              <a:buNone/>
            </a:pPr>
            <a:endParaRPr lang="tr-TR" sz="2000" b="1" i="1" dirty="0"/>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15106"/>
          </a:xfrm>
        </p:spPr>
        <p:txBody>
          <a:bodyPr>
            <a:normAutofit/>
          </a:bodyPr>
          <a:lstStyle/>
          <a:p>
            <a:pPr>
              <a:buNone/>
            </a:pPr>
            <a:r>
              <a:rPr lang="tr-TR" sz="2000" b="1" i="1" dirty="0" smtClean="0"/>
              <a:t>5.Muamma ve </a:t>
            </a:r>
            <a:r>
              <a:rPr lang="tr-TR" sz="2000" b="1" i="1" dirty="0" err="1" smtClean="0"/>
              <a:t>Lûgaz</a:t>
            </a:r>
            <a:r>
              <a:rPr lang="tr-TR" sz="2000" b="1" i="1" dirty="0" smtClean="0"/>
              <a:t>:</a:t>
            </a:r>
          </a:p>
          <a:p>
            <a:pPr fontAlgn="base">
              <a:buNone/>
            </a:pPr>
            <a:r>
              <a:rPr lang="tr-TR" sz="2000" b="1" dirty="0" smtClean="0"/>
              <a:t>Muamma</a:t>
            </a:r>
            <a:endParaRPr lang="tr-TR" sz="2000" dirty="0" smtClean="0"/>
          </a:p>
          <a:p>
            <a:pPr fontAlgn="base"/>
            <a:r>
              <a:rPr lang="tr-TR" sz="2000" dirty="0" smtClean="0"/>
              <a:t>Arapça bir sözcüktür. Kelime anlamı “gizli ve güç anlaşılır söz, biçim” şeklindedir.</a:t>
            </a:r>
          </a:p>
          <a:p>
            <a:pPr fontAlgn="base"/>
            <a:r>
              <a:rPr lang="tr-TR" sz="2000" dirty="0" smtClean="0"/>
              <a:t>Terim anlamı ise çeşitli harf-kelime oyunları ve yöntemlerle </a:t>
            </a:r>
            <a:r>
              <a:rPr lang="tr-TR" sz="2000" dirty="0" err="1" smtClean="0"/>
              <a:t>Esmaü’lhüsna</a:t>
            </a:r>
            <a:r>
              <a:rPr lang="tr-TR" sz="2000" dirty="0" smtClean="0"/>
              <a:t> ve özel adların gizlenmesiyle oluşturulan manzum-mensur bilmecelerdir.</a:t>
            </a:r>
          </a:p>
          <a:p>
            <a:pPr fontAlgn="base">
              <a:buNone/>
            </a:pPr>
            <a:r>
              <a:rPr lang="tr-TR" sz="2000" b="1" dirty="0" err="1" smtClean="0"/>
              <a:t>Lûgaz</a:t>
            </a:r>
            <a:endParaRPr lang="tr-TR" sz="2000" dirty="0" smtClean="0"/>
          </a:p>
          <a:p>
            <a:pPr fontAlgn="base"/>
            <a:r>
              <a:rPr lang="tr-TR" sz="2000" dirty="0" smtClean="0"/>
              <a:t>Arapça bir sözcüktür. Kelime anlamı “bilmece, bulmaca, yanıtlamaca” şeklindedir.</a:t>
            </a:r>
          </a:p>
          <a:p>
            <a:pPr fontAlgn="base"/>
            <a:r>
              <a:rPr lang="tr-TR" sz="2000" dirty="0" smtClean="0"/>
              <a:t>Terim anlamı ise bir şeyin çeşitli özelliklerini belirtmek suretiyle sorulan manzum-mensur bilmecelerdir.</a:t>
            </a:r>
          </a:p>
          <a:p>
            <a:pPr fontAlgn="base"/>
            <a:r>
              <a:rPr lang="tr-TR" sz="2000" dirty="0" smtClean="0"/>
              <a:t>Muamma ve </a:t>
            </a:r>
            <a:r>
              <a:rPr lang="tr-TR" sz="2000" dirty="0" err="1" smtClean="0"/>
              <a:t>lûgazın</a:t>
            </a:r>
            <a:r>
              <a:rPr lang="tr-TR" sz="2000" dirty="0" smtClean="0"/>
              <a:t> arasındaki farklar</a:t>
            </a:r>
          </a:p>
          <a:p>
            <a:pPr fontAlgn="base"/>
            <a:r>
              <a:rPr lang="tr-TR" sz="2000" dirty="0" err="1" smtClean="0"/>
              <a:t>Lûgazlarda</a:t>
            </a:r>
            <a:r>
              <a:rPr lang="tr-TR" sz="2000" dirty="0" smtClean="0"/>
              <a:t> özel ad dışındaki tüm varlık ve nesneler bilmeceye konu olabilir.</a:t>
            </a:r>
          </a:p>
          <a:p>
            <a:pPr fontAlgn="base"/>
            <a:r>
              <a:rPr lang="tr-TR" sz="2000" dirty="0" smtClean="0"/>
              <a:t>Muammalarda yalnızca özel adlar bilmeceye konu olabilir.</a:t>
            </a:r>
          </a:p>
          <a:p>
            <a:pPr fontAlgn="base"/>
            <a:r>
              <a:rPr lang="tr-TR" sz="2000" dirty="0" smtClean="0"/>
              <a:t>Muammalarda cevap başlıklarda verilir. </a:t>
            </a:r>
            <a:r>
              <a:rPr lang="tr-TR" sz="2000" dirty="0" err="1" smtClean="0"/>
              <a:t>Lûgazlarda</a:t>
            </a:r>
            <a:r>
              <a:rPr lang="tr-TR" sz="2000" dirty="0" smtClean="0"/>
              <a:t> cevap belirtilmez.</a:t>
            </a:r>
          </a:p>
          <a:p>
            <a:pPr fontAlgn="base"/>
            <a:r>
              <a:rPr lang="tr-TR" sz="2000" dirty="0" err="1" smtClean="0"/>
              <a:t>Lûgazlar</a:t>
            </a:r>
            <a:r>
              <a:rPr lang="tr-TR" sz="2000" dirty="0" smtClean="0"/>
              <a:t> genellikle “nedir ol” gibi kalıp ifadelerle biter.</a:t>
            </a:r>
          </a:p>
          <a:p>
            <a:pPr fontAlgn="base"/>
            <a:r>
              <a:rPr lang="tr-TR" sz="2000" dirty="0" smtClean="0"/>
              <a:t>Muammalar genellikle </a:t>
            </a:r>
            <a:r>
              <a:rPr lang="tr-TR" sz="2000" dirty="0" err="1" smtClean="0"/>
              <a:t>musarra</a:t>
            </a:r>
            <a:r>
              <a:rPr lang="tr-TR" sz="2000" dirty="0" smtClean="0"/>
              <a:t> bir beyitten ibarettir.</a:t>
            </a:r>
          </a:p>
          <a:p>
            <a:pPr>
              <a:buNone/>
            </a:pPr>
            <a:endParaRPr lang="tr-TR" sz="2000" b="1" i="1" dirty="0"/>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357166"/>
            <a:ext cx="8572560" cy="6286544"/>
          </a:xfrm>
        </p:spPr>
        <p:txBody>
          <a:bodyPr>
            <a:normAutofit fontScale="92500" lnSpcReduction="10000"/>
          </a:bodyPr>
          <a:lstStyle/>
          <a:p>
            <a:pPr>
              <a:lnSpc>
                <a:spcPct val="150000"/>
              </a:lnSpc>
              <a:buNone/>
            </a:pPr>
            <a:r>
              <a:rPr lang="tr-TR" sz="2000" b="1" i="1" dirty="0" smtClean="0"/>
              <a:t>6. </a:t>
            </a:r>
            <a:r>
              <a:rPr lang="tr-TR" sz="2000" b="1" i="1" dirty="0" err="1" smtClean="0"/>
              <a:t>Mevlid</a:t>
            </a:r>
            <a:r>
              <a:rPr lang="tr-TR" sz="2000" b="1" i="1" dirty="0" smtClean="0"/>
              <a:t>:</a:t>
            </a:r>
          </a:p>
          <a:p>
            <a:pPr fontAlgn="base">
              <a:lnSpc>
                <a:spcPct val="150000"/>
              </a:lnSpc>
            </a:pPr>
            <a:r>
              <a:rPr lang="tr-TR" sz="2000" dirty="0" smtClean="0"/>
              <a:t>Kelime anlamı “bir kişinin doğumu, doğduğu yer, zaman” şeklindedir.</a:t>
            </a:r>
          </a:p>
          <a:p>
            <a:pPr fontAlgn="base">
              <a:lnSpc>
                <a:spcPct val="150000"/>
              </a:lnSpc>
            </a:pPr>
            <a:r>
              <a:rPr lang="tr-TR" sz="2000" dirty="0" smtClean="0"/>
              <a:t>Hz. Muhammed’i doğumu ve doğumuyla meydana gelen hadiseler, hayatı, mucizeleri, ahlakı ve ölümü gibi çeşitli yönlerden anlatan eserdir.</a:t>
            </a:r>
          </a:p>
          <a:p>
            <a:pPr fontAlgn="base">
              <a:lnSpc>
                <a:spcPct val="150000"/>
              </a:lnSpc>
            </a:pPr>
            <a:r>
              <a:rPr lang="tr-TR" sz="2000" dirty="0" err="1" smtClean="0"/>
              <a:t>Mevlid</a:t>
            </a:r>
            <a:r>
              <a:rPr lang="tr-TR" sz="2000" dirty="0" smtClean="0"/>
              <a:t> türü eserlerin kaynağı Arap edebiyatındaki siyerlere dayanmaktadır.</a:t>
            </a:r>
          </a:p>
          <a:p>
            <a:pPr fontAlgn="base">
              <a:lnSpc>
                <a:spcPct val="150000"/>
              </a:lnSpc>
            </a:pPr>
            <a:r>
              <a:rPr lang="tr-TR" sz="2000" dirty="0" err="1" smtClean="0"/>
              <a:t>Mevlid</a:t>
            </a:r>
            <a:r>
              <a:rPr lang="tr-TR" sz="2000" dirty="0" smtClean="0"/>
              <a:t> türündeki ilk manzumelere </a:t>
            </a:r>
            <a:r>
              <a:rPr lang="tr-TR" sz="2000" dirty="0" err="1" smtClean="0"/>
              <a:t>Ahmedi’nin</a:t>
            </a:r>
            <a:r>
              <a:rPr lang="tr-TR" sz="2000" dirty="0" smtClean="0"/>
              <a:t> İskender-name adlı eserinde rastlanmaktadır.</a:t>
            </a:r>
          </a:p>
          <a:p>
            <a:pPr fontAlgn="base">
              <a:lnSpc>
                <a:spcPct val="150000"/>
              </a:lnSpc>
            </a:pPr>
            <a:r>
              <a:rPr lang="tr-TR" sz="2000" dirty="0" smtClean="0"/>
              <a:t>Türk edebiyatında </a:t>
            </a:r>
            <a:r>
              <a:rPr lang="tr-TR" sz="2000" dirty="0" err="1" smtClean="0"/>
              <a:t>mevlid</a:t>
            </a:r>
            <a:r>
              <a:rPr lang="tr-TR" sz="2000" dirty="0" smtClean="0"/>
              <a:t> türünün kaynaklara göre en bilinen ve ilk örneklerinden biri </a:t>
            </a:r>
            <a:r>
              <a:rPr lang="tr-TR" sz="2000" dirty="0" smtClean="0">
                <a:hlinkClick r:id="rId2"/>
              </a:rPr>
              <a:t>Süleyman Çelebi</a:t>
            </a:r>
            <a:r>
              <a:rPr lang="tr-TR" sz="2000" dirty="0" smtClean="0"/>
              <a:t>’nin </a:t>
            </a:r>
            <a:r>
              <a:rPr lang="tr-TR" sz="2000" dirty="0" err="1" smtClean="0"/>
              <a:t>Vesiletü’n</a:t>
            </a:r>
            <a:r>
              <a:rPr lang="tr-TR" sz="2000" dirty="0" smtClean="0"/>
              <a:t> Necat adlı eseridir (XV. yy.). (Bu eser </a:t>
            </a:r>
            <a:r>
              <a:rPr lang="tr-TR" sz="2000" dirty="0" smtClean="0">
                <a:hlinkClick r:id="rId3"/>
              </a:rPr>
              <a:t>mesnevi nazım biçimi</a:t>
            </a:r>
            <a:r>
              <a:rPr lang="tr-TR" sz="2000" dirty="0" smtClean="0"/>
              <a:t> olarak bir mesnevidir.) (</a:t>
            </a:r>
            <a:r>
              <a:rPr lang="tr-TR" sz="2000" dirty="0" err="1" smtClean="0"/>
              <a:t>Mevlid</a:t>
            </a:r>
            <a:r>
              <a:rPr lang="tr-TR" sz="2000" dirty="0" smtClean="0"/>
              <a:t> türünde müstakil eser olarak ilk örnek.) Süleyman Çelebi’nin </a:t>
            </a:r>
            <a:r>
              <a:rPr lang="tr-TR" sz="2000" dirty="0" err="1" smtClean="0"/>
              <a:t>Vesiletü’n</a:t>
            </a:r>
            <a:r>
              <a:rPr lang="tr-TR" sz="2000" dirty="0" smtClean="0"/>
              <a:t> Necat adlı eserinde; Aşık Paşa’nın </a:t>
            </a:r>
            <a:r>
              <a:rPr lang="tr-TR" sz="2000" dirty="0" err="1" smtClean="0"/>
              <a:t>Garib</a:t>
            </a:r>
            <a:r>
              <a:rPr lang="tr-TR" sz="2000" dirty="0" smtClean="0"/>
              <a:t>-name’sinden </a:t>
            </a:r>
            <a:r>
              <a:rPr lang="tr-TR" sz="2000" dirty="0" err="1" smtClean="0"/>
              <a:t>Ahmedi’nin</a:t>
            </a:r>
            <a:r>
              <a:rPr lang="tr-TR" sz="2000" dirty="0" smtClean="0"/>
              <a:t> İskender-name’sinden ve Kadı </a:t>
            </a:r>
            <a:r>
              <a:rPr lang="tr-TR" sz="2000" dirty="0" err="1" smtClean="0"/>
              <a:t>Darir’in</a:t>
            </a:r>
            <a:r>
              <a:rPr lang="tr-TR" sz="2000" dirty="0" smtClean="0"/>
              <a:t> </a:t>
            </a:r>
            <a:r>
              <a:rPr lang="tr-TR" sz="2000" dirty="0" err="1" smtClean="0"/>
              <a:t>Siretü’n</a:t>
            </a:r>
            <a:r>
              <a:rPr lang="tr-TR" sz="2000" dirty="0" smtClean="0"/>
              <a:t> Nebi’sinden izler vardır. </a:t>
            </a:r>
            <a:r>
              <a:rPr lang="tr-TR" sz="2000" dirty="0" err="1" smtClean="0"/>
              <a:t>Vesiletü’n</a:t>
            </a:r>
            <a:r>
              <a:rPr lang="tr-TR" sz="2000" dirty="0" smtClean="0"/>
              <a:t> Necat, açık ve yalın bir </a:t>
            </a:r>
            <a:r>
              <a:rPr lang="tr-TR" sz="2000" dirty="0" smtClean="0">
                <a:hlinkClick r:id="rId4"/>
              </a:rPr>
              <a:t>Eski Anadolu Türkçesi</a:t>
            </a:r>
            <a:r>
              <a:rPr lang="tr-TR" sz="2000" dirty="0" smtClean="0"/>
              <a:t> ile yazılmıştır.</a:t>
            </a:r>
          </a:p>
          <a:p>
            <a:pPr>
              <a:buNone/>
            </a:pPr>
            <a:endParaRPr lang="tr-TR" b="1" i="1" dirty="0"/>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14290"/>
            <a:ext cx="8401080" cy="6429420"/>
          </a:xfrm>
        </p:spPr>
        <p:txBody>
          <a:bodyPr>
            <a:normAutofit/>
          </a:bodyPr>
          <a:lstStyle/>
          <a:p>
            <a:pPr>
              <a:buNone/>
            </a:pPr>
            <a:r>
              <a:rPr lang="tr-TR" sz="2000" b="1" i="1" dirty="0" smtClean="0"/>
              <a:t>7. Mersiye:</a:t>
            </a:r>
          </a:p>
          <a:p>
            <a:pPr>
              <a:buNone/>
            </a:pPr>
            <a:r>
              <a:rPr lang="tr-TR" sz="2000" dirty="0" smtClean="0"/>
              <a:t>Başta padişah ve şehzade olmak üzere devlet büyüklerinin ölümünden duyulan </a:t>
            </a:r>
          </a:p>
          <a:p>
            <a:pPr>
              <a:buNone/>
            </a:pPr>
            <a:r>
              <a:rPr lang="tr-TR" sz="2000" dirty="0" smtClean="0"/>
              <a:t>üzüntünün dile getirildiği manzumelerdir. Mersiyelerde saygı ve sevgi duyulan </a:t>
            </a:r>
          </a:p>
          <a:p>
            <a:pPr>
              <a:buNone/>
            </a:pPr>
            <a:r>
              <a:rPr lang="tr-TR" sz="2000" dirty="0" smtClean="0"/>
              <a:t>bir şahsın ölümünden kaynaklanan üzüntü ifade edilmekle birlikte söz konusu </a:t>
            </a:r>
          </a:p>
          <a:p>
            <a:pPr>
              <a:buNone/>
            </a:pPr>
            <a:r>
              <a:rPr lang="tr-TR" sz="2000" dirty="0" smtClean="0"/>
              <a:t>şahsın olumlu vasıfları da sıralanır. Bu nedenle, mersiyeler bir yönüyle de </a:t>
            </a:r>
          </a:p>
          <a:p>
            <a:pPr>
              <a:buNone/>
            </a:pPr>
            <a:r>
              <a:rPr lang="tr-TR" sz="2000" dirty="0" err="1" smtClean="0"/>
              <a:t>medhiyyedir</a:t>
            </a:r>
            <a:r>
              <a:rPr lang="tr-TR" sz="2000" dirty="0" smtClean="0"/>
              <a:t>, yorumu yapılabilir.</a:t>
            </a:r>
          </a:p>
          <a:p>
            <a:pPr>
              <a:buNone/>
            </a:pPr>
            <a:endParaRPr lang="tr-TR" sz="2000" b="1" i="1" dirty="0" smtClean="0"/>
          </a:p>
          <a:p>
            <a:pPr fontAlgn="base"/>
            <a:r>
              <a:rPr lang="tr-TR" sz="2000" dirty="0" smtClean="0"/>
              <a:t>Fars edebiyatındaki ilk </a:t>
            </a:r>
            <a:r>
              <a:rPr lang="tr-TR" sz="2000" dirty="0" smtClean="0">
                <a:hlinkClick r:id="rId2"/>
              </a:rPr>
              <a:t>mersiye</a:t>
            </a:r>
            <a:r>
              <a:rPr lang="tr-TR" sz="2000" dirty="0" smtClean="0"/>
              <a:t> </a:t>
            </a:r>
            <a:r>
              <a:rPr lang="tr-TR" sz="2000" dirty="0" err="1" smtClean="0"/>
              <a:t>Rudeki’ye</a:t>
            </a:r>
            <a:r>
              <a:rPr lang="tr-TR" sz="2000" dirty="0" smtClean="0"/>
              <a:t> aittir.</a:t>
            </a:r>
          </a:p>
          <a:p>
            <a:pPr fontAlgn="base"/>
            <a:r>
              <a:rPr lang="tr-TR" sz="2000" dirty="0" smtClean="0"/>
              <a:t>Türk edebiyatında </a:t>
            </a:r>
            <a:r>
              <a:rPr lang="tr-TR" sz="2000" dirty="0" smtClean="0">
                <a:hlinkClick r:id="rId3"/>
              </a:rPr>
              <a:t>Alp Er </a:t>
            </a:r>
            <a:r>
              <a:rPr lang="tr-TR" sz="2000" dirty="0" err="1" smtClean="0">
                <a:hlinkClick r:id="rId3"/>
              </a:rPr>
              <a:t>Tunga</a:t>
            </a:r>
            <a:r>
              <a:rPr lang="tr-TR" sz="2000" dirty="0" smtClean="0">
                <a:hlinkClick r:id="rId3"/>
              </a:rPr>
              <a:t> sagusu</a:t>
            </a:r>
            <a:r>
              <a:rPr lang="tr-TR" sz="2000" dirty="0" smtClean="0"/>
              <a:t> bilinen ilk Türkçe ağıt manzumesidir.</a:t>
            </a:r>
          </a:p>
          <a:p>
            <a:pPr fontAlgn="base"/>
            <a:r>
              <a:rPr lang="tr-TR" sz="2000" dirty="0" smtClean="0"/>
              <a:t>Divan edebiyatında bilinen ilk mersiye ise XV. yüzyılda </a:t>
            </a:r>
            <a:r>
              <a:rPr lang="tr-TR" sz="2000" dirty="0" err="1" smtClean="0">
                <a:hlinkClick r:id="rId4"/>
              </a:rPr>
              <a:t>Ahmedi</a:t>
            </a:r>
            <a:r>
              <a:rPr lang="tr-TR" sz="2000" dirty="0" smtClean="0"/>
              <a:t> tarafından kaleme alınmıştır. </a:t>
            </a:r>
            <a:r>
              <a:rPr lang="tr-TR" sz="2000" dirty="0" err="1" smtClean="0"/>
              <a:t>Ahmedi</a:t>
            </a:r>
            <a:r>
              <a:rPr lang="tr-TR" sz="2000" dirty="0" smtClean="0"/>
              <a:t> bu mersiyeyi Süleyman Şah’ın ölümü üzerine yazmıştır.</a:t>
            </a:r>
          </a:p>
          <a:p>
            <a:pPr fontAlgn="base"/>
            <a:r>
              <a:rPr lang="tr-TR" sz="2000" dirty="0" smtClean="0">
                <a:hlinkClick r:id="rId5"/>
              </a:rPr>
              <a:t>Kanuni</a:t>
            </a:r>
            <a:r>
              <a:rPr lang="tr-TR" sz="2000" dirty="0" smtClean="0"/>
              <a:t>’nin oğlu olan</a:t>
            </a:r>
            <a:r>
              <a:rPr lang="tr-TR" sz="2000" dirty="0" smtClean="0">
                <a:hlinkClick r:id="rId6"/>
              </a:rPr>
              <a:t> Şehzade Mustafa</a:t>
            </a:r>
            <a:r>
              <a:rPr lang="tr-TR" sz="2000" dirty="0" smtClean="0"/>
              <a:t> Türk edebiyatında hakkında en çok mersiye yazılan kişidir.</a:t>
            </a:r>
          </a:p>
          <a:p>
            <a:pPr fontAlgn="base"/>
            <a:r>
              <a:rPr lang="tr-TR" sz="2000" dirty="0" smtClean="0"/>
              <a:t>Mersiyelerde genellikle </a:t>
            </a:r>
            <a:r>
              <a:rPr lang="tr-TR" sz="2000" dirty="0" err="1" smtClean="0">
                <a:hlinkClick r:id="rId7"/>
              </a:rPr>
              <a:t>terkib</a:t>
            </a:r>
            <a:r>
              <a:rPr lang="tr-TR" sz="2000" dirty="0" smtClean="0">
                <a:hlinkClick r:id="rId7"/>
              </a:rPr>
              <a:t>-i </a:t>
            </a:r>
            <a:r>
              <a:rPr lang="tr-TR" sz="2000" dirty="0" err="1" smtClean="0">
                <a:hlinkClick r:id="rId7"/>
              </a:rPr>
              <a:t>bend</a:t>
            </a:r>
            <a:r>
              <a:rPr lang="tr-TR" sz="2000" dirty="0" smtClean="0"/>
              <a:t> ya da </a:t>
            </a:r>
            <a:r>
              <a:rPr lang="tr-TR" sz="2000" dirty="0" smtClean="0">
                <a:hlinkClick r:id="rId8"/>
              </a:rPr>
              <a:t>kaside </a:t>
            </a:r>
            <a:r>
              <a:rPr lang="tr-TR" sz="2000" dirty="0" smtClean="0"/>
              <a:t>nazım biçimi kullanılır.</a:t>
            </a:r>
          </a:p>
          <a:p>
            <a:pPr fontAlgn="base"/>
            <a:r>
              <a:rPr lang="tr-TR" sz="2000" dirty="0" smtClean="0">
                <a:hlinkClick r:id="rId9"/>
              </a:rPr>
              <a:t>Baki</a:t>
            </a:r>
            <a:r>
              <a:rPr lang="tr-TR" sz="2000" dirty="0" smtClean="0"/>
              <a:t>’nin Kanuni Mersiyesi türün bilinen örneklerindendir. (</a:t>
            </a:r>
            <a:r>
              <a:rPr lang="tr-TR" sz="2000" dirty="0" err="1" smtClean="0"/>
              <a:t>Terkib</a:t>
            </a:r>
            <a:r>
              <a:rPr lang="tr-TR" sz="2000" dirty="0" smtClean="0"/>
              <a:t>-i </a:t>
            </a:r>
            <a:r>
              <a:rPr lang="tr-TR" sz="2000" dirty="0" err="1" smtClean="0"/>
              <a:t>bend</a:t>
            </a:r>
            <a:r>
              <a:rPr lang="tr-TR" sz="2000" dirty="0" smtClean="0"/>
              <a:t> nazım biçimiyle yazılmıştır.)</a:t>
            </a:r>
          </a:p>
          <a:p>
            <a:pPr>
              <a:buNone/>
            </a:pPr>
            <a:endParaRPr lang="tr-TR" sz="2000" b="1" i="1" dirty="0"/>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14290"/>
            <a:ext cx="8543956" cy="6429420"/>
          </a:xfrm>
        </p:spPr>
        <p:txBody>
          <a:bodyPr>
            <a:normAutofit fontScale="92500" lnSpcReduction="20000"/>
          </a:bodyPr>
          <a:lstStyle/>
          <a:p>
            <a:pPr>
              <a:lnSpc>
                <a:spcPct val="150000"/>
              </a:lnSpc>
              <a:buNone/>
            </a:pPr>
            <a:r>
              <a:rPr lang="tr-TR" sz="2000" b="1" i="1" dirty="0" smtClean="0"/>
              <a:t>8.Maktel:</a:t>
            </a:r>
          </a:p>
          <a:p>
            <a:pPr fontAlgn="base">
              <a:lnSpc>
                <a:spcPct val="150000"/>
              </a:lnSpc>
            </a:pPr>
            <a:r>
              <a:rPr lang="tr-TR" sz="2000" dirty="0" smtClean="0"/>
              <a:t>Kelime anlamı “öldürülen yer” şeklindedir.</a:t>
            </a:r>
          </a:p>
          <a:p>
            <a:pPr fontAlgn="base">
              <a:lnSpc>
                <a:spcPct val="150000"/>
              </a:lnSpc>
            </a:pPr>
            <a:r>
              <a:rPr lang="tr-TR" sz="2000" dirty="0" smtClean="0">
                <a:hlinkClick r:id="rId2"/>
              </a:rPr>
              <a:t>Mersiye </a:t>
            </a:r>
            <a:r>
              <a:rPr lang="tr-TR" sz="2000" dirty="0" smtClean="0"/>
              <a:t>türünün özel bir biçimidir. İslam tarihinde önemli bir yere sahip olan </a:t>
            </a:r>
            <a:r>
              <a:rPr lang="tr-TR" sz="2000" dirty="0" err="1" smtClean="0"/>
              <a:t>Kerbela</a:t>
            </a:r>
            <a:r>
              <a:rPr lang="tr-TR" sz="2000" dirty="0" smtClean="0"/>
              <a:t> vakasında şehit edilen başta Hz. Hüseyin olmak üzere </a:t>
            </a:r>
            <a:r>
              <a:rPr lang="tr-TR" sz="2000" dirty="0" err="1" smtClean="0"/>
              <a:t>Kerbela</a:t>
            </a:r>
            <a:r>
              <a:rPr lang="tr-TR" sz="2000" dirty="0" smtClean="0"/>
              <a:t> şehitlerini konu edinen metinlerdir.</a:t>
            </a:r>
          </a:p>
          <a:p>
            <a:pPr fontAlgn="base">
              <a:lnSpc>
                <a:spcPct val="150000"/>
              </a:lnSpc>
            </a:pPr>
            <a:r>
              <a:rPr lang="tr-TR" sz="2000" dirty="0" smtClean="0"/>
              <a:t>Maktel türünün ilk örneği Arap edebiyatına aittir: Ebu Mihnet’in yazmış olduğu </a:t>
            </a:r>
            <a:r>
              <a:rPr lang="tr-TR" sz="2000" dirty="0" err="1" smtClean="0"/>
              <a:t>Kitabu</a:t>
            </a:r>
            <a:r>
              <a:rPr lang="tr-TR" sz="2000" dirty="0" smtClean="0"/>
              <a:t> </a:t>
            </a:r>
            <a:r>
              <a:rPr lang="tr-TR" sz="2000" dirty="0" err="1" smtClean="0"/>
              <a:t>Makteli’l</a:t>
            </a:r>
            <a:r>
              <a:rPr lang="tr-TR" sz="2000" dirty="0" smtClean="0"/>
              <a:t> Hüseyin</a:t>
            </a:r>
          </a:p>
          <a:p>
            <a:pPr fontAlgn="base">
              <a:lnSpc>
                <a:spcPct val="150000"/>
              </a:lnSpc>
            </a:pPr>
            <a:r>
              <a:rPr lang="tr-TR" sz="2000" dirty="0" smtClean="0"/>
              <a:t>Fars edebiyatında maktel türünün en başarılı örneği ise </a:t>
            </a:r>
            <a:r>
              <a:rPr lang="tr-TR" sz="2000" dirty="0" err="1" smtClean="0"/>
              <a:t>Kaşifi’ye</a:t>
            </a:r>
            <a:r>
              <a:rPr lang="tr-TR" sz="2000" dirty="0" smtClean="0"/>
              <a:t> aittir: </a:t>
            </a:r>
            <a:r>
              <a:rPr lang="tr-TR" sz="2000" dirty="0" err="1" smtClean="0"/>
              <a:t>Ravzatü’ş</a:t>
            </a:r>
            <a:r>
              <a:rPr lang="tr-TR" sz="2000" dirty="0" smtClean="0"/>
              <a:t> Şüheda</a:t>
            </a:r>
          </a:p>
          <a:p>
            <a:pPr fontAlgn="base">
              <a:lnSpc>
                <a:spcPct val="150000"/>
              </a:lnSpc>
            </a:pPr>
            <a:r>
              <a:rPr lang="tr-TR" sz="2000" dirty="0" err="1" smtClean="0"/>
              <a:t>Ravzatü’ş</a:t>
            </a:r>
            <a:r>
              <a:rPr lang="tr-TR" sz="2000" dirty="0" smtClean="0"/>
              <a:t> Şüheda Türk edebiyatında birçok şair tarafından tercüme ve şerh edilmiştir. Gelibolulu Ali, Fuzuli, </a:t>
            </a:r>
            <a:r>
              <a:rPr lang="tr-TR" sz="2000" dirty="0" err="1" smtClean="0"/>
              <a:t>Lami</a:t>
            </a:r>
            <a:r>
              <a:rPr lang="tr-TR" sz="2000" dirty="0" smtClean="0"/>
              <a:t> bu eseri tercüme eden şairlerden sadece birkaçıdır.</a:t>
            </a:r>
          </a:p>
          <a:p>
            <a:pPr fontAlgn="base">
              <a:lnSpc>
                <a:spcPct val="150000"/>
              </a:lnSpc>
            </a:pPr>
            <a:r>
              <a:rPr lang="tr-TR" sz="2000" dirty="0" smtClean="0"/>
              <a:t>Türk edebiyatındaki ilk maktel örneği, Kastamonulu Şadi’nin Maktel-i Hüseyin adlı mesnevisidir.</a:t>
            </a:r>
          </a:p>
          <a:p>
            <a:pPr fontAlgn="base">
              <a:lnSpc>
                <a:spcPct val="150000"/>
              </a:lnSpc>
            </a:pPr>
            <a:r>
              <a:rPr lang="tr-TR" sz="2000" dirty="0" smtClean="0"/>
              <a:t>Türk edebiyatındaki en başarılı maktel örneği ise Fuzuli’ye aittir: </a:t>
            </a:r>
            <a:r>
              <a:rPr lang="tr-TR" sz="2000" dirty="0" err="1" smtClean="0"/>
              <a:t>Hadikatü’s</a:t>
            </a:r>
            <a:r>
              <a:rPr lang="tr-TR" sz="2000" dirty="0" smtClean="0"/>
              <a:t> Süeda.</a:t>
            </a:r>
          </a:p>
          <a:p>
            <a:pPr>
              <a:lnSpc>
                <a:spcPct val="150000"/>
              </a:lnSpc>
              <a:buNone/>
            </a:pPr>
            <a:endParaRPr lang="tr-TR" sz="2000" b="1" i="1" dirty="0"/>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86544"/>
          </a:xfrm>
        </p:spPr>
        <p:txBody>
          <a:bodyPr>
            <a:normAutofit/>
          </a:bodyPr>
          <a:lstStyle/>
          <a:p>
            <a:pPr>
              <a:buNone/>
            </a:pPr>
            <a:r>
              <a:rPr lang="tr-TR" sz="2000" b="1" i="1" dirty="0" smtClean="0"/>
              <a:t>9. </a:t>
            </a:r>
            <a:r>
              <a:rPr lang="tr-TR" sz="2000" b="1" i="1" dirty="0" err="1" smtClean="0"/>
              <a:t>Esmaü’l</a:t>
            </a:r>
            <a:r>
              <a:rPr lang="tr-TR" sz="2000" b="1" i="1" dirty="0" smtClean="0"/>
              <a:t> Hüsna:</a:t>
            </a:r>
          </a:p>
          <a:p>
            <a:pPr fontAlgn="base"/>
            <a:r>
              <a:rPr lang="tr-TR" sz="2000" dirty="0" smtClean="0"/>
              <a:t>“Esma” </a:t>
            </a:r>
            <a:r>
              <a:rPr lang="tr-TR" sz="2000" dirty="0" err="1" smtClean="0"/>
              <a:t>nın</a:t>
            </a:r>
            <a:r>
              <a:rPr lang="tr-TR" sz="2000" dirty="0" smtClean="0"/>
              <a:t> kelime anlamı “isimler” şeklindedir.</a:t>
            </a:r>
          </a:p>
          <a:p>
            <a:pPr fontAlgn="base"/>
            <a:r>
              <a:rPr lang="tr-TR" sz="2000" dirty="0" smtClean="0"/>
              <a:t>“Hüsna” ise “en güzel” anlamındadır. Yani </a:t>
            </a:r>
            <a:r>
              <a:rPr lang="tr-TR" sz="2000" dirty="0" err="1" smtClean="0"/>
              <a:t>esmaül</a:t>
            </a:r>
            <a:r>
              <a:rPr lang="tr-TR" sz="2000" dirty="0" smtClean="0"/>
              <a:t> </a:t>
            </a:r>
            <a:r>
              <a:rPr lang="tr-TR" sz="2000" dirty="0" err="1" smtClean="0"/>
              <a:t>hüsna</a:t>
            </a:r>
            <a:r>
              <a:rPr lang="tr-TR" sz="2000" dirty="0" smtClean="0"/>
              <a:t> “en güzel isimler” anlamındadır.</a:t>
            </a:r>
          </a:p>
          <a:p>
            <a:pPr fontAlgn="base"/>
            <a:r>
              <a:rPr lang="tr-TR" sz="2000" dirty="0" smtClean="0"/>
              <a:t>Allah’ın isimlerinin zikredildiği ürünlerdir.</a:t>
            </a:r>
          </a:p>
          <a:p>
            <a:pPr fontAlgn="base"/>
            <a:r>
              <a:rPr lang="tr-TR" sz="2000" dirty="0" err="1" smtClean="0"/>
              <a:t>Esmaü’l</a:t>
            </a:r>
            <a:r>
              <a:rPr lang="tr-TR" sz="2000" dirty="0" smtClean="0"/>
              <a:t> </a:t>
            </a:r>
            <a:r>
              <a:rPr lang="tr-TR" sz="2000" dirty="0" err="1" smtClean="0"/>
              <a:t>hüsnalara</a:t>
            </a:r>
            <a:r>
              <a:rPr lang="tr-TR" sz="2000" dirty="0" smtClean="0"/>
              <a:t> daha çok </a:t>
            </a:r>
            <a:r>
              <a:rPr lang="tr-TR" sz="2000" dirty="0" err="1" smtClean="0"/>
              <a:t>tevhid</a:t>
            </a:r>
            <a:r>
              <a:rPr lang="tr-TR" sz="2000" dirty="0" smtClean="0"/>
              <a:t> ve münşeatlarda rastlanmaktadır.</a:t>
            </a:r>
          </a:p>
          <a:p>
            <a:pPr fontAlgn="base">
              <a:buNone/>
            </a:pPr>
            <a:endParaRPr lang="tr-TR" sz="2000" dirty="0" smtClean="0"/>
          </a:p>
          <a:p>
            <a:pPr>
              <a:buNone/>
            </a:pPr>
            <a:r>
              <a:rPr lang="tr-TR" sz="2000" b="1" i="1" dirty="0" smtClean="0"/>
              <a:t>10. </a:t>
            </a:r>
            <a:r>
              <a:rPr lang="tr-TR" sz="2000" b="1" i="1" dirty="0" err="1" smtClean="0"/>
              <a:t>Bahariyye</a:t>
            </a:r>
            <a:r>
              <a:rPr lang="tr-TR" sz="2000" b="1" i="1" dirty="0" smtClean="0"/>
              <a:t>, </a:t>
            </a:r>
            <a:r>
              <a:rPr lang="tr-TR" sz="2000" b="1" i="1" dirty="0" err="1" smtClean="0"/>
              <a:t>Bahariyyat</a:t>
            </a:r>
            <a:r>
              <a:rPr lang="tr-TR" sz="2000" b="1" i="1" dirty="0" smtClean="0"/>
              <a:t>, </a:t>
            </a:r>
            <a:r>
              <a:rPr lang="tr-TR" sz="2000" b="1" i="1" dirty="0" err="1" smtClean="0"/>
              <a:t>Nevruziyye</a:t>
            </a:r>
            <a:r>
              <a:rPr lang="tr-TR" sz="2000" b="1" i="1" dirty="0" smtClean="0"/>
              <a:t>:</a:t>
            </a:r>
          </a:p>
          <a:p>
            <a:pPr fontAlgn="base"/>
            <a:r>
              <a:rPr lang="tr-TR" sz="2000" dirty="0" smtClean="0"/>
              <a:t>Divan şiiri geleneğinde bahar konulu manzumelere </a:t>
            </a:r>
            <a:r>
              <a:rPr lang="tr-TR" sz="2000" b="1" dirty="0" err="1" smtClean="0"/>
              <a:t>bahariyye</a:t>
            </a:r>
            <a:r>
              <a:rPr lang="tr-TR" sz="2000" dirty="0" smtClean="0"/>
              <a:t> adı verilir.</a:t>
            </a:r>
          </a:p>
          <a:p>
            <a:pPr fontAlgn="base"/>
            <a:r>
              <a:rPr lang="tr-TR" sz="2000" dirty="0" err="1" smtClean="0"/>
              <a:t>Bahariyyeler</a:t>
            </a:r>
            <a:r>
              <a:rPr lang="tr-TR" sz="2000" dirty="0" smtClean="0"/>
              <a:t> genellikle </a:t>
            </a:r>
            <a:r>
              <a:rPr lang="tr-TR" sz="2000" dirty="0" smtClean="0">
                <a:hlinkClick r:id="rId2"/>
              </a:rPr>
              <a:t>kaside nazım biçimi</a:t>
            </a:r>
            <a:r>
              <a:rPr lang="tr-TR" sz="2000" dirty="0" smtClean="0"/>
              <a:t>yle yazılır.</a:t>
            </a:r>
          </a:p>
          <a:p>
            <a:pPr fontAlgn="base"/>
            <a:r>
              <a:rPr lang="tr-TR" sz="2000" dirty="0" err="1" smtClean="0"/>
              <a:t>Bahariyyeler</a:t>
            </a:r>
            <a:r>
              <a:rPr lang="tr-TR" sz="2000" dirty="0" smtClean="0"/>
              <a:t> için “</a:t>
            </a:r>
            <a:r>
              <a:rPr lang="tr-TR" sz="2000" dirty="0" err="1" smtClean="0"/>
              <a:t>Bahariyyat</a:t>
            </a:r>
            <a:r>
              <a:rPr lang="tr-TR" sz="2000" dirty="0" smtClean="0"/>
              <a:t>, Sıfat-ı Bahar, Kaside-i Bahar, Der </a:t>
            </a:r>
            <a:r>
              <a:rPr lang="tr-TR" sz="2000" dirty="0" err="1" smtClean="0"/>
              <a:t>Vasf</a:t>
            </a:r>
            <a:r>
              <a:rPr lang="tr-TR" sz="2000" dirty="0" smtClean="0"/>
              <a:t>-ı Ahval-i Bahar” gibi terimler de kullanılabilir.</a:t>
            </a:r>
          </a:p>
          <a:p>
            <a:pPr fontAlgn="base">
              <a:buNone/>
            </a:pPr>
            <a:r>
              <a:rPr lang="tr-TR" sz="2000" b="1" i="1" dirty="0" smtClean="0"/>
              <a:t>11. </a:t>
            </a:r>
            <a:r>
              <a:rPr lang="tr-TR" sz="2000" b="1" i="1" dirty="0" err="1" smtClean="0"/>
              <a:t>Medhiyye</a:t>
            </a:r>
            <a:r>
              <a:rPr lang="tr-TR" sz="2000" b="1" i="1" dirty="0" smtClean="0"/>
              <a:t>:</a:t>
            </a:r>
          </a:p>
          <a:p>
            <a:pPr fontAlgn="base"/>
            <a:r>
              <a:rPr lang="tr-TR" sz="2000" dirty="0" smtClean="0"/>
              <a:t>Genellikle dönemin padişah, sadrazam vb. devlet adamları, din büyükleri, dört halife gibi önemli şahısları övmek üzere yazılmış şiirlerdir.</a:t>
            </a:r>
          </a:p>
          <a:p>
            <a:pPr fontAlgn="base"/>
            <a:r>
              <a:rPr lang="tr-TR" sz="2000" dirty="0" err="1" smtClean="0"/>
              <a:t>Medhiyye</a:t>
            </a:r>
            <a:r>
              <a:rPr lang="tr-TR" sz="2000" dirty="0" smtClean="0"/>
              <a:t> aslında kasidelerin övgüye dayalı bölümlerinden birinin adıdır.</a:t>
            </a:r>
          </a:p>
          <a:p>
            <a:pPr fontAlgn="base"/>
            <a:r>
              <a:rPr lang="tr-TR" sz="2000" dirty="0" err="1" smtClean="0"/>
              <a:t>Medhiyyeler</a:t>
            </a:r>
            <a:r>
              <a:rPr lang="tr-TR" sz="2000" dirty="0" smtClean="0"/>
              <a:t> genellikle kaside nazım biçimiyle kaleme alınır.</a:t>
            </a:r>
          </a:p>
          <a:p>
            <a:pPr fontAlgn="base">
              <a:buNone/>
            </a:pPr>
            <a:endParaRPr lang="tr-TR" sz="2000" b="1" i="1" dirty="0" smtClean="0"/>
          </a:p>
          <a:p>
            <a:pPr>
              <a:buNone/>
            </a:pPr>
            <a:endParaRPr lang="tr-TR" sz="2000" b="1" i="1" dirty="0"/>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286544"/>
          </a:xfrm>
        </p:spPr>
        <p:txBody>
          <a:bodyPr>
            <a:normAutofit fontScale="85000" lnSpcReduction="10000"/>
          </a:bodyPr>
          <a:lstStyle/>
          <a:p>
            <a:pPr>
              <a:lnSpc>
                <a:spcPct val="150000"/>
              </a:lnSpc>
              <a:buNone/>
            </a:pPr>
            <a:r>
              <a:rPr lang="tr-TR" sz="2000" b="1" dirty="0" smtClean="0"/>
              <a:t>89. </a:t>
            </a:r>
            <a:r>
              <a:rPr lang="tr-TR" sz="2000" dirty="0" smtClean="0"/>
              <a:t>Hayat hikâyesinde belirtildiği gibi, şiir zevki, ilk olarak içinde büyüdüğü mütevazi aile ortamında şekillenmiştir. Onun ilk edebiyat kültürü </a:t>
            </a:r>
            <a:r>
              <a:rPr lang="tr-TR" sz="2000" i="1" dirty="0" smtClean="0"/>
              <a:t>Kerem ile Aslı, Âşık Garip, Battal Gazi </a:t>
            </a:r>
            <a:r>
              <a:rPr lang="tr-TR" sz="2000" dirty="0" smtClean="0"/>
              <a:t>gibi halk hikâyeleri ve Namık Kemal’in eserleriyle oluşmuştur. Ancak düşüncelerinden geniş ölçüde etkilendiği </a:t>
            </a:r>
            <a:r>
              <a:rPr lang="tr-TR" sz="2000" dirty="0" err="1" smtClean="0"/>
              <a:t>Cemaleddin</a:t>
            </a:r>
            <a:r>
              <a:rPr lang="tr-TR" sz="2000" dirty="0" smtClean="0"/>
              <a:t> </a:t>
            </a:r>
            <a:r>
              <a:rPr lang="tr-TR" sz="2000" dirty="0" err="1" smtClean="0"/>
              <a:t>Efganî</a:t>
            </a:r>
            <a:r>
              <a:rPr lang="tr-TR" sz="2000" dirty="0" smtClean="0"/>
              <a:t>, onun sanat anlayışının şekillenmesinde son derece önemli rol oynar. Konağındaki sohbetlerine devam ettiği </a:t>
            </a:r>
            <a:r>
              <a:rPr lang="tr-TR" sz="2000" dirty="0" err="1" smtClean="0"/>
              <a:t>Efganî</a:t>
            </a:r>
            <a:r>
              <a:rPr lang="tr-TR" sz="2000" dirty="0" smtClean="0"/>
              <a:t> için söylediği “Beni o yoğurmuştur.” cümlesi söz konusu tesirin açık tesiridir. </a:t>
            </a:r>
            <a:r>
              <a:rPr lang="tr-TR" sz="2000" b="1" dirty="0" smtClean="0"/>
              <a:t> </a:t>
            </a:r>
            <a:r>
              <a:rPr lang="tr-TR" sz="2000" i="1" dirty="0" smtClean="0"/>
              <a:t>Fazilet ve </a:t>
            </a:r>
            <a:r>
              <a:rPr lang="tr-TR" sz="2000" i="1" dirty="0" err="1" smtClean="0"/>
              <a:t>Asâlet</a:t>
            </a:r>
            <a:r>
              <a:rPr lang="tr-TR" sz="2000" i="1" dirty="0" smtClean="0"/>
              <a:t> </a:t>
            </a:r>
            <a:r>
              <a:rPr lang="tr-TR" sz="2000" dirty="0" smtClean="0"/>
              <a:t>isimli didaktik mensur eserini bir kenara koyarsak, onun yayımlanan ilk şiiri, </a:t>
            </a:r>
            <a:r>
              <a:rPr lang="tr-TR" sz="2000" i="1" dirty="0" smtClean="0"/>
              <a:t>Resimli Gazete</a:t>
            </a:r>
            <a:r>
              <a:rPr lang="tr-TR" sz="2000" dirty="0" smtClean="0"/>
              <a:t>’de yer alan(1895) </a:t>
            </a:r>
            <a:r>
              <a:rPr lang="tr-TR" sz="2000" i="1" dirty="0" smtClean="0"/>
              <a:t>“Köyde Fırtına</a:t>
            </a:r>
            <a:r>
              <a:rPr lang="tr-TR" sz="2000" dirty="0" smtClean="0"/>
              <a:t>” isimli manzumedir. Ancak onun bu sahadaki asıl ciddi çıkışı, Türk-Yunan Savaşı esnasında (1897) Selanik’te çıkan </a:t>
            </a:r>
            <a:r>
              <a:rPr lang="tr-TR" sz="2000" i="1" dirty="0" smtClean="0"/>
              <a:t>Asır </a:t>
            </a:r>
            <a:r>
              <a:rPr lang="tr-TR" sz="2000" dirty="0" smtClean="0"/>
              <a:t>gazetesinde yayımlanan </a:t>
            </a:r>
            <a:r>
              <a:rPr lang="tr-TR" sz="2000" i="1" dirty="0" smtClean="0"/>
              <a:t>“Cenge Giderken -yahut- Anadolu’dan Bir Ses” </a:t>
            </a:r>
            <a:r>
              <a:rPr lang="tr-TR" sz="2000" dirty="0" smtClean="0"/>
              <a:t>isimli şiiridir. Bu manzumenin aldığı olumlu tepkilerden güç alan şair, hemen peşinden ilk şiir kitabı olan </a:t>
            </a:r>
            <a:r>
              <a:rPr lang="tr-TR" sz="2000" i="1" dirty="0" smtClean="0"/>
              <a:t>Türkçe </a:t>
            </a:r>
            <a:r>
              <a:rPr lang="tr-TR" sz="2000" i="1" dirty="0" err="1" smtClean="0"/>
              <a:t>Şiirler</a:t>
            </a:r>
            <a:r>
              <a:rPr lang="tr-TR" sz="2000" dirty="0" err="1" smtClean="0"/>
              <a:t>’i</a:t>
            </a:r>
            <a:r>
              <a:rPr lang="tr-TR" sz="2000" dirty="0" smtClean="0"/>
              <a:t> yayımlatır.</a:t>
            </a:r>
          </a:p>
          <a:p>
            <a:pPr>
              <a:lnSpc>
                <a:spcPct val="150000"/>
              </a:lnSpc>
              <a:buNone/>
            </a:pPr>
            <a:r>
              <a:rPr lang="tr-TR" sz="2000" b="1" dirty="0" smtClean="0"/>
              <a:t>Bu parçada  hakkında bilgi verilen şairimiz aşağıdakilerden hangisidir?</a:t>
            </a:r>
          </a:p>
          <a:p>
            <a:pPr>
              <a:lnSpc>
                <a:spcPct val="150000"/>
              </a:lnSpc>
              <a:buNone/>
            </a:pPr>
            <a:r>
              <a:rPr lang="tr-TR" sz="2000" dirty="0" smtClean="0"/>
              <a:t>A) Ziya Gökalp                           B) Mehmet Emin Yurdakul                       C) Mehmet </a:t>
            </a:r>
            <a:r>
              <a:rPr lang="tr-TR" sz="2000" dirty="0" err="1" smtClean="0"/>
              <a:t>Âkif</a:t>
            </a:r>
            <a:r>
              <a:rPr lang="tr-TR" sz="2000" dirty="0" smtClean="0"/>
              <a:t> Ersoy</a:t>
            </a:r>
          </a:p>
          <a:p>
            <a:pPr>
              <a:lnSpc>
                <a:spcPct val="150000"/>
              </a:lnSpc>
              <a:buNone/>
            </a:pPr>
            <a:r>
              <a:rPr lang="tr-TR" sz="2000" dirty="0" smtClean="0"/>
              <a:t>                           D) Yahya Kemal Beyatlı                                   E) Faruk Nafiz Çamlıbel</a:t>
            </a:r>
            <a:endParaRPr lang="tr-TR" sz="2000" dirty="0"/>
          </a:p>
        </p:txBody>
      </p:sp>
      <p:sp>
        <p:nvSpPr>
          <p:cNvPr id="4" name="3 5-Nokta Yıldız"/>
          <p:cNvSpPr/>
          <p:nvPr/>
        </p:nvSpPr>
        <p:spPr>
          <a:xfrm>
            <a:off x="8501090" y="4286256"/>
            <a:ext cx="500066" cy="500066"/>
          </a:xfrm>
          <a:prstGeom prst="star5">
            <a:avLst>
              <a:gd name="adj" fmla="val 17782"/>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725470"/>
          </a:xfrm>
        </p:spPr>
        <p:txBody>
          <a:bodyPr>
            <a:normAutofit fontScale="90000"/>
          </a:bodyPr>
          <a:lstStyle/>
          <a:p>
            <a:r>
              <a:rPr lang="tr-TR" b="1" dirty="0" smtClean="0"/>
              <a:t>Cevap 9 </a:t>
            </a:r>
            <a:endParaRPr lang="tr-TR" b="1" dirty="0"/>
          </a:p>
        </p:txBody>
      </p:sp>
      <p:sp>
        <p:nvSpPr>
          <p:cNvPr id="3" name="2 İçerik Yer Tutucusu"/>
          <p:cNvSpPr>
            <a:spLocks noGrp="1"/>
          </p:cNvSpPr>
          <p:nvPr>
            <p:ph idx="1"/>
          </p:nvPr>
        </p:nvSpPr>
        <p:spPr>
          <a:xfrm>
            <a:off x="142844" y="1071546"/>
            <a:ext cx="8858312" cy="5572164"/>
          </a:xfrm>
        </p:spPr>
        <p:txBody>
          <a:bodyPr>
            <a:normAutofit fontScale="77500" lnSpcReduction="20000"/>
          </a:bodyPr>
          <a:lstStyle/>
          <a:p>
            <a:pPr marL="514350" indent="-514350">
              <a:buNone/>
            </a:pPr>
            <a:r>
              <a:rPr lang="tr-TR" b="1" dirty="0" smtClean="0">
                <a:solidFill>
                  <a:srgbClr val="00B0F0"/>
                </a:solidFill>
                <a:sym typeface="Wingdings" pitchFamily="2" charset="2"/>
              </a:rPr>
              <a:t></a:t>
            </a:r>
            <a:r>
              <a:rPr lang="tr-TR" b="1" dirty="0" smtClean="0">
                <a:solidFill>
                  <a:srgbClr val="00B0F0"/>
                </a:solidFill>
              </a:rPr>
              <a:t>Aziz Nesin: </a:t>
            </a:r>
            <a:r>
              <a:rPr lang="tr-TR" dirty="0" smtClean="0"/>
              <a:t>Yalın bir dille toplumdaki aksayan yönleri, yergiye </a:t>
            </a:r>
          </a:p>
          <a:p>
            <a:pPr marL="514350" indent="-514350">
              <a:buNone/>
            </a:pPr>
            <a:r>
              <a:rPr lang="tr-TR" dirty="0" smtClean="0"/>
              <a:t>elverişli tarafları abartılı tiplerle </a:t>
            </a:r>
            <a:r>
              <a:rPr lang="tr-TR" dirty="0" err="1" smtClean="0"/>
              <a:t>ironik</a:t>
            </a:r>
            <a:r>
              <a:rPr lang="tr-TR" dirty="0" smtClean="0"/>
              <a:t> bir şekilde anlatan roman, </a:t>
            </a:r>
          </a:p>
          <a:p>
            <a:pPr marL="514350" indent="-514350">
              <a:buNone/>
            </a:pPr>
            <a:r>
              <a:rPr lang="tr-TR" dirty="0" smtClean="0"/>
              <a:t>hikaye ve oyunları ile tanınır. </a:t>
            </a:r>
          </a:p>
          <a:p>
            <a:pPr marL="514350" indent="-514350">
              <a:buNone/>
            </a:pPr>
            <a:r>
              <a:rPr lang="tr-TR" b="1" dirty="0" smtClean="0"/>
              <a:t>Eserleri: </a:t>
            </a:r>
            <a:r>
              <a:rPr lang="tr-TR" dirty="0" smtClean="0"/>
              <a:t>Vatan </a:t>
            </a:r>
            <a:r>
              <a:rPr lang="tr-TR" dirty="0" err="1" smtClean="0"/>
              <a:t>Sağolsun</a:t>
            </a:r>
            <a:r>
              <a:rPr lang="tr-TR" dirty="0" smtClean="0"/>
              <a:t>, Tatlı </a:t>
            </a:r>
            <a:r>
              <a:rPr lang="tr-TR" dirty="0" err="1" smtClean="0"/>
              <a:t>Betüş</a:t>
            </a:r>
            <a:r>
              <a:rPr lang="tr-TR" dirty="0" smtClean="0"/>
              <a:t>, Yaşar Ne Yaşar Ne Yaşamaz, </a:t>
            </a:r>
          </a:p>
          <a:p>
            <a:pPr marL="514350" indent="-514350">
              <a:buNone/>
            </a:pPr>
            <a:r>
              <a:rPr lang="tr-TR" dirty="0" smtClean="0"/>
              <a:t>Kadın Olan Erkek </a:t>
            </a:r>
            <a:r>
              <a:rPr lang="tr-TR" b="1" dirty="0" smtClean="0">
                <a:solidFill>
                  <a:srgbClr val="00B0F0"/>
                </a:solidFill>
              </a:rPr>
              <a:t>(roman) </a:t>
            </a:r>
            <a:r>
              <a:rPr lang="tr-TR" dirty="0" smtClean="0"/>
              <a:t>İt Kuyruğu, Fil Hamdi, Büyük Grev, </a:t>
            </a:r>
          </a:p>
          <a:p>
            <a:pPr marL="514350" indent="-514350">
              <a:buNone/>
            </a:pPr>
            <a:r>
              <a:rPr lang="tr-TR" dirty="0" smtClean="0"/>
              <a:t>Yaşasın Memleket </a:t>
            </a:r>
            <a:r>
              <a:rPr lang="tr-TR" b="1" dirty="0" smtClean="0">
                <a:solidFill>
                  <a:srgbClr val="00B0F0"/>
                </a:solidFill>
              </a:rPr>
              <a:t>(öykü)</a:t>
            </a:r>
          </a:p>
          <a:p>
            <a:pPr marL="514350" indent="-514350">
              <a:buNone/>
            </a:pPr>
            <a:endParaRPr lang="tr-TR" b="1" dirty="0" smtClean="0">
              <a:solidFill>
                <a:srgbClr val="00B0F0"/>
              </a:solidFill>
            </a:endParaRPr>
          </a:p>
          <a:p>
            <a:pPr marL="514350" indent="-514350">
              <a:buNone/>
            </a:pPr>
            <a:r>
              <a:rPr lang="tr-TR" b="1" dirty="0" smtClean="0">
                <a:solidFill>
                  <a:srgbClr val="00B0F0"/>
                </a:solidFill>
                <a:sym typeface="Wingdings" pitchFamily="2" charset="2"/>
              </a:rPr>
              <a:t></a:t>
            </a:r>
            <a:r>
              <a:rPr lang="tr-TR" b="1" dirty="0" smtClean="0">
                <a:solidFill>
                  <a:srgbClr val="00B0F0"/>
                </a:solidFill>
              </a:rPr>
              <a:t>Fakir </a:t>
            </a:r>
            <a:r>
              <a:rPr lang="tr-TR" b="1" dirty="0" err="1" smtClean="0">
                <a:solidFill>
                  <a:srgbClr val="00B0F0"/>
                </a:solidFill>
              </a:rPr>
              <a:t>Baykurt</a:t>
            </a:r>
            <a:r>
              <a:rPr lang="tr-TR" b="1" dirty="0" smtClean="0">
                <a:solidFill>
                  <a:srgbClr val="00B0F0"/>
                </a:solidFill>
              </a:rPr>
              <a:t>: </a:t>
            </a:r>
            <a:r>
              <a:rPr lang="tr-TR" dirty="0" smtClean="0"/>
              <a:t>"Köy romanı“ </a:t>
            </a:r>
            <a:r>
              <a:rPr lang="tr-TR" dirty="0" err="1" smtClean="0"/>
              <a:t>nın</a:t>
            </a:r>
            <a:r>
              <a:rPr lang="tr-TR" dirty="0" smtClean="0"/>
              <a:t> önde gelen ismidir. Köy </a:t>
            </a:r>
          </a:p>
          <a:p>
            <a:pPr marL="514350" indent="-514350">
              <a:buNone/>
            </a:pPr>
            <a:r>
              <a:rPr lang="tr-TR" dirty="0" smtClean="0"/>
              <a:t>enstitülü bir yazar olarak </a:t>
            </a:r>
            <a:r>
              <a:rPr lang="tr-TR" dirty="0" err="1" smtClean="0"/>
              <a:t>soyalist</a:t>
            </a:r>
            <a:r>
              <a:rPr lang="tr-TR" dirty="0" smtClean="0"/>
              <a:t>-gerçekçi bir çizgide köyü ve </a:t>
            </a:r>
          </a:p>
          <a:p>
            <a:pPr marL="514350" indent="-514350">
              <a:buNone/>
            </a:pPr>
            <a:r>
              <a:rPr lang="tr-TR" dirty="0" smtClean="0"/>
              <a:t>köylüyü, gurbetçilerin yaşamını oldukça canlı bir şekilde anlatan </a:t>
            </a:r>
          </a:p>
          <a:p>
            <a:pPr marL="514350" indent="-514350">
              <a:buNone/>
            </a:pPr>
            <a:r>
              <a:rPr lang="tr-TR" dirty="0" smtClean="0"/>
              <a:t>yazarın öykülerinin yanı sıra özellikle </a:t>
            </a:r>
            <a:r>
              <a:rPr lang="tr-TR" b="1" i="1" dirty="0" smtClean="0">
                <a:solidFill>
                  <a:srgbClr val="00B0F0"/>
                </a:solidFill>
              </a:rPr>
              <a:t>Yılanların Öcü, </a:t>
            </a:r>
          </a:p>
          <a:p>
            <a:pPr marL="514350" indent="-514350">
              <a:buNone/>
            </a:pPr>
            <a:r>
              <a:rPr lang="tr-TR" b="1" i="1" dirty="0" smtClean="0">
                <a:solidFill>
                  <a:srgbClr val="00B0F0"/>
                </a:solidFill>
              </a:rPr>
              <a:t>Kaplumbağalar, Tırpan, Koca Ren ve Yüksek Fırtınalar</a:t>
            </a:r>
            <a:r>
              <a:rPr lang="tr-TR" dirty="0" smtClean="0"/>
              <a:t> adlı </a:t>
            </a:r>
          </a:p>
          <a:p>
            <a:pPr marL="514350" indent="-514350">
              <a:buNone/>
            </a:pPr>
            <a:r>
              <a:rPr lang="tr-TR" dirty="0" smtClean="0"/>
              <a:t>romanları ünlüdür.</a:t>
            </a:r>
            <a:endParaRPr lang="tr-TR" b="1" dirty="0" smtClean="0">
              <a:solidFill>
                <a:srgbClr val="00B0F0"/>
              </a:solidFill>
            </a:endParaRPr>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Cevap 89: </a:t>
            </a:r>
            <a:r>
              <a:rPr lang="tr-TR" dirty="0" smtClean="0"/>
              <a:t>B) Mehmet Emin Yurdakul </a:t>
            </a:r>
            <a:endParaRPr lang="tr-TR" dirty="0"/>
          </a:p>
        </p:txBody>
      </p:sp>
      <p:sp>
        <p:nvSpPr>
          <p:cNvPr id="3" name="2 İçerik Yer Tutucusu"/>
          <p:cNvSpPr>
            <a:spLocks noGrp="1"/>
          </p:cNvSpPr>
          <p:nvPr>
            <p:ph idx="1"/>
          </p:nvPr>
        </p:nvSpPr>
        <p:spPr/>
        <p:txBody>
          <a:bodyPr/>
          <a:lstStyle/>
          <a:p>
            <a:pPr>
              <a:buNone/>
            </a:pPr>
            <a:r>
              <a:rPr lang="tr-TR" dirty="0" smtClean="0"/>
              <a:t>.</a:t>
            </a:r>
            <a:endParaRPr lang="tr-TR" dirty="0"/>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a:bodyPr>
          <a:lstStyle/>
          <a:p>
            <a:pPr>
              <a:buNone/>
            </a:pPr>
            <a:r>
              <a:rPr lang="tr-TR" sz="2000" b="1" dirty="0" smtClean="0"/>
              <a:t>90. </a:t>
            </a:r>
            <a:r>
              <a:rPr lang="tr-TR" sz="1800" dirty="0" smtClean="0"/>
              <a:t>XX. yüzyıl Türk düşünce hayatının en önemli mütefekkirlerinden birisidir. Bu sebeple o, bir sanatkâr olmaktan çok, bir fikir adamı ve sosyologdur. XIX. yüzyılın  ortalarından itibaren görülmeye başlanan Türkçülük/milliyetçilik akımının XX. yüzyıldaki lideri durumundadır. Düşünce ve çalışmalarıyla, hem Türkçülük düşüncesinin derli toplu bir programa dönüştürülmesinde hem de Türkiye Cumhuriyeti’nin hemen her alandaki şekillenmesinde geniş ölçüde etkili olmuştur. Osmanlı Devleti’nin içine düştüğü çöküş sürecinde Türk toplumunun “millet” realitesi ekseninde yeniden yapılandırılması konusunda ciddi fikirler üretmiş, Türk toplumuna </a:t>
            </a:r>
            <a:r>
              <a:rPr lang="tr-TR" sz="1800" i="1" dirty="0" smtClean="0"/>
              <a:t>“Yeni Hayat”  </a:t>
            </a:r>
            <a:r>
              <a:rPr lang="tr-TR" sz="1800" dirty="0" smtClean="0"/>
              <a:t>adını verdiği bir program sunmuştur. </a:t>
            </a:r>
            <a:r>
              <a:rPr lang="tr-TR" sz="1800" i="1" dirty="0" smtClean="0"/>
              <a:t>Türkçülüğün Esasları </a:t>
            </a:r>
            <a:r>
              <a:rPr lang="tr-TR" sz="1800" dirty="0" smtClean="0"/>
              <a:t>isimli eserinde asıl kıvamına ulaştırdığı bu hayat tarzı teklifi ve düşünceleriyle, ümmet devrinden millet devrine geçişin temellerini atmıştır.</a:t>
            </a:r>
          </a:p>
          <a:p>
            <a:pPr>
              <a:buNone/>
            </a:pPr>
            <a:endParaRPr lang="tr-TR" sz="1800" dirty="0" smtClean="0"/>
          </a:p>
          <a:p>
            <a:pPr>
              <a:lnSpc>
                <a:spcPct val="150000"/>
              </a:lnSpc>
              <a:buNone/>
            </a:pPr>
            <a:r>
              <a:rPr lang="tr-TR" sz="1800" b="1" dirty="0" smtClean="0"/>
              <a:t>Bu parçada  hakkında bilgi verilen şairimiz aşağıdakilerden hangisidir?</a:t>
            </a:r>
          </a:p>
          <a:p>
            <a:pPr>
              <a:lnSpc>
                <a:spcPct val="150000"/>
              </a:lnSpc>
              <a:buNone/>
            </a:pPr>
            <a:r>
              <a:rPr lang="tr-TR" sz="1800" dirty="0" smtClean="0"/>
              <a:t>A) Halide Edip Adıvar                    B) Ali Canip Yöntem                C) Ömer Seyfettin</a:t>
            </a:r>
          </a:p>
          <a:p>
            <a:pPr>
              <a:lnSpc>
                <a:spcPct val="150000"/>
              </a:lnSpc>
              <a:buNone/>
            </a:pPr>
            <a:r>
              <a:rPr lang="tr-TR" sz="1800" dirty="0" smtClean="0"/>
              <a:t>                           D) Yahya Kemal Beyatlı                           E) Ziya Gökalp</a:t>
            </a:r>
          </a:p>
          <a:p>
            <a:pPr>
              <a:buNone/>
            </a:pPr>
            <a:endParaRPr lang="tr-TR" sz="1800" dirty="0" smtClean="0"/>
          </a:p>
          <a:p>
            <a:pPr>
              <a:buNone/>
            </a:pPr>
            <a:endParaRPr lang="tr-TR" sz="1800" dirty="0" smtClean="0"/>
          </a:p>
        </p:txBody>
      </p:sp>
      <p:sp>
        <p:nvSpPr>
          <p:cNvPr id="4" name="3 5-Nokta Yıldız"/>
          <p:cNvSpPr/>
          <p:nvPr/>
        </p:nvSpPr>
        <p:spPr>
          <a:xfrm>
            <a:off x="8501090" y="4286256"/>
            <a:ext cx="500066" cy="500066"/>
          </a:xfrm>
          <a:prstGeom prst="star5">
            <a:avLst>
              <a:gd name="adj" fmla="val 17782"/>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90:</a:t>
            </a:r>
            <a:r>
              <a:rPr lang="tr-TR" dirty="0" smtClean="0"/>
              <a:t> E) Ziya Gökalp</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500858"/>
          </a:xfrm>
        </p:spPr>
        <p:txBody>
          <a:bodyPr>
            <a:normAutofit fontScale="92500" lnSpcReduction="10000"/>
          </a:bodyPr>
          <a:lstStyle/>
          <a:p>
            <a:pPr>
              <a:lnSpc>
                <a:spcPct val="150000"/>
              </a:lnSpc>
              <a:buNone/>
            </a:pPr>
            <a:r>
              <a:rPr lang="tr-TR" sz="1800" b="1" dirty="0" smtClean="0"/>
              <a:t>91. </a:t>
            </a:r>
            <a:r>
              <a:rPr lang="tr-TR" sz="1800" dirty="0" smtClean="0"/>
              <a:t>“</a:t>
            </a:r>
            <a:r>
              <a:rPr lang="tr-TR" sz="1800" dirty="0" err="1" smtClean="0"/>
              <a:t>Romancı”nın</a:t>
            </a:r>
            <a:r>
              <a:rPr lang="tr-TR" sz="1800" dirty="0" smtClean="0"/>
              <a:t>  sanat hayatında görülen iki farlı dönem, hikâyeleri ve hikâyeciliği için de geçerlidir. Buna göre yazar, gençlik dönemi eserlerinden oluşan </a:t>
            </a:r>
            <a:r>
              <a:rPr lang="tr-TR" sz="1800" i="1" dirty="0" smtClean="0"/>
              <a:t>Harap </a:t>
            </a:r>
            <a:r>
              <a:rPr lang="tr-TR" sz="1800" i="1" dirty="0" err="1" smtClean="0"/>
              <a:t>Mabedler</a:t>
            </a:r>
            <a:r>
              <a:rPr lang="tr-TR" sz="1800" dirty="0" err="1" smtClean="0"/>
              <a:t>’deki</a:t>
            </a:r>
            <a:r>
              <a:rPr lang="tr-TR" sz="1800" dirty="0" smtClean="0"/>
              <a:t> hikâyelerinde ferdiyetçidir. Zeminini çeşitli sebeplerin oluşturduğu hayal kırıklıkları, yalnızlık, fedakârlık, annelik, aşk, ölüm bu hikâyelerin belirgin temalarını oluşturur. Hikâyelerde santimantal (içli, duygulu) ve bedbin(karamsar) bir ruh hâli hâkimdir. Balkan Harbi yıllarından itibaren farklı bir sanat anlayışına kayar. Onun toplumcu veya Millî Edebiyat anlayışına kayması Birinci Dünya ve İstiklâl harpleri yıllarında çok daha güçlenir. </a:t>
            </a:r>
            <a:r>
              <a:rPr lang="tr-TR" sz="1800" i="1" dirty="0" smtClean="0"/>
              <a:t>Dağa Çıkan Kurt </a:t>
            </a:r>
            <a:r>
              <a:rPr lang="tr-TR" sz="1800" dirty="0" smtClean="0"/>
              <a:t>ve </a:t>
            </a:r>
            <a:r>
              <a:rPr lang="tr-TR" sz="1800" i="1" dirty="0" smtClean="0"/>
              <a:t>İzmir’den Bursa’ya </a:t>
            </a:r>
            <a:r>
              <a:rPr lang="tr-TR" sz="1800" dirty="0" smtClean="0"/>
              <a:t>isimli kitaplarında yer alan hikâyeler, bu dönemin ve anlayışın eserleridir. Emperyalist güçlerin Türk vatanına saldırıları, Türklerin buna karşı verdikleri mücadele, bu esnada yaşanan zulümler ve acılar, hikâyelerin asıl konularını oluşturur.  Meselâ </a:t>
            </a:r>
            <a:r>
              <a:rPr lang="tr-TR" sz="1800" i="1" dirty="0" smtClean="0"/>
              <a:t>“Dağa Çıkan Kurt” </a:t>
            </a:r>
            <a:r>
              <a:rPr lang="tr-TR" sz="1800" dirty="0" smtClean="0"/>
              <a:t>hikâyesinde, vahşî hayvanların ormanı istilâ etmeleri, barışı sağlamak için kurdu av olarak ilân etmeleri, ülkesi talan edilen ve yaralanan kurdun intikam için dağa çıkmasını anlatır. Bir çocuğun rüyası olarak kurgulanan hikâye, semboliktir.</a:t>
            </a:r>
          </a:p>
          <a:p>
            <a:pPr>
              <a:lnSpc>
                <a:spcPct val="150000"/>
              </a:lnSpc>
              <a:buNone/>
            </a:pPr>
            <a:endParaRPr lang="tr-TR" sz="1800" dirty="0" smtClean="0"/>
          </a:p>
          <a:p>
            <a:pPr>
              <a:lnSpc>
                <a:spcPct val="150000"/>
              </a:lnSpc>
              <a:buNone/>
            </a:pPr>
            <a:r>
              <a:rPr lang="tr-TR" sz="1800" b="1" dirty="0" smtClean="0"/>
              <a:t>Bu parçada  hakkında bilgi verilen şairimiz aşağıdakilerden hangisidir?</a:t>
            </a:r>
          </a:p>
          <a:p>
            <a:pPr>
              <a:lnSpc>
                <a:spcPct val="150000"/>
              </a:lnSpc>
              <a:buNone/>
            </a:pPr>
            <a:r>
              <a:rPr lang="tr-TR" sz="1800" dirty="0" smtClean="0"/>
              <a:t>A) Halide Edip Adıvar              B) Yakup Kadri Karaosmanoğlu           C) Ömer Seyfettin</a:t>
            </a:r>
          </a:p>
          <a:p>
            <a:pPr>
              <a:lnSpc>
                <a:spcPct val="150000"/>
              </a:lnSpc>
              <a:buNone/>
            </a:pPr>
            <a:r>
              <a:rPr lang="tr-TR" sz="1800" dirty="0" smtClean="0"/>
              <a:t>                           D) Refik Halit Karay                           E) Memduh Şevket Esendal</a:t>
            </a:r>
          </a:p>
          <a:p>
            <a:pPr>
              <a:buNone/>
            </a:pPr>
            <a:endParaRPr lang="tr-TR" sz="1800" dirty="0" smtClean="0"/>
          </a:p>
          <a:p>
            <a:pPr>
              <a:buNone/>
            </a:pPr>
            <a:endParaRPr lang="tr-TR" sz="1800" dirty="0"/>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Cevap91: </a:t>
            </a:r>
            <a:r>
              <a:rPr lang="tr-TR" dirty="0" smtClean="0"/>
              <a:t>A) Halide Edip Adıvar </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142852"/>
            <a:ext cx="8715436" cy="6429420"/>
          </a:xfrm>
        </p:spPr>
        <p:txBody>
          <a:bodyPr>
            <a:normAutofit/>
          </a:bodyPr>
          <a:lstStyle/>
          <a:p>
            <a:pPr>
              <a:buNone/>
            </a:pPr>
            <a:r>
              <a:rPr lang="tr-TR" sz="1800" b="1" dirty="0" smtClean="0"/>
              <a:t>92. </a:t>
            </a:r>
            <a:r>
              <a:rPr lang="tr-TR" sz="1800" dirty="0" smtClean="0"/>
              <a:t>Kukla, Karagöz ve Ortaoyunu kişilerinin özelliklerini şöyle sıralayabiliriz:  </a:t>
            </a:r>
          </a:p>
          <a:p>
            <a:pPr>
              <a:buNone/>
            </a:pPr>
            <a:endParaRPr lang="tr-TR" sz="1800" dirty="0" smtClean="0"/>
          </a:p>
          <a:p>
            <a:pPr>
              <a:buAutoNum type="arabicPeriod"/>
            </a:pPr>
            <a:r>
              <a:rPr lang="tr-TR" sz="1800" u="sng" dirty="0" smtClean="0"/>
              <a:t>Karakter olmalarıdır</a:t>
            </a:r>
            <a:r>
              <a:rPr lang="tr-TR" sz="1800" dirty="0" smtClean="0"/>
              <a:t>. Bunlar durağan ve değişmez genellemelerdir, kendi istemlerini </a:t>
            </a:r>
          </a:p>
          <a:p>
            <a:pPr>
              <a:buNone/>
            </a:pPr>
            <a:r>
              <a:rPr lang="tr-TR" sz="1800" dirty="0" smtClean="0"/>
              <a:t>                   I </a:t>
            </a:r>
          </a:p>
          <a:p>
            <a:pPr>
              <a:buNone/>
            </a:pPr>
            <a:r>
              <a:rPr lang="tr-TR" sz="1800" dirty="0" smtClean="0"/>
              <a:t>kullanma güçleri yoktur.</a:t>
            </a:r>
          </a:p>
          <a:p>
            <a:pPr>
              <a:buAutoNum type="arabicPeriod" startAt="2"/>
            </a:pPr>
            <a:r>
              <a:rPr lang="tr-TR" sz="1800" u="sng" dirty="0" smtClean="0"/>
              <a:t>Kişilerin dış görünüşleri</a:t>
            </a:r>
            <a:r>
              <a:rPr lang="tr-TR" sz="1800" dirty="0" smtClean="0"/>
              <a:t>, fiziki özellikleri önemlidir. Bunun başında giyim kuşam gelir. </a:t>
            </a:r>
          </a:p>
          <a:p>
            <a:pPr>
              <a:buNone/>
            </a:pPr>
            <a:r>
              <a:rPr lang="tr-TR" sz="1800" dirty="0" smtClean="0"/>
              <a:t>                     II</a:t>
            </a:r>
          </a:p>
          <a:p>
            <a:pPr>
              <a:buNone/>
            </a:pPr>
            <a:r>
              <a:rPr lang="tr-TR" sz="1800" dirty="0" smtClean="0"/>
              <a:t>3. Kişilerin konuşması, tanıtımlarının en iyi yoludur. Karagöz ve Ortaoyunu </a:t>
            </a:r>
            <a:r>
              <a:rPr lang="tr-TR" sz="1800" u="sng" dirty="0" smtClean="0"/>
              <a:t>söz oyunu olduğu</a:t>
            </a:r>
          </a:p>
          <a:p>
            <a:pPr>
              <a:buNone/>
            </a:pPr>
            <a:r>
              <a:rPr lang="tr-TR" sz="1800" dirty="0" smtClean="0"/>
              <a:t>                                                                                                                                              III</a:t>
            </a:r>
          </a:p>
          <a:p>
            <a:pPr>
              <a:buNone/>
            </a:pPr>
            <a:r>
              <a:rPr lang="tr-TR" sz="1800" dirty="0" smtClean="0"/>
              <a:t>için konuşmanın yeri önemlidir. Aslında bu imparatorluk içindeki etnik grupların aralarındaki </a:t>
            </a:r>
          </a:p>
          <a:p>
            <a:pPr>
              <a:buNone/>
            </a:pPr>
            <a:r>
              <a:rPr lang="tr-TR" sz="1800" dirty="0" smtClean="0"/>
              <a:t>anlaşma güçlüğü ve yarattığı gerilim, güldürü </a:t>
            </a:r>
            <a:r>
              <a:rPr lang="tr-TR" sz="1800" dirty="0" err="1" smtClean="0"/>
              <a:t>ögesidir</a:t>
            </a:r>
            <a:r>
              <a:rPr lang="tr-TR" sz="1800" dirty="0" smtClean="0"/>
              <a:t>. </a:t>
            </a:r>
          </a:p>
          <a:p>
            <a:pPr>
              <a:buNone/>
            </a:pPr>
            <a:endParaRPr lang="tr-TR" sz="1800" dirty="0" smtClean="0"/>
          </a:p>
          <a:p>
            <a:pPr>
              <a:buNone/>
            </a:pPr>
            <a:r>
              <a:rPr lang="tr-TR" sz="1800" dirty="0" smtClean="0"/>
              <a:t>4. Ortaoyunun iki temel kişisi olan </a:t>
            </a:r>
            <a:r>
              <a:rPr lang="tr-TR" sz="1800" u="sng" dirty="0" smtClean="0"/>
              <a:t>Pişekâr ve Kavuklu </a:t>
            </a:r>
            <a:r>
              <a:rPr lang="tr-TR" sz="1800" dirty="0" smtClean="0"/>
              <a:t>gölge oyunundaki </a:t>
            </a:r>
            <a:r>
              <a:rPr lang="tr-TR" sz="1800" u="sng" dirty="0" smtClean="0"/>
              <a:t>Hacivat ve Karagöz’e </a:t>
            </a:r>
          </a:p>
          <a:p>
            <a:pPr>
              <a:buNone/>
            </a:pPr>
            <a:r>
              <a:rPr lang="tr-TR" sz="1800" dirty="0" smtClean="0"/>
              <a:t>                                                                       IV                                                                   V</a:t>
            </a:r>
          </a:p>
          <a:p>
            <a:pPr>
              <a:buNone/>
            </a:pPr>
            <a:r>
              <a:rPr lang="tr-TR" sz="1800" dirty="0" smtClean="0"/>
              <a:t>denk düşer. </a:t>
            </a:r>
          </a:p>
          <a:p>
            <a:pPr>
              <a:buAutoNum type="arabicPeriod"/>
            </a:pPr>
            <a:endParaRPr lang="tr-TR" sz="1800" dirty="0" smtClean="0"/>
          </a:p>
          <a:p>
            <a:pPr>
              <a:buNone/>
            </a:pPr>
            <a:r>
              <a:rPr lang="tr-TR" sz="1800" b="1" dirty="0" smtClean="0"/>
              <a:t>Yukarıdaki numaralandırılmış ifadelerden hangisinde bir yanlışlık söz konusudur?</a:t>
            </a:r>
          </a:p>
          <a:p>
            <a:pPr>
              <a:buNone/>
            </a:pPr>
            <a:endParaRPr lang="tr-TR" sz="1800" b="1" dirty="0" smtClean="0"/>
          </a:p>
          <a:p>
            <a:pPr>
              <a:buNone/>
            </a:pPr>
            <a:r>
              <a:rPr lang="tr-TR" sz="1800" dirty="0" smtClean="0"/>
              <a:t>A) I                            B) II                                C) III                                D) IV                              E) V</a:t>
            </a:r>
            <a:endParaRPr lang="tr-TR" sz="1800" dirty="0"/>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CEVAP92: A) I </a:t>
            </a:r>
            <a:endParaRPr lang="tr-TR" dirty="0"/>
          </a:p>
        </p:txBody>
      </p:sp>
      <p:sp>
        <p:nvSpPr>
          <p:cNvPr id="3" name="2 İçerik Yer Tutucusu"/>
          <p:cNvSpPr>
            <a:spLocks noGrp="1"/>
          </p:cNvSpPr>
          <p:nvPr>
            <p:ph idx="1"/>
          </p:nvPr>
        </p:nvSpPr>
        <p:spPr/>
        <p:txBody>
          <a:bodyPr/>
          <a:lstStyle/>
          <a:p>
            <a:pPr>
              <a:buNone/>
            </a:pPr>
            <a:r>
              <a:rPr lang="tr-TR" dirty="0" smtClean="0"/>
              <a:t>.</a:t>
            </a:r>
            <a:endParaRPr lang="tr-TR" dirty="0"/>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357982"/>
          </a:xfrm>
        </p:spPr>
        <p:txBody>
          <a:bodyPr>
            <a:normAutofit/>
          </a:bodyPr>
          <a:lstStyle/>
          <a:p>
            <a:pPr>
              <a:lnSpc>
                <a:spcPct val="150000"/>
              </a:lnSpc>
              <a:buNone/>
            </a:pPr>
            <a:r>
              <a:rPr lang="tr-TR" sz="1700" b="1" dirty="0" smtClean="0"/>
              <a:t>93. </a:t>
            </a:r>
            <a:r>
              <a:rPr lang="tr-TR" sz="1700" dirty="0" smtClean="0"/>
              <a:t>Sanat hayatına </a:t>
            </a:r>
            <a:r>
              <a:rPr lang="tr-TR" sz="1700" dirty="0" err="1" smtClean="0"/>
              <a:t>Fecr</a:t>
            </a:r>
            <a:r>
              <a:rPr lang="tr-TR" sz="1700" dirty="0" smtClean="0"/>
              <a:t>-i </a:t>
            </a:r>
            <a:r>
              <a:rPr lang="tr-TR" sz="1700" dirty="0" err="1" smtClean="0"/>
              <a:t>Âti</a:t>
            </a:r>
            <a:r>
              <a:rPr lang="tr-TR" sz="1700" dirty="0" smtClean="0"/>
              <a:t> tecrübesiyle başlayan yazar kısa bir tereddüt devresinden sonra Yeni Lisan hareketini ve Milli Edebiyat akımını benimsemiş bu yolda eserler vermiştir.  Romanlarında Türk toplumunun son yüzyılda geçirdiği sosyal ve siyasal değişmeler sonucunda bozulan sosyal doku ve insan davranışlarını işler. Tanığı olduğu olaylardan başka yaşadığı devrin sosyal değişmelerini de romanlarına taşır. Eski ile yeni, bayağı olanla erdemli olan onun roman kurgusunu oluşturur. Bu bakımdan hemen her romanda bir karşıt güç ya da mukayese unsuru vardır. Kadın erkek ilişkilerinde yeni hayattan yanadır. Kadının bir sosyal figür olmasını destekler. Fakat ahlak bakımından da eskiye bağlıdır. Yüzyıllar boyu tecrübeden sonra işlerlik kazanmış değerlerin bir anda silinip kaybolmasını da istemez.  Hikâyeleri </a:t>
            </a:r>
            <a:r>
              <a:rPr lang="tr-TR" sz="1700" dirty="0" err="1" smtClean="0"/>
              <a:t>Maupassant</a:t>
            </a:r>
            <a:r>
              <a:rPr lang="tr-TR" sz="1700" dirty="0" smtClean="0"/>
              <a:t> tarzı </a:t>
            </a:r>
            <a:r>
              <a:rPr lang="tr-TR" sz="1700" dirty="0" err="1" smtClean="0"/>
              <a:t>vak’a</a:t>
            </a:r>
            <a:r>
              <a:rPr lang="tr-TR" sz="1700" dirty="0" smtClean="0"/>
              <a:t> öyküleridir. Gerek Memleket gerekse Gurbet Hikâyeleri’nde gözlemlerinden hareket eder. İnsanı bağlı olduğu mekânla birlikte ele alan yazar realist bir bakış açısına sahiptir.</a:t>
            </a:r>
          </a:p>
          <a:p>
            <a:pPr>
              <a:lnSpc>
                <a:spcPct val="150000"/>
              </a:lnSpc>
              <a:buNone/>
            </a:pPr>
            <a:r>
              <a:rPr lang="tr-TR" sz="1800" b="1" dirty="0" smtClean="0"/>
              <a:t>Bu parçada  hakkında bilgi verilen yazarımız aşağıdakilerden hangisidir?</a:t>
            </a:r>
            <a:endParaRPr lang="tr-TR" sz="1700" dirty="0" smtClean="0"/>
          </a:p>
          <a:p>
            <a:pPr>
              <a:lnSpc>
                <a:spcPct val="150000"/>
              </a:lnSpc>
              <a:buNone/>
            </a:pPr>
            <a:r>
              <a:rPr lang="tr-TR" sz="1600" dirty="0" smtClean="0"/>
              <a:t>A) Halide Edip Adıvar                             B) Halide </a:t>
            </a:r>
            <a:r>
              <a:rPr lang="tr-TR" sz="1600" dirty="0" err="1" smtClean="0"/>
              <a:t>Nusret</a:t>
            </a:r>
            <a:r>
              <a:rPr lang="tr-TR" sz="1600" dirty="0" smtClean="0"/>
              <a:t> </a:t>
            </a:r>
            <a:r>
              <a:rPr lang="tr-TR" sz="1600" dirty="0" err="1" smtClean="0"/>
              <a:t>Zorlutuna</a:t>
            </a:r>
            <a:r>
              <a:rPr lang="tr-TR" sz="1600" dirty="0" smtClean="0"/>
              <a:t>                               C) Ömer Seyfettin</a:t>
            </a:r>
          </a:p>
          <a:p>
            <a:pPr>
              <a:lnSpc>
                <a:spcPct val="150000"/>
              </a:lnSpc>
              <a:buNone/>
            </a:pPr>
            <a:r>
              <a:rPr lang="tr-TR" sz="1600" dirty="0" smtClean="0"/>
              <a:t>                           D) Refik Halit Karay                                   E) Sait Faik Abasıyanık</a:t>
            </a:r>
          </a:p>
          <a:p>
            <a:pPr>
              <a:lnSpc>
                <a:spcPct val="150000"/>
              </a:lnSpc>
              <a:buNone/>
            </a:pPr>
            <a:endParaRPr lang="tr-TR" sz="1700" dirty="0" smtClean="0"/>
          </a:p>
          <a:p>
            <a:pPr>
              <a:lnSpc>
                <a:spcPct val="150000"/>
              </a:lnSpc>
              <a:buNone/>
            </a:pPr>
            <a:endParaRPr lang="tr-TR" sz="1700" dirty="0" smtClean="0"/>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CEVAP93: </a:t>
            </a:r>
            <a:r>
              <a:rPr lang="tr-TR" dirty="0" smtClean="0"/>
              <a:t>D) Refik Halit Karay </a:t>
            </a:r>
            <a:endParaRPr lang="tr-TR" dirty="0"/>
          </a:p>
        </p:txBody>
      </p:sp>
      <p:sp>
        <p:nvSpPr>
          <p:cNvPr id="3" name="2 İçerik Yer Tutucusu"/>
          <p:cNvSpPr>
            <a:spLocks noGrp="1"/>
          </p:cNvSpPr>
          <p:nvPr>
            <p:ph idx="1"/>
          </p:nvPr>
        </p:nvSpPr>
        <p:spPr/>
        <p:txBody>
          <a:bodyPr/>
          <a:lstStyle/>
          <a:p>
            <a:pPr>
              <a:buNone/>
            </a:pPr>
            <a:endParaRPr lang="tr-TR" dirty="0"/>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142852"/>
            <a:ext cx="8786874" cy="6715148"/>
          </a:xfrm>
        </p:spPr>
        <p:txBody>
          <a:bodyPr>
            <a:normAutofit fontScale="92500" lnSpcReduction="10000"/>
          </a:bodyPr>
          <a:lstStyle/>
          <a:p>
            <a:pPr>
              <a:lnSpc>
                <a:spcPct val="150000"/>
              </a:lnSpc>
              <a:buAutoNum type="arabicPeriod" startAt="94"/>
            </a:pPr>
            <a:r>
              <a:rPr lang="tr-TR" sz="1800" dirty="0" smtClean="0"/>
              <a:t>Bu roman Türk, Tatar, Macar kardeşliğini Orhun Yazıtlarının önünde tescil ettiren bir Turan rüyasıdır. Yazar Türk ırkının bu üç büyük gücünü bir Turan ideali etrafında, aynı amacın yolcuları olarak buluşturur. Bir bakıma ilhamını </a:t>
            </a:r>
            <a:r>
              <a:rPr lang="tr-TR" sz="1800" i="1" dirty="0" smtClean="0"/>
              <a:t>Ala Geyik </a:t>
            </a:r>
            <a:r>
              <a:rPr lang="tr-TR" sz="1800" dirty="0" smtClean="0"/>
              <a:t>adlı manzum masaldan alan bu roman donanımlı ve milli bilince sahip bir genç kızın heyecanının idare ettiği bir hülyalı yolculuğa dönüşür. Vatan ve millet aşkıyla bireysel aşk zaman zaman çatışsa da aynı doğrultuda çarpan yüreklerin birleşmesi gecikmez. Bu eser Orhun Yazıtları’nın oryantalistler tarafından keşfedilip okunmasından sonra Türklük dünyasında duyulan büyük heyecan ve coşkunun ifadesi olarak kaleme alınmış bir eserdir.  Bu yazıtların ortaya çıkışı Türklerin çok eski bir medeniyete sahip olduğunun taşa kazınmış kanıtlarıydı. Bu bakımdan ümmet devrinin yenilgi ve ihanetlerle sonuçlanmasından sonra gözünü kavmi devre çevirmiş olan Türkçüler için bu yazılar ve orada yazılanlar birer kutsal metin haine gelmişti. Yeni Türk toplumu gücünü kavmi devrin mirasından alacaktı. Bunun için </a:t>
            </a:r>
            <a:r>
              <a:rPr lang="tr-TR" sz="1800" i="1" dirty="0" smtClean="0"/>
              <a:t>Turan, Kızıl Elma </a:t>
            </a:r>
            <a:r>
              <a:rPr lang="tr-TR" sz="1800" dirty="0" smtClean="0"/>
              <a:t>gibi Türk cihan egemenliğinin idealleri olarak hedefler geliştirildi. Bu roman da bu idealin yolculuğunu ifade eder.</a:t>
            </a:r>
            <a:endParaRPr lang="tr-TR" sz="1800" b="1" dirty="0" smtClean="0"/>
          </a:p>
          <a:p>
            <a:pPr>
              <a:lnSpc>
                <a:spcPct val="110000"/>
              </a:lnSpc>
              <a:buNone/>
            </a:pPr>
            <a:r>
              <a:rPr lang="tr-TR" sz="1800" b="1" dirty="0" smtClean="0"/>
              <a:t>Bu parçada anlatılan roman ve yazarı aşağıdakilerden hangisidir?</a:t>
            </a:r>
          </a:p>
          <a:p>
            <a:pPr>
              <a:lnSpc>
                <a:spcPct val="110000"/>
              </a:lnSpc>
              <a:buAutoNum type="alphaUcParenR"/>
            </a:pPr>
            <a:r>
              <a:rPr lang="tr-TR" sz="1800" dirty="0" smtClean="0"/>
              <a:t>Ziya Gökalp – Türk Töresi</a:t>
            </a:r>
          </a:p>
          <a:p>
            <a:pPr>
              <a:lnSpc>
                <a:spcPct val="110000"/>
              </a:lnSpc>
              <a:buAutoNum type="alphaUcParenR"/>
            </a:pPr>
            <a:r>
              <a:rPr lang="tr-TR" sz="1800" dirty="0" smtClean="0"/>
              <a:t>Ömer Seyfettin – Kızıl Elma Neresi?</a:t>
            </a:r>
          </a:p>
          <a:p>
            <a:pPr>
              <a:lnSpc>
                <a:spcPct val="110000"/>
              </a:lnSpc>
              <a:buAutoNum type="alphaUcParenR"/>
            </a:pPr>
            <a:r>
              <a:rPr lang="tr-TR" sz="1800" dirty="0" smtClean="0"/>
              <a:t>Ahmet Hikmet </a:t>
            </a:r>
            <a:r>
              <a:rPr lang="tr-TR" sz="1800" dirty="0" err="1" smtClean="0"/>
              <a:t>Müftüoğlu</a:t>
            </a:r>
            <a:r>
              <a:rPr lang="tr-TR" sz="1800" dirty="0" smtClean="0"/>
              <a:t> – Gönül Hanım</a:t>
            </a:r>
          </a:p>
          <a:p>
            <a:pPr>
              <a:lnSpc>
                <a:spcPct val="110000"/>
              </a:lnSpc>
              <a:buAutoNum type="alphaUcParenR"/>
            </a:pPr>
            <a:r>
              <a:rPr lang="tr-TR" sz="1800" dirty="0" smtClean="0"/>
              <a:t>Mehmet Emin Yurdakul – Turan’a Doğru</a:t>
            </a:r>
          </a:p>
          <a:p>
            <a:pPr>
              <a:lnSpc>
                <a:spcPct val="110000"/>
              </a:lnSpc>
              <a:buAutoNum type="alphaUcParenR"/>
            </a:pPr>
            <a:r>
              <a:rPr lang="tr-TR" sz="1800" dirty="0" smtClean="0"/>
              <a:t>Halide Edip Adıvar – Harap Mabetler</a:t>
            </a:r>
            <a:endParaRPr lang="tr-TR" sz="1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82594"/>
          </a:xfrm>
        </p:spPr>
        <p:txBody>
          <a:bodyPr>
            <a:normAutofit fontScale="90000"/>
          </a:bodyPr>
          <a:lstStyle/>
          <a:p>
            <a:r>
              <a:rPr lang="tr-TR" b="1" dirty="0" smtClean="0"/>
              <a:t>Cevap 9 </a:t>
            </a:r>
            <a:endParaRPr lang="tr-TR" b="1" dirty="0"/>
          </a:p>
        </p:txBody>
      </p:sp>
      <p:sp>
        <p:nvSpPr>
          <p:cNvPr id="3" name="2 İçerik Yer Tutucusu"/>
          <p:cNvSpPr>
            <a:spLocks noGrp="1"/>
          </p:cNvSpPr>
          <p:nvPr>
            <p:ph idx="1"/>
          </p:nvPr>
        </p:nvSpPr>
        <p:spPr>
          <a:xfrm>
            <a:off x="142844" y="1071546"/>
            <a:ext cx="8858312" cy="5572164"/>
          </a:xfrm>
        </p:spPr>
        <p:txBody>
          <a:bodyPr>
            <a:normAutofit fontScale="92500" lnSpcReduction="20000"/>
          </a:bodyPr>
          <a:lstStyle/>
          <a:p>
            <a:pPr>
              <a:buNone/>
            </a:pPr>
            <a:r>
              <a:rPr lang="tr-TR" sz="2400" b="1" dirty="0" smtClean="0">
                <a:solidFill>
                  <a:srgbClr val="00B0F0"/>
                </a:solidFill>
                <a:sym typeface="Wingdings" pitchFamily="2" charset="2"/>
              </a:rPr>
              <a:t></a:t>
            </a:r>
            <a:r>
              <a:rPr lang="tr-TR" sz="2400" b="1" dirty="0" smtClean="0">
                <a:solidFill>
                  <a:srgbClr val="00B0F0"/>
                </a:solidFill>
              </a:rPr>
              <a:t>Rıfat Ilgaz:</a:t>
            </a:r>
            <a:r>
              <a:rPr lang="tr-TR" sz="2400" dirty="0" smtClean="0"/>
              <a:t> Öykü başta olmak üzere şiir, roman, piyes türlerinde </a:t>
            </a:r>
          </a:p>
          <a:p>
            <a:pPr>
              <a:buNone/>
            </a:pPr>
            <a:r>
              <a:rPr lang="tr-TR" sz="2400" dirty="0" smtClean="0"/>
              <a:t>eserler vermiştir. Toplumsal sorunları güldürü öğesiyle birlikte </a:t>
            </a:r>
          </a:p>
          <a:p>
            <a:pPr>
              <a:buNone/>
            </a:pPr>
            <a:r>
              <a:rPr lang="tr-TR" sz="2400" dirty="0" smtClean="0"/>
              <a:t>vermiştir. Özellikle "roman-öykü-oyun" </a:t>
            </a:r>
            <a:r>
              <a:rPr lang="tr-TR" sz="2400" dirty="0" err="1" smtClean="0"/>
              <a:t>ögelerinin</a:t>
            </a:r>
            <a:r>
              <a:rPr lang="tr-TR" sz="2400" dirty="0" smtClean="0"/>
              <a:t> kaynaştığı karma </a:t>
            </a:r>
          </a:p>
          <a:p>
            <a:pPr>
              <a:buNone/>
            </a:pPr>
            <a:r>
              <a:rPr lang="tr-TR" sz="2400" dirty="0" smtClean="0"/>
              <a:t>bir türün temsilcisi olmuştur. Ünlü eseri </a:t>
            </a:r>
            <a:r>
              <a:rPr lang="tr-TR" sz="2400" b="1" i="1" dirty="0" smtClean="0">
                <a:solidFill>
                  <a:srgbClr val="FF0000"/>
                </a:solidFill>
              </a:rPr>
              <a:t>"</a:t>
            </a:r>
            <a:r>
              <a:rPr lang="tr-TR" sz="2400" b="1" i="1" dirty="0" err="1" smtClean="0">
                <a:solidFill>
                  <a:srgbClr val="FF0000"/>
                </a:solidFill>
              </a:rPr>
              <a:t>Hababam</a:t>
            </a:r>
            <a:r>
              <a:rPr lang="tr-TR" sz="2400" b="1" i="1" dirty="0" smtClean="0">
                <a:solidFill>
                  <a:srgbClr val="FF0000"/>
                </a:solidFill>
              </a:rPr>
              <a:t> Sınıfı</a:t>
            </a:r>
            <a:r>
              <a:rPr lang="tr-TR" sz="2400" dirty="0" smtClean="0">
                <a:solidFill>
                  <a:srgbClr val="FF0000"/>
                </a:solidFill>
              </a:rPr>
              <a:t>" </a:t>
            </a:r>
            <a:r>
              <a:rPr lang="tr-TR" sz="2400" dirty="0" smtClean="0"/>
              <a:t>böyledir. </a:t>
            </a:r>
          </a:p>
          <a:p>
            <a:pPr>
              <a:buNone/>
            </a:pPr>
            <a:r>
              <a:rPr lang="tr-TR" sz="2400" b="1" i="1" dirty="0" smtClean="0">
                <a:solidFill>
                  <a:srgbClr val="FF0000"/>
                </a:solidFill>
              </a:rPr>
              <a:t>Bizim Koğuş</a:t>
            </a:r>
            <a:r>
              <a:rPr lang="tr-TR" sz="2400" dirty="0" smtClean="0">
                <a:solidFill>
                  <a:srgbClr val="FF0000"/>
                </a:solidFill>
              </a:rPr>
              <a:t>, </a:t>
            </a:r>
            <a:r>
              <a:rPr lang="tr-TR" sz="2400" b="1" i="1" dirty="0" smtClean="0">
                <a:solidFill>
                  <a:srgbClr val="FF0000"/>
                </a:solidFill>
              </a:rPr>
              <a:t>Kesmeli Bunları</a:t>
            </a:r>
            <a:r>
              <a:rPr lang="tr-TR" sz="2400" dirty="0" smtClean="0">
                <a:solidFill>
                  <a:srgbClr val="FF0000"/>
                </a:solidFill>
              </a:rPr>
              <a:t>, </a:t>
            </a:r>
            <a:r>
              <a:rPr lang="tr-TR" sz="2400" b="1" i="1" dirty="0" smtClean="0">
                <a:solidFill>
                  <a:srgbClr val="FF0000"/>
                </a:solidFill>
              </a:rPr>
              <a:t>Çalış Osman Çiftlik Senin</a:t>
            </a:r>
            <a:r>
              <a:rPr lang="tr-TR" sz="2400" dirty="0" smtClean="0">
                <a:solidFill>
                  <a:srgbClr val="FF0000"/>
                </a:solidFill>
              </a:rPr>
              <a:t>, </a:t>
            </a:r>
            <a:r>
              <a:rPr lang="tr-TR" sz="2400" b="1" i="1" dirty="0" smtClean="0">
                <a:solidFill>
                  <a:srgbClr val="FF0000"/>
                </a:solidFill>
              </a:rPr>
              <a:t>Radarın </a:t>
            </a:r>
          </a:p>
          <a:p>
            <a:pPr>
              <a:buNone/>
            </a:pPr>
            <a:r>
              <a:rPr lang="tr-TR" sz="2400" b="1" i="1" dirty="0" smtClean="0">
                <a:solidFill>
                  <a:srgbClr val="FF0000"/>
                </a:solidFill>
              </a:rPr>
              <a:t>Anahtarı</a:t>
            </a:r>
            <a:r>
              <a:rPr lang="tr-TR" sz="2400" dirty="0" smtClean="0">
                <a:solidFill>
                  <a:srgbClr val="FF0000"/>
                </a:solidFill>
              </a:rPr>
              <a:t> </a:t>
            </a:r>
            <a:r>
              <a:rPr lang="tr-TR" sz="2400" dirty="0" smtClean="0"/>
              <a:t>diğer önemli eserleridir.</a:t>
            </a:r>
          </a:p>
          <a:p>
            <a:pPr>
              <a:buNone/>
            </a:pPr>
            <a:endParaRPr lang="tr-TR" sz="2400" dirty="0" smtClean="0"/>
          </a:p>
          <a:p>
            <a:pPr>
              <a:buNone/>
            </a:pPr>
            <a:r>
              <a:rPr lang="tr-TR" sz="2400" b="1" dirty="0" smtClean="0">
                <a:solidFill>
                  <a:srgbClr val="00B0F0"/>
                </a:solidFill>
                <a:sym typeface="Wingdings" pitchFamily="2" charset="2"/>
              </a:rPr>
              <a:t></a:t>
            </a:r>
            <a:r>
              <a:rPr lang="tr-TR" sz="2400" b="1" dirty="0" smtClean="0">
                <a:solidFill>
                  <a:srgbClr val="00B0F0"/>
                </a:solidFill>
              </a:rPr>
              <a:t>Samim </a:t>
            </a:r>
            <a:r>
              <a:rPr lang="tr-TR" sz="2400" b="1" dirty="0" err="1" smtClean="0">
                <a:solidFill>
                  <a:srgbClr val="00B0F0"/>
                </a:solidFill>
              </a:rPr>
              <a:t>Kocagöz</a:t>
            </a:r>
            <a:r>
              <a:rPr lang="tr-TR" sz="2400" b="1" dirty="0" smtClean="0">
                <a:solidFill>
                  <a:srgbClr val="00B0F0"/>
                </a:solidFill>
              </a:rPr>
              <a:t> (1916- 1993): </a:t>
            </a:r>
            <a:r>
              <a:rPr lang="tr-TR" sz="2400" dirty="0" smtClean="0"/>
              <a:t>Güçlü </a:t>
            </a:r>
            <a:r>
              <a:rPr lang="tr-TR" sz="2400" b="1" i="1" dirty="0" smtClean="0">
                <a:solidFill>
                  <a:srgbClr val="FF0000"/>
                </a:solidFill>
              </a:rPr>
              <a:t>gözlemlerine dayanarak köy </a:t>
            </a:r>
          </a:p>
          <a:p>
            <a:pPr>
              <a:buNone/>
            </a:pPr>
            <a:r>
              <a:rPr lang="tr-TR" sz="2400" b="1" i="1" dirty="0" smtClean="0">
                <a:solidFill>
                  <a:srgbClr val="FF0000"/>
                </a:solidFill>
              </a:rPr>
              <a:t>ve kasaba insanlarının sorunlarını, günlük yaşamlarını ve duy</a:t>
            </a:r>
            <a:r>
              <a:rPr lang="tr-TR" sz="2400" b="1" dirty="0" smtClean="0">
                <a:solidFill>
                  <a:srgbClr val="FF0000"/>
                </a:solidFill>
              </a:rPr>
              <a:t>gularını</a:t>
            </a:r>
          </a:p>
          <a:p>
            <a:pPr>
              <a:buNone/>
            </a:pPr>
            <a:r>
              <a:rPr lang="tr-TR" sz="2400" dirty="0" smtClean="0"/>
              <a:t>yalın bir dil ve gerçekçi bir tutumla yansıtmıştır. Kurtuluş </a:t>
            </a:r>
            <a:r>
              <a:rPr lang="tr-TR" sz="2400" dirty="0" err="1" smtClean="0"/>
              <a:t>Savaşı’mızı</a:t>
            </a:r>
            <a:r>
              <a:rPr lang="tr-TR" sz="2400" dirty="0" smtClean="0"/>
              <a:t> </a:t>
            </a:r>
          </a:p>
          <a:p>
            <a:pPr>
              <a:buNone/>
            </a:pPr>
            <a:r>
              <a:rPr lang="tr-TR" sz="2400" dirty="0" smtClean="0"/>
              <a:t>destansı bir dille anlattığı </a:t>
            </a:r>
            <a:r>
              <a:rPr lang="tr-TR" sz="2400" b="1" i="1" dirty="0" smtClean="0">
                <a:solidFill>
                  <a:srgbClr val="FF0000"/>
                </a:solidFill>
              </a:rPr>
              <a:t>Kalpaklılar</a:t>
            </a:r>
            <a:r>
              <a:rPr lang="tr-TR" sz="2400" dirty="0" smtClean="0"/>
              <a:t> ve </a:t>
            </a:r>
            <a:r>
              <a:rPr lang="tr-TR" sz="2400" b="1" i="1" dirty="0" smtClean="0">
                <a:solidFill>
                  <a:srgbClr val="FF0000"/>
                </a:solidFill>
              </a:rPr>
              <a:t>Doludizgin</a:t>
            </a:r>
            <a:r>
              <a:rPr lang="tr-TR" sz="2400" dirty="0" smtClean="0"/>
              <a:t> tanınmış </a:t>
            </a:r>
          </a:p>
          <a:p>
            <a:pPr>
              <a:buNone/>
            </a:pPr>
            <a:r>
              <a:rPr lang="tr-TR" sz="2400" dirty="0" smtClean="0"/>
              <a:t>romanlarıdır. </a:t>
            </a:r>
          </a:p>
          <a:p>
            <a:pPr>
              <a:buNone/>
            </a:pPr>
            <a:endParaRPr lang="tr-TR" sz="2400" dirty="0" smtClean="0"/>
          </a:p>
          <a:p>
            <a:pPr>
              <a:buNone/>
            </a:pPr>
            <a:r>
              <a:rPr lang="tr-TR" sz="2400" dirty="0" smtClean="0"/>
              <a:t>****Özellikle Batı Anadolu köylerindeki sorunları anlatan Samim </a:t>
            </a:r>
            <a:r>
              <a:rPr lang="tr-TR" sz="2400" dirty="0" err="1" smtClean="0"/>
              <a:t>Kocagöz'ün</a:t>
            </a:r>
            <a:r>
              <a:rPr lang="tr-TR" sz="2400" dirty="0" smtClean="0"/>
              <a:t> </a:t>
            </a:r>
          </a:p>
          <a:p>
            <a:pPr>
              <a:buNone/>
            </a:pPr>
            <a:r>
              <a:rPr lang="tr-TR" sz="2400" dirty="0" smtClean="0"/>
              <a:t>eserlerinin yanında Kemal </a:t>
            </a:r>
            <a:r>
              <a:rPr lang="tr-TR" sz="2400" dirty="0" err="1" smtClean="0"/>
              <a:t>Bilbaşar'ın</a:t>
            </a:r>
            <a:r>
              <a:rPr lang="tr-TR" sz="2400" dirty="0" smtClean="0"/>
              <a:t> Doğu Anadolu'daki ağa-köylü </a:t>
            </a:r>
          </a:p>
          <a:p>
            <a:pPr>
              <a:buNone/>
            </a:pPr>
            <a:r>
              <a:rPr lang="tr-TR" sz="2400" dirty="0" smtClean="0"/>
              <a:t>mücadelesini aşk ekseninde anlattığı "</a:t>
            </a:r>
            <a:r>
              <a:rPr lang="tr-TR" sz="2400" b="1" dirty="0" err="1" smtClean="0"/>
              <a:t>Cemo</a:t>
            </a:r>
            <a:r>
              <a:rPr lang="tr-TR" sz="2400" dirty="0" smtClean="0"/>
              <a:t>" adlı romanı da önemlidir.</a:t>
            </a:r>
          </a:p>
          <a:p>
            <a:pPr>
              <a:buNone/>
            </a:pPr>
            <a:endParaRPr lang="tr-TR" sz="2400" dirty="0" smtClean="0"/>
          </a:p>
          <a:p>
            <a:pPr>
              <a:buNone/>
            </a:pPr>
            <a:endParaRPr lang="tr-TR" sz="2400" b="1" i="1" dirty="0" smtClean="0">
              <a:solidFill>
                <a:srgbClr val="FF0000"/>
              </a:solidFill>
            </a:endParaRPr>
          </a:p>
          <a:p>
            <a:pPr>
              <a:buNone/>
            </a:pPr>
            <a:endParaRPr lang="tr-TR" sz="2400" dirty="0"/>
          </a:p>
        </p:txBody>
      </p: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sz="3100" b="1" dirty="0" smtClean="0"/>
              <a:t/>
            </a:r>
            <a:br>
              <a:rPr lang="tr-TR" sz="3100" b="1" dirty="0" smtClean="0"/>
            </a:br>
            <a:r>
              <a:rPr lang="tr-TR" sz="3100" b="1" dirty="0" smtClean="0"/>
              <a:t>CEVAP94:</a:t>
            </a:r>
            <a:r>
              <a:rPr lang="tr-TR" sz="3100" dirty="0" smtClean="0"/>
              <a:t>C) Ahmet Hikmet </a:t>
            </a:r>
            <a:r>
              <a:rPr lang="tr-TR" sz="3100" dirty="0" err="1" smtClean="0"/>
              <a:t>Müftüoğlu</a:t>
            </a:r>
            <a:r>
              <a:rPr lang="tr-TR" sz="3100" dirty="0" smtClean="0"/>
              <a:t> – Gönül Hanım</a:t>
            </a:r>
            <a:r>
              <a:rPr lang="tr-TR" dirty="0" smtClean="0"/>
              <a:t/>
            </a:r>
            <a:br>
              <a:rPr lang="tr-TR" dirty="0" smtClean="0"/>
            </a:b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14290"/>
            <a:ext cx="8858312" cy="6286544"/>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a:lnSpc>
                <a:spcPct val="150000"/>
              </a:lnSpc>
              <a:buNone/>
            </a:pPr>
            <a:r>
              <a:rPr lang="tr-TR" sz="1800" b="1" dirty="0" smtClean="0"/>
              <a:t>95. </a:t>
            </a:r>
            <a:r>
              <a:rPr lang="tr-TR" sz="1800" dirty="0" smtClean="0"/>
              <a:t>Onun sanatla ilgili yazıları sınırlıdır, daha çok gazeteciliğiyle ön plana çıkmıştır.Hatıraları, gezi </a:t>
            </a:r>
          </a:p>
          <a:p>
            <a:pPr>
              <a:lnSpc>
                <a:spcPct val="150000"/>
              </a:lnSpc>
              <a:buNone/>
            </a:pPr>
            <a:r>
              <a:rPr lang="tr-TR" sz="1800" dirty="0" smtClean="0"/>
              <a:t>notları ile bir de</a:t>
            </a:r>
            <a:r>
              <a:rPr lang="tr-TR" sz="1800" i="1" dirty="0" smtClean="0"/>
              <a:t> roman </a:t>
            </a:r>
            <a:r>
              <a:rPr lang="tr-TR" sz="1800" dirty="0" smtClean="0"/>
              <a:t>adını verdiği romanı vardır. Öteki eserleri gazetecilik ile ilgilidir. Edebiyat ve </a:t>
            </a:r>
          </a:p>
          <a:p>
            <a:pPr>
              <a:lnSpc>
                <a:spcPct val="150000"/>
              </a:lnSpc>
              <a:buNone/>
            </a:pPr>
            <a:r>
              <a:rPr lang="tr-TR" sz="1800" dirty="0" smtClean="0"/>
              <a:t>basın çevrelerine kendisini gazeteci ve muharrir olarak kabul ettiren yazarın şöhretini perçinleyen </a:t>
            </a:r>
          </a:p>
          <a:p>
            <a:pPr>
              <a:lnSpc>
                <a:spcPct val="150000"/>
              </a:lnSpc>
              <a:buNone/>
            </a:pPr>
            <a:r>
              <a:rPr lang="tr-TR" sz="1800" dirty="0" smtClean="0"/>
              <a:t>yazıları seyahatle ilgili olanlardır.Bu yazılarında realist tespitler yapar, gözlemlerini tecrübeleriyle </a:t>
            </a:r>
          </a:p>
          <a:p>
            <a:pPr>
              <a:lnSpc>
                <a:spcPct val="150000"/>
              </a:lnSpc>
              <a:buNone/>
            </a:pPr>
            <a:r>
              <a:rPr lang="tr-TR" sz="1800" dirty="0" smtClean="0"/>
              <a:t>süsleyerek anlatır. İmparatorluğun çöküşünün hikâyesini onun bu yazılarında takip etmek </a:t>
            </a:r>
          </a:p>
          <a:p>
            <a:pPr>
              <a:lnSpc>
                <a:spcPct val="150000"/>
              </a:lnSpc>
              <a:buNone/>
            </a:pPr>
            <a:r>
              <a:rPr lang="tr-TR" sz="1800" dirty="0" smtClean="0"/>
              <a:t>mümkündür.Özellikle </a:t>
            </a:r>
            <a:r>
              <a:rPr lang="tr-TR" sz="1800" i="1" dirty="0" err="1" smtClean="0"/>
              <a:t>Zeytindağı</a:t>
            </a:r>
            <a:r>
              <a:rPr lang="tr-TR" sz="1800" i="1" dirty="0" smtClean="0"/>
              <a:t>, Bizim Akdeniz, Yolcu Defteri</a:t>
            </a:r>
            <a:r>
              <a:rPr lang="tr-TR" sz="1800" dirty="0" smtClean="0"/>
              <a:t> ve </a:t>
            </a:r>
            <a:r>
              <a:rPr lang="tr-TR" sz="1800" i="1" dirty="0" err="1" smtClean="0"/>
              <a:t>Taymıs</a:t>
            </a:r>
            <a:r>
              <a:rPr lang="tr-TR" sz="1800" i="1" dirty="0" smtClean="0"/>
              <a:t> Kıyıları</a:t>
            </a:r>
            <a:r>
              <a:rPr lang="tr-TR" sz="1800" dirty="0" smtClean="0"/>
              <a:t> gibi gezi yazıları </a:t>
            </a:r>
          </a:p>
          <a:p>
            <a:pPr>
              <a:lnSpc>
                <a:spcPct val="150000"/>
              </a:lnSpc>
              <a:buNone/>
            </a:pPr>
            <a:r>
              <a:rPr lang="tr-TR" sz="1800" dirty="0" smtClean="0"/>
              <a:t>onun derin gözlemlerinin ürünüdür. Hem Talat hem de Cemal Paşa’nın hususi kâtipliğini  yapması </a:t>
            </a:r>
          </a:p>
          <a:p>
            <a:pPr>
              <a:lnSpc>
                <a:spcPct val="150000"/>
              </a:lnSpc>
              <a:buNone/>
            </a:pPr>
            <a:r>
              <a:rPr lang="tr-TR" sz="1800" dirty="0" smtClean="0"/>
              <a:t>çok gezmesine ve devletin yapısını içeriden tanımasına fırsat vermiştir.  Ardından Atatürk’ün </a:t>
            </a:r>
          </a:p>
          <a:p>
            <a:pPr>
              <a:lnSpc>
                <a:spcPct val="150000"/>
              </a:lnSpc>
              <a:buNone/>
            </a:pPr>
            <a:r>
              <a:rPr lang="tr-TR" sz="1800" dirty="0" smtClean="0"/>
              <a:t>yakınında bulunması yazarı bir gözlem ve hatıra hazinesi haline getirmiştir. O da gördüklerini, </a:t>
            </a:r>
          </a:p>
          <a:p>
            <a:pPr>
              <a:lnSpc>
                <a:spcPct val="150000"/>
              </a:lnSpc>
              <a:buNone/>
            </a:pPr>
            <a:r>
              <a:rPr lang="tr-TR" sz="1800" dirty="0" smtClean="0"/>
              <a:t>bildiklerini çeşitli makalelerinde ve daha sonra kitaplarında anlatmıştır. Atatürk’ün anlatıldığı </a:t>
            </a:r>
          </a:p>
          <a:p>
            <a:pPr>
              <a:lnSpc>
                <a:spcPct val="150000"/>
              </a:lnSpc>
              <a:buNone/>
            </a:pPr>
            <a:r>
              <a:rPr lang="tr-TR" sz="1800" i="1" dirty="0" smtClean="0"/>
              <a:t>Çankaya</a:t>
            </a:r>
            <a:r>
              <a:rPr lang="tr-TR" sz="1800" dirty="0" smtClean="0"/>
              <a:t> böyle bir eserdir. </a:t>
            </a:r>
            <a:r>
              <a:rPr lang="tr-TR" sz="1800" i="1" dirty="0" err="1" smtClean="0"/>
              <a:t>Zeytindağı</a:t>
            </a:r>
            <a:r>
              <a:rPr lang="tr-TR" sz="1800" i="1" dirty="0" smtClean="0"/>
              <a:t> </a:t>
            </a:r>
            <a:r>
              <a:rPr lang="tr-TR" sz="1800" dirty="0" smtClean="0"/>
              <a:t>Osmanlı İmparatorluğu’nun çöküşünün hazin gözlemleriyle </a:t>
            </a:r>
          </a:p>
          <a:p>
            <a:pPr>
              <a:lnSpc>
                <a:spcPct val="150000"/>
              </a:lnSpc>
              <a:buNone/>
            </a:pPr>
            <a:r>
              <a:rPr lang="tr-TR" sz="1800" dirty="0" smtClean="0"/>
              <a:t>doludur.</a:t>
            </a:r>
          </a:p>
          <a:p>
            <a:pPr>
              <a:lnSpc>
                <a:spcPct val="150000"/>
              </a:lnSpc>
              <a:buNone/>
            </a:pPr>
            <a:r>
              <a:rPr lang="tr-TR" sz="1800" b="1" dirty="0" smtClean="0"/>
              <a:t>Bu parçada hakkında bilgi verilen yazarımız aşağıdakilerden hangisidir?</a:t>
            </a:r>
          </a:p>
          <a:p>
            <a:pPr>
              <a:lnSpc>
                <a:spcPct val="150000"/>
              </a:lnSpc>
              <a:buNone/>
            </a:pPr>
            <a:r>
              <a:rPr lang="tr-TR" sz="1800" dirty="0" smtClean="0"/>
              <a:t>A) Falih Rıfkı Atay                                 B) Aka Gündüz                                   C) Müfide Ferit Tek</a:t>
            </a:r>
          </a:p>
          <a:p>
            <a:pPr>
              <a:lnSpc>
                <a:spcPct val="150000"/>
              </a:lnSpc>
              <a:buNone/>
            </a:pPr>
            <a:r>
              <a:rPr lang="tr-TR" sz="1800" dirty="0" smtClean="0"/>
              <a:t>                                    D) Refik Halit Karay                  E) Ahmet Hikmet </a:t>
            </a:r>
            <a:r>
              <a:rPr lang="tr-TR" sz="1800" dirty="0" err="1" smtClean="0"/>
              <a:t>Müftüoğlu</a:t>
            </a:r>
            <a:endParaRPr lang="tr-TR" sz="1800" dirty="0"/>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95: </a:t>
            </a:r>
            <a:r>
              <a:rPr lang="tr-TR" dirty="0" smtClean="0"/>
              <a:t>A) Falih Rıfkı Atay </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286544"/>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tr-TR" sz="1800" b="1" dirty="0" smtClean="0"/>
              <a:t>96. </a:t>
            </a:r>
            <a:r>
              <a:rPr lang="tr-TR" sz="1800" dirty="0" smtClean="0"/>
              <a:t>-------- romanı Tevfik Fikret’in -------- şiirinden, Yakup Kadri’nin ---------’sinden ve Refik </a:t>
            </a:r>
          </a:p>
          <a:p>
            <a:pPr>
              <a:buNone/>
            </a:pPr>
            <a:r>
              <a:rPr lang="tr-TR" sz="1800" dirty="0" smtClean="0"/>
              <a:t>Halit’in  ----------’</a:t>
            </a:r>
            <a:r>
              <a:rPr lang="tr-TR" sz="1800" dirty="0" err="1" smtClean="0"/>
              <a:t>nden</a:t>
            </a:r>
            <a:r>
              <a:rPr lang="tr-TR" sz="1800" dirty="0" smtClean="0"/>
              <a:t> daha ağır ve fena bir İstanbul manzarası çizer. Bu kent adeta günah </a:t>
            </a:r>
          </a:p>
          <a:p>
            <a:pPr>
              <a:buNone/>
            </a:pPr>
            <a:r>
              <a:rPr lang="tr-TR" sz="1800" dirty="0" smtClean="0"/>
              <a:t>işlemek için yaratılmış insanlarla doludur. Sarılacak hiçbir ahlâk ve erdem düsturu yok </a:t>
            </a:r>
          </a:p>
          <a:p>
            <a:pPr>
              <a:buNone/>
            </a:pPr>
            <a:r>
              <a:rPr lang="tr-TR" sz="1800" dirty="0" smtClean="0"/>
              <a:t>gibidir. Yeni rical eskisine rahmet okutmaktadır. Yazarın romanına taşıdığı her bir karakter bir </a:t>
            </a:r>
          </a:p>
          <a:p>
            <a:pPr>
              <a:buNone/>
            </a:pPr>
            <a:r>
              <a:rPr lang="tr-TR" sz="1800" dirty="0" smtClean="0"/>
              <a:t>insanın zafiyetini temsil eder. Bu halleriyle korkunçturlar. </a:t>
            </a:r>
          </a:p>
          <a:p>
            <a:pPr>
              <a:buNone/>
            </a:pPr>
            <a:endParaRPr lang="tr-TR" sz="1800" dirty="0" smtClean="0"/>
          </a:p>
          <a:p>
            <a:pPr>
              <a:buNone/>
            </a:pPr>
            <a:r>
              <a:rPr lang="tr-TR" sz="1800" b="1" dirty="0" smtClean="0"/>
              <a:t>Yukarıdaki parçada boş bırakılan yerlere aşağıdakilerden hangisi getirilmelidir?</a:t>
            </a:r>
          </a:p>
          <a:p>
            <a:pPr>
              <a:buNone/>
            </a:pPr>
            <a:endParaRPr lang="tr-TR" sz="1800" b="1" dirty="0" smtClean="0"/>
          </a:p>
          <a:p>
            <a:pPr>
              <a:buAutoNum type="alphaUcParenR"/>
            </a:pPr>
            <a:r>
              <a:rPr lang="tr-TR" sz="1800" dirty="0" smtClean="0"/>
              <a:t>Miskinler Tekkesi – Sis – Nur Baba – Bugünün Saraylısı</a:t>
            </a:r>
          </a:p>
          <a:p>
            <a:pPr>
              <a:buAutoNum type="alphaUcParenR"/>
            </a:pPr>
            <a:r>
              <a:rPr lang="tr-TR" sz="1800" dirty="0" smtClean="0"/>
              <a:t>Sinekli Bakkal – Sis – Yaban – İstanbul’un Bir Yüzü </a:t>
            </a:r>
          </a:p>
          <a:p>
            <a:pPr>
              <a:buAutoNum type="alphaUcParenR"/>
            </a:pPr>
            <a:r>
              <a:rPr lang="tr-TR" sz="1800" dirty="0" smtClean="0"/>
              <a:t>Üç İstanbul – Sis – </a:t>
            </a:r>
            <a:r>
              <a:rPr lang="tr-TR" sz="1800" dirty="0" err="1" smtClean="0"/>
              <a:t>Sodom</a:t>
            </a:r>
            <a:r>
              <a:rPr lang="tr-TR" sz="1800" dirty="0" smtClean="0"/>
              <a:t> ve </a:t>
            </a:r>
            <a:r>
              <a:rPr lang="tr-TR" sz="1800" dirty="0" err="1" smtClean="0"/>
              <a:t>Gomore</a:t>
            </a:r>
            <a:r>
              <a:rPr lang="tr-TR" sz="1800" dirty="0" smtClean="0"/>
              <a:t> – İstanbul’un Bir Yüzü</a:t>
            </a:r>
          </a:p>
          <a:p>
            <a:pPr>
              <a:buAutoNum type="alphaUcParenR"/>
            </a:pPr>
            <a:r>
              <a:rPr lang="tr-TR" sz="1800" dirty="0" smtClean="0"/>
              <a:t>Ateşten Gömlek – Siste Söyleniş – </a:t>
            </a:r>
            <a:r>
              <a:rPr lang="tr-TR" sz="1800" dirty="0" err="1" smtClean="0"/>
              <a:t>Sodom</a:t>
            </a:r>
            <a:r>
              <a:rPr lang="tr-TR" sz="1800" dirty="0" smtClean="0"/>
              <a:t> ve </a:t>
            </a:r>
            <a:r>
              <a:rPr lang="tr-TR" sz="1800" dirty="0" err="1" smtClean="0"/>
              <a:t>Gomore</a:t>
            </a:r>
            <a:r>
              <a:rPr lang="tr-TR" sz="1800" dirty="0" smtClean="0"/>
              <a:t> – Gurbet Hikâyeleri</a:t>
            </a:r>
          </a:p>
          <a:p>
            <a:pPr>
              <a:buAutoNum type="alphaUcParenR"/>
            </a:pPr>
            <a:r>
              <a:rPr lang="tr-TR" sz="1800" dirty="0" smtClean="0"/>
              <a:t>Pervaneler – Siste Söyleniş – Nur Baba – Bugünün Saraylısı</a:t>
            </a:r>
            <a:endParaRPr lang="tr-TR" sz="1800" dirty="0"/>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868346"/>
          </a:xfrm>
        </p:spPr>
        <p:txBody>
          <a:bodyPr>
            <a:normAutofit fontScale="90000"/>
          </a:bodyPr>
          <a:lstStyle/>
          <a:p>
            <a:r>
              <a:rPr lang="tr-TR" sz="2200" dirty="0" smtClean="0"/>
              <a:t/>
            </a:r>
            <a:br>
              <a:rPr lang="tr-TR" sz="2200" dirty="0" smtClean="0"/>
            </a:br>
            <a:r>
              <a:rPr lang="tr-TR" sz="2200" b="1" dirty="0" smtClean="0"/>
              <a:t>Cevap 96</a:t>
            </a:r>
            <a:r>
              <a:rPr lang="tr-TR" sz="2200" dirty="0" smtClean="0"/>
              <a:t>: C) Üç İstanbul – Sis – </a:t>
            </a:r>
            <a:r>
              <a:rPr lang="tr-TR" sz="2200" dirty="0" err="1" smtClean="0"/>
              <a:t>Sodom</a:t>
            </a:r>
            <a:r>
              <a:rPr lang="tr-TR" sz="2200" dirty="0" smtClean="0"/>
              <a:t> ve </a:t>
            </a:r>
            <a:r>
              <a:rPr lang="tr-TR" sz="2200" dirty="0" err="1" smtClean="0"/>
              <a:t>Gomore</a:t>
            </a:r>
            <a:r>
              <a:rPr lang="tr-TR" sz="2200" dirty="0" smtClean="0"/>
              <a:t> – İstanbul’un Bir Yüzü</a:t>
            </a:r>
            <a:r>
              <a:rPr lang="tr-TR" dirty="0" smtClean="0"/>
              <a:t/>
            </a:r>
            <a:br>
              <a:rPr lang="tr-TR" dirty="0" smtClean="0"/>
            </a:br>
            <a:r>
              <a:rPr lang="tr-TR" dirty="0" smtClean="0"/>
              <a:t> </a:t>
            </a:r>
            <a:endParaRPr lang="tr-TR" dirty="0"/>
          </a:p>
        </p:txBody>
      </p:sp>
      <p:sp>
        <p:nvSpPr>
          <p:cNvPr id="3" name="2 İçerik Yer Tutucusu"/>
          <p:cNvSpPr>
            <a:spLocks noGrp="1"/>
          </p:cNvSpPr>
          <p:nvPr>
            <p:ph idx="1"/>
          </p:nvPr>
        </p:nvSpPr>
        <p:spPr>
          <a:xfrm>
            <a:off x="214282" y="928670"/>
            <a:ext cx="8643998" cy="5572164"/>
          </a:xfrm>
        </p:spPr>
        <p:txBody>
          <a:bodyPr/>
          <a:lstStyle/>
          <a:p>
            <a:pPr>
              <a:buNone/>
            </a:pPr>
            <a:endParaRPr lang="tr-TR" dirty="0"/>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286544"/>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tr-TR" sz="1800" b="1" dirty="0" smtClean="0"/>
              <a:t>97.  </a:t>
            </a:r>
            <a:r>
              <a:rPr lang="tr-TR" sz="1800" dirty="0" smtClean="0"/>
              <a:t>Hars’ı kültür karşılığı olarak millete ait, medeniyeti de uluslararası bir zenginlik olarak  </a:t>
            </a:r>
          </a:p>
          <a:p>
            <a:pPr>
              <a:buNone/>
            </a:pPr>
            <a:r>
              <a:rPr lang="tr-TR" sz="1800" dirty="0" smtClean="0"/>
              <a:t>gören  şairin temel tezleri arasında millî olunmadan medenî olunamayacağıdır. Bu bakımdan </a:t>
            </a:r>
          </a:p>
          <a:p>
            <a:pPr>
              <a:buNone/>
            </a:pPr>
            <a:r>
              <a:rPr lang="tr-TR" sz="1800" dirty="0" smtClean="0"/>
              <a:t>kendi sosyal kurumlarımızı süratle yeniden kurmalı ve medeniyet seviyesine çıkarmalıyız. </a:t>
            </a:r>
          </a:p>
          <a:p>
            <a:pPr>
              <a:buNone/>
            </a:pPr>
            <a:r>
              <a:rPr lang="tr-TR" sz="1800" dirty="0" smtClean="0"/>
              <a:t>Bunun için o kendi üç siyaset tarzını geliştirerek </a:t>
            </a:r>
            <a:r>
              <a:rPr lang="tr-TR" sz="1800" i="1" dirty="0" smtClean="0"/>
              <a:t>Türkleşmek</a:t>
            </a:r>
            <a:r>
              <a:rPr lang="tr-TR" sz="1800" dirty="0" smtClean="0"/>
              <a:t>, </a:t>
            </a:r>
            <a:r>
              <a:rPr lang="tr-TR" sz="1800" i="1" dirty="0" smtClean="0"/>
              <a:t>İslâmlaşmak</a:t>
            </a:r>
            <a:r>
              <a:rPr lang="tr-TR" sz="1800" dirty="0" smtClean="0"/>
              <a:t>, </a:t>
            </a:r>
            <a:r>
              <a:rPr lang="tr-TR" sz="1800" i="1" dirty="0" smtClean="0"/>
              <a:t>Muasırlaşmak</a:t>
            </a:r>
            <a:r>
              <a:rPr lang="tr-TR" sz="1800" dirty="0" smtClean="0"/>
              <a:t> </a:t>
            </a:r>
          </a:p>
          <a:p>
            <a:pPr>
              <a:buNone/>
            </a:pPr>
            <a:r>
              <a:rPr lang="tr-TR" sz="1800" dirty="0" smtClean="0"/>
              <a:t>tezini ileri sürer. Muasırlaşmak çağdaşlaşmak, çağın egemen değerlerini tanımak demektir. </a:t>
            </a:r>
          </a:p>
          <a:p>
            <a:pPr>
              <a:buNone/>
            </a:pPr>
            <a:r>
              <a:rPr lang="tr-TR" sz="1800" dirty="0" smtClean="0"/>
              <a:t>Onun medeniyet ve kültür tezinde üç ayak vardır: Millet, Din ve Çağdaşlık. Millet ve din bu </a:t>
            </a:r>
          </a:p>
          <a:p>
            <a:pPr>
              <a:buNone/>
            </a:pPr>
            <a:r>
              <a:rPr lang="tr-TR" sz="1800" dirty="0" smtClean="0"/>
              <a:t>konuda zaten iç içe geçmiştir; o halde yapılacak şey ilim neredeyse onu almaktır. Devrin </a:t>
            </a:r>
          </a:p>
          <a:p>
            <a:pPr>
              <a:buNone/>
            </a:pPr>
            <a:r>
              <a:rPr lang="tr-TR" sz="1800" dirty="0" smtClean="0"/>
              <a:t>şartları içinde o, Türk Milletindenim, İslam ümmetindenim, Avrupa medeniyetindenim </a:t>
            </a:r>
          </a:p>
          <a:p>
            <a:pPr>
              <a:buNone/>
            </a:pPr>
            <a:r>
              <a:rPr lang="tr-TR" sz="1800" dirty="0" smtClean="0"/>
              <a:t>diyerek sosyal programını ona göre tanzim etmiştir.</a:t>
            </a:r>
          </a:p>
          <a:p>
            <a:pPr>
              <a:buNone/>
            </a:pPr>
            <a:endParaRPr lang="tr-TR" sz="1800" dirty="0" smtClean="0"/>
          </a:p>
          <a:p>
            <a:pPr>
              <a:buNone/>
            </a:pPr>
            <a:r>
              <a:rPr lang="tr-TR" sz="1800" b="1" dirty="0" smtClean="0"/>
              <a:t>Bu parçada  hakkında bilgi verilen şairimiz aşağıdakilerden hangisidir?</a:t>
            </a:r>
          </a:p>
          <a:p>
            <a:pPr>
              <a:buNone/>
            </a:pPr>
            <a:endParaRPr lang="tr-TR" sz="1800" b="1" dirty="0" smtClean="0"/>
          </a:p>
          <a:p>
            <a:pPr>
              <a:buAutoNum type="alphaUcParenR"/>
            </a:pPr>
            <a:r>
              <a:rPr lang="tr-TR" sz="1800" dirty="0" smtClean="0"/>
              <a:t>Mehmet Emin Yurdakul</a:t>
            </a:r>
          </a:p>
          <a:p>
            <a:pPr>
              <a:buAutoNum type="alphaUcParenR"/>
            </a:pPr>
            <a:r>
              <a:rPr lang="tr-TR" sz="1800" dirty="0" smtClean="0"/>
              <a:t>Ali Canip Yöntem</a:t>
            </a:r>
          </a:p>
          <a:p>
            <a:pPr>
              <a:buAutoNum type="alphaUcParenR"/>
            </a:pPr>
            <a:r>
              <a:rPr lang="tr-TR" sz="1800" dirty="0" smtClean="0"/>
              <a:t>Ömer Seyfettin </a:t>
            </a:r>
          </a:p>
          <a:p>
            <a:pPr>
              <a:buAutoNum type="alphaUcParenR"/>
            </a:pPr>
            <a:r>
              <a:rPr lang="tr-TR" sz="1800" dirty="0" smtClean="0"/>
              <a:t>İsmail </a:t>
            </a:r>
            <a:r>
              <a:rPr lang="tr-TR" sz="1800" dirty="0" err="1" smtClean="0"/>
              <a:t>Gaspıralı</a:t>
            </a:r>
            <a:r>
              <a:rPr lang="tr-TR" sz="1800" dirty="0" smtClean="0"/>
              <a:t> </a:t>
            </a:r>
          </a:p>
          <a:p>
            <a:pPr>
              <a:buAutoNum type="alphaUcParenR"/>
            </a:pPr>
            <a:r>
              <a:rPr lang="tr-TR" sz="1800" dirty="0" smtClean="0"/>
              <a:t>Ziya Gökalp</a:t>
            </a:r>
            <a:endParaRPr lang="tr-TR" sz="1700" dirty="0" smtClean="0"/>
          </a:p>
          <a:p>
            <a:pPr>
              <a:buNone/>
            </a:pPr>
            <a:endParaRPr lang="tr-TR" sz="1800" dirty="0"/>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
            </a:r>
            <a:br>
              <a:rPr lang="tr-TR" b="1" dirty="0" smtClean="0"/>
            </a:br>
            <a:r>
              <a:rPr lang="tr-TR" b="1" dirty="0" smtClean="0"/>
              <a:t>Cevap 97: </a:t>
            </a:r>
            <a:r>
              <a:rPr lang="tr-TR" dirty="0" smtClean="0"/>
              <a:t>E) Ziya Gökalp</a:t>
            </a:r>
            <a:br>
              <a:rPr lang="tr-TR" dirty="0" smtClean="0"/>
            </a:b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643998" cy="6357982"/>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tr-TR" sz="1800" b="1" dirty="0" smtClean="0"/>
              <a:t>98.   </a:t>
            </a:r>
            <a:r>
              <a:rPr lang="tr-TR" sz="1800" dirty="0" smtClean="0"/>
              <a:t>* İlk bakışta basit, söylenmesi ve yazılması kolay zannedilen, taklit edilmeye kalkışıldığında benzerini söylemenin/yazmanın güç olduğu kavranılan söz.</a:t>
            </a:r>
          </a:p>
          <a:p>
            <a:pPr>
              <a:buNone/>
            </a:pPr>
            <a:r>
              <a:rPr lang="tr-TR" sz="1800" dirty="0" smtClean="0"/>
              <a:t>        * Şiir sanatı üzerine söylenmiş/yazılmış derli toplu görüşleri, teorileri içeren yazı. </a:t>
            </a:r>
          </a:p>
          <a:p>
            <a:pPr>
              <a:buNone/>
            </a:pPr>
            <a:r>
              <a:rPr lang="tr-TR" sz="1800" dirty="0" smtClean="0"/>
              <a:t>        * Anlatılmak istenenlerin vücut diliyle anlatıldığı, yani salt hareketlerin ve jestlerin </a:t>
            </a:r>
            <a:r>
              <a:rPr lang="tr-TR" sz="1800" dirty="0" err="1" smtClean="0"/>
              <a:t>imâsına</a:t>
            </a:r>
            <a:r>
              <a:rPr lang="tr-TR" sz="1800" dirty="0" smtClean="0"/>
              <a:t>, işaretine dayanan ve müzik eşliğinde sahneye konan sözsüz tiyatro oyunu.</a:t>
            </a:r>
          </a:p>
          <a:p>
            <a:pPr>
              <a:buNone/>
            </a:pPr>
            <a:r>
              <a:rPr lang="tr-TR" sz="1800" dirty="0" smtClean="0"/>
              <a:t>         * Türk halk şiirinde, şairin takma ismini ifade eden bir terimdir. Divan şiirinde olduğu gibi, halk şiiri örneklerinde de manzumenin son dörtlüğünde âşık takma adını söyler.</a:t>
            </a:r>
          </a:p>
          <a:p>
            <a:pPr>
              <a:buNone/>
            </a:pPr>
            <a:endParaRPr lang="tr-TR" sz="1800" dirty="0" smtClean="0"/>
          </a:p>
          <a:p>
            <a:pPr>
              <a:buNone/>
            </a:pPr>
            <a:r>
              <a:rPr lang="tr-TR" sz="1800" b="1" dirty="0" smtClean="0"/>
              <a:t>Yukarıda kısaca açıklamaları verilen terimler sırasıyla aşağıdakilerden hangisidir?</a:t>
            </a:r>
          </a:p>
          <a:p>
            <a:pPr>
              <a:buNone/>
            </a:pPr>
            <a:endParaRPr lang="tr-TR" sz="1800" dirty="0" smtClean="0"/>
          </a:p>
          <a:p>
            <a:pPr>
              <a:buNone/>
            </a:pPr>
            <a:r>
              <a:rPr lang="tr-TR" sz="1800" dirty="0" smtClean="0"/>
              <a:t>A) </a:t>
            </a:r>
            <a:r>
              <a:rPr lang="tr-TR" sz="1800" dirty="0" err="1" smtClean="0"/>
              <a:t>Sehl</a:t>
            </a:r>
            <a:r>
              <a:rPr lang="tr-TR" sz="1800" dirty="0" smtClean="0"/>
              <a:t>-i </a:t>
            </a:r>
            <a:r>
              <a:rPr lang="tr-TR" sz="1800" dirty="0" err="1" smtClean="0"/>
              <a:t>Mümteni</a:t>
            </a:r>
            <a:r>
              <a:rPr lang="tr-TR" sz="1800" dirty="0" smtClean="0"/>
              <a:t> / </a:t>
            </a:r>
            <a:r>
              <a:rPr lang="tr-TR" sz="1800" dirty="0" err="1" smtClean="0"/>
              <a:t>Poetika</a:t>
            </a:r>
            <a:r>
              <a:rPr lang="tr-TR" sz="1800" dirty="0" smtClean="0"/>
              <a:t> / Pandomima / </a:t>
            </a:r>
            <a:r>
              <a:rPr lang="tr-TR" sz="1800" dirty="0" err="1" smtClean="0"/>
              <a:t>Tapşırma</a:t>
            </a:r>
            <a:endParaRPr lang="tr-TR" sz="1800" dirty="0" smtClean="0"/>
          </a:p>
          <a:p>
            <a:pPr>
              <a:buNone/>
            </a:pPr>
            <a:r>
              <a:rPr lang="tr-TR" sz="1800" dirty="0" smtClean="0"/>
              <a:t>B) Abdal / Epizot /Fantastik/ Mahlas</a:t>
            </a:r>
          </a:p>
          <a:p>
            <a:pPr>
              <a:buNone/>
            </a:pPr>
            <a:r>
              <a:rPr lang="tr-TR" sz="1800" dirty="0" smtClean="0"/>
              <a:t>C) </a:t>
            </a:r>
            <a:r>
              <a:rPr lang="tr-TR" sz="1800" dirty="0" err="1" smtClean="0"/>
              <a:t>Absürd</a:t>
            </a:r>
            <a:r>
              <a:rPr lang="tr-TR" sz="1800" dirty="0" smtClean="0"/>
              <a:t>/ Aforizma/ Lebdeğmez/ Lakap </a:t>
            </a:r>
          </a:p>
          <a:p>
            <a:pPr>
              <a:buNone/>
            </a:pPr>
            <a:r>
              <a:rPr lang="tr-TR" sz="1800" dirty="0" smtClean="0"/>
              <a:t>D) Adaptasyon/ Dibace / Diksiyon/ Mahlas</a:t>
            </a:r>
          </a:p>
          <a:p>
            <a:pPr>
              <a:buNone/>
            </a:pPr>
            <a:r>
              <a:rPr lang="tr-TR" sz="1800" dirty="0" smtClean="0"/>
              <a:t>E) </a:t>
            </a:r>
            <a:r>
              <a:rPr lang="tr-TR" sz="1800" dirty="0" err="1" smtClean="0"/>
              <a:t>Darb</a:t>
            </a:r>
            <a:r>
              <a:rPr lang="tr-TR" sz="1800" dirty="0" smtClean="0"/>
              <a:t>-ı Mesel/ Dekadan/ Lebdeğmez/Deyiş</a:t>
            </a:r>
            <a:endParaRPr lang="tr-TR" sz="1800" dirty="0"/>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sz="2200" dirty="0" smtClean="0"/>
              <a:t/>
            </a:r>
            <a:br>
              <a:rPr lang="tr-TR" sz="2200" dirty="0" smtClean="0"/>
            </a:br>
            <a:r>
              <a:rPr lang="tr-TR" sz="2200" b="1" dirty="0" smtClean="0"/>
              <a:t>Cevap 98: </a:t>
            </a:r>
            <a:r>
              <a:rPr lang="tr-TR" sz="2200" dirty="0" smtClean="0"/>
              <a:t>A) </a:t>
            </a:r>
            <a:r>
              <a:rPr lang="tr-TR" sz="2200" dirty="0" err="1" smtClean="0"/>
              <a:t>Sehl</a:t>
            </a:r>
            <a:r>
              <a:rPr lang="tr-TR" sz="2200" dirty="0" smtClean="0"/>
              <a:t>-i </a:t>
            </a:r>
            <a:r>
              <a:rPr lang="tr-TR" sz="2200" dirty="0" err="1" smtClean="0"/>
              <a:t>Mümteni</a:t>
            </a:r>
            <a:r>
              <a:rPr lang="tr-TR" sz="2200" dirty="0" smtClean="0"/>
              <a:t> / </a:t>
            </a:r>
            <a:r>
              <a:rPr lang="tr-TR" sz="2200" dirty="0" err="1" smtClean="0"/>
              <a:t>Poetika</a:t>
            </a:r>
            <a:r>
              <a:rPr lang="tr-TR" sz="2200" dirty="0" smtClean="0"/>
              <a:t> / Pandomima / </a:t>
            </a:r>
            <a:r>
              <a:rPr lang="tr-TR" sz="2200" dirty="0" err="1" smtClean="0"/>
              <a:t>Tapşırma</a:t>
            </a:r>
            <a:r>
              <a:rPr lang="tr-TR" dirty="0" smtClean="0"/>
              <a:t/>
            </a:r>
            <a:br>
              <a:rPr lang="tr-TR" dirty="0" smtClean="0"/>
            </a:br>
            <a:endParaRPr lang="tr-TR" dirty="0"/>
          </a:p>
        </p:txBody>
      </p:sp>
      <p:sp>
        <p:nvSpPr>
          <p:cNvPr id="3" name="2 İçerik Yer Tutucusu"/>
          <p:cNvSpPr>
            <a:spLocks noGrp="1"/>
          </p:cNvSpPr>
          <p:nvPr>
            <p:ph idx="1"/>
          </p:nvPr>
        </p:nvSpPr>
        <p:spPr/>
        <p:txBody>
          <a:bodyPr/>
          <a:lstStyle/>
          <a:p>
            <a:pPr>
              <a:buNone/>
            </a:pPr>
            <a:r>
              <a:rPr lang="tr-TR" dirty="0" smtClean="0"/>
              <a:t>.</a:t>
            </a:r>
            <a:endParaRPr lang="tr-TR" dirty="0"/>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142852"/>
            <a:ext cx="8786874" cy="6500858"/>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tr-TR" sz="2400" b="1" dirty="0" smtClean="0"/>
              <a:t>99. Kültür şiirimizdeki uyak uygulamasını Türkçeleştiren, uyağın </a:t>
            </a:r>
          </a:p>
          <a:p>
            <a:pPr>
              <a:buNone/>
            </a:pPr>
            <a:r>
              <a:rPr lang="tr-TR" sz="2400" b="1" dirty="0" smtClean="0"/>
              <a:t>Halk edebiyatındaki gibi göze göre değil, kulağa göre düzenlenmesi </a:t>
            </a:r>
          </a:p>
          <a:p>
            <a:pPr>
              <a:buNone/>
            </a:pPr>
            <a:r>
              <a:rPr lang="tr-TR" sz="2400" b="1" dirty="0" smtClean="0"/>
              <a:t>gerektiğini benimseyen edebiyatçılar grubu aşağıdakilerden </a:t>
            </a:r>
          </a:p>
          <a:p>
            <a:pPr>
              <a:buNone/>
            </a:pPr>
            <a:r>
              <a:rPr lang="tr-TR" sz="2400" b="1" dirty="0" smtClean="0"/>
              <a:t>hangisidir?</a:t>
            </a:r>
          </a:p>
          <a:p>
            <a:pPr>
              <a:buNone/>
            </a:pPr>
            <a:r>
              <a:rPr lang="tr-TR" sz="2400" b="1" dirty="0" smtClean="0"/>
              <a:t> </a:t>
            </a:r>
          </a:p>
          <a:p>
            <a:pPr>
              <a:buNone/>
            </a:pPr>
            <a:r>
              <a:rPr lang="tr-TR" sz="2400" dirty="0" smtClean="0"/>
              <a:t>A) Tanzimat edebiyatçıları </a:t>
            </a:r>
          </a:p>
          <a:p>
            <a:pPr>
              <a:buNone/>
            </a:pPr>
            <a:r>
              <a:rPr lang="tr-TR" sz="2400" dirty="0" smtClean="0"/>
              <a:t>B) Millî edebiyatçılar </a:t>
            </a:r>
          </a:p>
          <a:p>
            <a:pPr>
              <a:buNone/>
            </a:pPr>
            <a:r>
              <a:rPr lang="tr-TR" sz="2400" dirty="0" smtClean="0"/>
              <a:t>C) </a:t>
            </a:r>
            <a:r>
              <a:rPr lang="tr-TR" sz="2400" dirty="0" err="1" smtClean="0"/>
              <a:t>Fecr</a:t>
            </a:r>
            <a:r>
              <a:rPr lang="tr-TR" sz="2400" dirty="0" smtClean="0"/>
              <a:t>-i </a:t>
            </a:r>
            <a:r>
              <a:rPr lang="tr-TR" sz="2400" dirty="0" err="1" smtClean="0"/>
              <a:t>Âti</a:t>
            </a:r>
            <a:r>
              <a:rPr lang="tr-TR" sz="2400" dirty="0" smtClean="0"/>
              <a:t> edebiyatçıları </a:t>
            </a:r>
          </a:p>
          <a:p>
            <a:pPr>
              <a:buNone/>
            </a:pPr>
            <a:r>
              <a:rPr lang="tr-TR" sz="2400" dirty="0" smtClean="0"/>
              <a:t>D) Servet-i </a:t>
            </a:r>
            <a:r>
              <a:rPr lang="tr-TR" sz="2400" dirty="0" err="1" smtClean="0"/>
              <a:t>Fünuncular</a:t>
            </a:r>
            <a:r>
              <a:rPr lang="tr-TR" sz="2400" dirty="0" smtClean="0"/>
              <a:t> </a:t>
            </a:r>
          </a:p>
          <a:p>
            <a:pPr>
              <a:buNone/>
            </a:pPr>
            <a:r>
              <a:rPr lang="tr-TR" sz="2400" dirty="0" smtClean="0"/>
              <a:t>E) Çağdaş edebiyatçılar</a:t>
            </a:r>
          </a:p>
          <a:p>
            <a:pPr>
              <a:buNone/>
            </a:pPr>
            <a:endParaRPr lang="tr-TR" sz="2400"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11156"/>
          </a:xfrm>
        </p:spPr>
        <p:txBody>
          <a:bodyPr>
            <a:normAutofit fontScale="90000"/>
          </a:bodyPr>
          <a:lstStyle/>
          <a:p>
            <a:r>
              <a:rPr lang="tr-TR" b="1" dirty="0" smtClean="0"/>
              <a:t>CEVAP 9</a:t>
            </a:r>
            <a:endParaRPr lang="tr-TR" b="1" dirty="0"/>
          </a:p>
        </p:txBody>
      </p:sp>
      <p:sp>
        <p:nvSpPr>
          <p:cNvPr id="3" name="2 İçerik Yer Tutucusu"/>
          <p:cNvSpPr>
            <a:spLocks noGrp="1"/>
          </p:cNvSpPr>
          <p:nvPr>
            <p:ph idx="1"/>
          </p:nvPr>
        </p:nvSpPr>
        <p:spPr>
          <a:xfrm>
            <a:off x="285720" y="1071546"/>
            <a:ext cx="8643998" cy="5429288"/>
          </a:xfrm>
        </p:spPr>
        <p:txBody>
          <a:bodyPr>
            <a:normAutofit fontScale="92500" lnSpcReduction="20000"/>
          </a:bodyPr>
          <a:lstStyle/>
          <a:p>
            <a:pPr>
              <a:buNone/>
            </a:pPr>
            <a:r>
              <a:rPr lang="tr-TR" sz="2000" dirty="0" smtClean="0">
                <a:solidFill>
                  <a:srgbClr val="00B0F0"/>
                </a:solidFill>
                <a:sym typeface="Wingdings" pitchFamily="2" charset="2"/>
              </a:rPr>
              <a:t></a:t>
            </a:r>
            <a:r>
              <a:rPr lang="tr-TR" sz="2000" b="1" dirty="0" smtClean="0">
                <a:solidFill>
                  <a:srgbClr val="00B0F0"/>
                </a:solidFill>
              </a:rPr>
              <a:t>Kemal </a:t>
            </a:r>
            <a:r>
              <a:rPr lang="tr-TR" sz="2000" b="1" dirty="0" err="1" smtClean="0">
                <a:solidFill>
                  <a:srgbClr val="00B0F0"/>
                </a:solidFill>
              </a:rPr>
              <a:t>Bilbaşar</a:t>
            </a:r>
            <a:r>
              <a:rPr lang="tr-TR" sz="2000" b="1" dirty="0" smtClean="0">
                <a:solidFill>
                  <a:srgbClr val="00B0F0"/>
                </a:solidFill>
              </a:rPr>
              <a:t>: </a:t>
            </a:r>
            <a:r>
              <a:rPr lang="tr-TR" sz="2000" b="1" dirty="0" smtClean="0"/>
              <a:t>Romanlarında ezen ve ezilen taraf çatışması  görülür. </a:t>
            </a:r>
          </a:p>
          <a:p>
            <a:pPr>
              <a:buNone/>
            </a:pPr>
            <a:r>
              <a:rPr lang="tr-TR" sz="2000" b="1" dirty="0" smtClean="0"/>
              <a:t>Toplumsal eşitsizliğe tepki gösterdiği için “</a:t>
            </a:r>
            <a:r>
              <a:rPr lang="tr-TR" sz="2000" b="1" i="1" dirty="0" smtClean="0">
                <a:solidFill>
                  <a:srgbClr val="FF0000"/>
                </a:solidFill>
              </a:rPr>
              <a:t>halkın yazarı”</a:t>
            </a:r>
            <a:r>
              <a:rPr lang="tr-TR" sz="2000" b="1" dirty="0" smtClean="0"/>
              <a:t> olarak nitelenir. </a:t>
            </a:r>
          </a:p>
          <a:p>
            <a:pPr>
              <a:buNone/>
            </a:pPr>
            <a:r>
              <a:rPr lang="tr-TR" sz="2000" b="1" dirty="0" smtClean="0"/>
              <a:t>Eserlerinde Ege’den Doğu Anadolu’ya kadar geniş bir coğrafyayı ele alır.  </a:t>
            </a:r>
          </a:p>
          <a:p>
            <a:pPr>
              <a:buNone/>
            </a:pPr>
            <a:r>
              <a:rPr lang="tr-TR" sz="2000" b="1" dirty="0" smtClean="0">
                <a:solidFill>
                  <a:srgbClr val="FF0000"/>
                </a:solidFill>
              </a:rPr>
              <a:t>Eserleri:</a:t>
            </a:r>
          </a:p>
          <a:p>
            <a:pPr>
              <a:buNone/>
            </a:pPr>
            <a:r>
              <a:rPr lang="tr-TR" sz="2000" b="1" dirty="0" smtClean="0">
                <a:solidFill>
                  <a:srgbClr val="FF0000"/>
                </a:solidFill>
              </a:rPr>
              <a:t>Roman</a:t>
            </a:r>
            <a:r>
              <a:rPr lang="tr-TR" sz="2000" b="1" dirty="0" smtClean="0">
                <a:solidFill>
                  <a:srgbClr val="FF0000"/>
                </a:solidFill>
                <a:sym typeface="Wingdings" pitchFamily="2" charset="2"/>
              </a:rPr>
              <a:t> </a:t>
            </a:r>
            <a:r>
              <a:rPr lang="tr-TR" sz="2000" b="1" dirty="0" smtClean="0">
                <a:sym typeface="Wingdings" pitchFamily="2" charset="2"/>
              </a:rPr>
              <a:t>Denizin Çağırışı, </a:t>
            </a:r>
            <a:r>
              <a:rPr lang="tr-TR" sz="2000" b="1" dirty="0" err="1" smtClean="0">
                <a:sym typeface="Wingdings" pitchFamily="2" charset="2"/>
              </a:rPr>
              <a:t>Cemo</a:t>
            </a:r>
            <a:r>
              <a:rPr lang="tr-TR" sz="2000" b="1" dirty="0" smtClean="0">
                <a:sym typeface="Wingdings" pitchFamily="2" charset="2"/>
              </a:rPr>
              <a:t>, </a:t>
            </a:r>
            <a:r>
              <a:rPr lang="tr-TR" sz="2000" b="1" dirty="0" err="1" smtClean="0">
                <a:sym typeface="Wingdings" pitchFamily="2" charset="2"/>
              </a:rPr>
              <a:t>Memo</a:t>
            </a:r>
            <a:r>
              <a:rPr lang="tr-TR" sz="2000" b="1" dirty="0" smtClean="0">
                <a:sym typeface="Wingdings" pitchFamily="2" charset="2"/>
              </a:rPr>
              <a:t>, Başka Olur Ağaların Düğünü, Kölelik </a:t>
            </a:r>
          </a:p>
          <a:p>
            <a:pPr>
              <a:buNone/>
            </a:pPr>
            <a:r>
              <a:rPr lang="tr-TR" sz="2000" b="1" dirty="0" smtClean="0">
                <a:sym typeface="Wingdings" pitchFamily="2" charset="2"/>
              </a:rPr>
              <a:t>Dönemeci, Zühre Ninem, Yonca Kız, Yeşil Gölge, Ay Tutulduğu Gece,</a:t>
            </a:r>
            <a:r>
              <a:rPr lang="tr-TR" sz="2000" i="1" dirty="0" smtClean="0"/>
              <a:t> </a:t>
            </a:r>
            <a:r>
              <a:rPr lang="tr-TR" sz="2000" b="1" dirty="0" err="1" smtClean="0"/>
              <a:t>Bedoş</a:t>
            </a:r>
            <a:endParaRPr lang="tr-TR" sz="2000" b="1" dirty="0" smtClean="0">
              <a:sym typeface="Wingdings" pitchFamily="2" charset="2"/>
            </a:endParaRPr>
          </a:p>
          <a:p>
            <a:pPr>
              <a:buNone/>
            </a:pPr>
            <a:r>
              <a:rPr lang="tr-TR" sz="2000" b="1" dirty="0" smtClean="0">
                <a:solidFill>
                  <a:srgbClr val="FF0000"/>
                </a:solidFill>
                <a:sym typeface="Wingdings" pitchFamily="2" charset="2"/>
              </a:rPr>
              <a:t>Öykü </a:t>
            </a:r>
            <a:r>
              <a:rPr lang="tr-TR" sz="2000" b="1" dirty="0" smtClean="0">
                <a:sym typeface="Wingdings" pitchFamily="2" charset="2"/>
              </a:rPr>
              <a:t>Anadolu’dan Hikâyeler, </a:t>
            </a:r>
            <a:r>
              <a:rPr lang="tr-TR" sz="2000" b="1" dirty="0" smtClean="0"/>
              <a:t>Cevizli Bahçe, Pembe Kurt, Üç Bulutlu Hikayeler, </a:t>
            </a:r>
          </a:p>
          <a:p>
            <a:pPr>
              <a:buNone/>
            </a:pPr>
            <a:r>
              <a:rPr lang="tr-TR" sz="2000" b="1" i="1" dirty="0" smtClean="0"/>
              <a:t>Irgatların Öfkesi,</a:t>
            </a:r>
            <a:r>
              <a:rPr lang="tr-TR" sz="2000" i="1" dirty="0" smtClean="0"/>
              <a:t> </a:t>
            </a:r>
            <a:r>
              <a:rPr lang="tr-TR" sz="2000" b="1" dirty="0" smtClean="0"/>
              <a:t>Pazarlık, Köyden Kentten</a:t>
            </a:r>
          </a:p>
          <a:p>
            <a:pPr>
              <a:buNone/>
            </a:pPr>
            <a:endParaRPr lang="tr-TR" sz="2000" b="1" dirty="0" smtClean="0"/>
          </a:p>
          <a:p>
            <a:pPr>
              <a:buNone/>
            </a:pPr>
            <a:r>
              <a:rPr lang="tr-TR" sz="2000" b="1" dirty="0" smtClean="0">
                <a:solidFill>
                  <a:srgbClr val="00B0F0"/>
                </a:solidFill>
                <a:sym typeface="Wingdings" pitchFamily="2" charset="2"/>
              </a:rPr>
              <a:t></a:t>
            </a:r>
            <a:r>
              <a:rPr lang="tr-TR" sz="2000" b="1" dirty="0" smtClean="0">
                <a:solidFill>
                  <a:srgbClr val="00B0F0"/>
                </a:solidFill>
              </a:rPr>
              <a:t>Muzaffer </a:t>
            </a:r>
            <a:r>
              <a:rPr lang="tr-TR" sz="2000" b="1" dirty="0" err="1" smtClean="0">
                <a:solidFill>
                  <a:srgbClr val="00B0F0"/>
                </a:solidFill>
              </a:rPr>
              <a:t>İzgü</a:t>
            </a:r>
            <a:r>
              <a:rPr lang="tr-TR" sz="2000" b="1" dirty="0" smtClean="0">
                <a:solidFill>
                  <a:srgbClr val="00B0F0"/>
                </a:solidFill>
              </a:rPr>
              <a:t> (1933- …) : </a:t>
            </a:r>
            <a:r>
              <a:rPr lang="tr-TR" sz="2000" b="1" dirty="0" smtClean="0"/>
              <a:t>Yapıtlarında </a:t>
            </a:r>
            <a:r>
              <a:rPr lang="tr-TR" sz="2000" b="1" dirty="0" smtClean="0">
                <a:solidFill>
                  <a:srgbClr val="FF0000"/>
                </a:solidFill>
              </a:rPr>
              <a:t>mizah </a:t>
            </a:r>
            <a:r>
              <a:rPr lang="tr-TR" sz="2000" b="1" dirty="0" err="1" smtClean="0">
                <a:solidFill>
                  <a:srgbClr val="FF0000"/>
                </a:solidFill>
              </a:rPr>
              <a:t>ögelerinden</a:t>
            </a:r>
            <a:r>
              <a:rPr lang="tr-TR" sz="2000" b="1" dirty="0" smtClean="0">
                <a:solidFill>
                  <a:srgbClr val="FF0000"/>
                </a:solidFill>
              </a:rPr>
              <a:t> </a:t>
            </a:r>
            <a:r>
              <a:rPr lang="tr-TR" sz="2000" b="1" dirty="0" smtClean="0"/>
              <a:t>yararlanarak </a:t>
            </a:r>
          </a:p>
          <a:p>
            <a:pPr>
              <a:buNone/>
            </a:pPr>
            <a:r>
              <a:rPr lang="tr-TR" sz="2000" b="1" dirty="0" smtClean="0">
                <a:solidFill>
                  <a:srgbClr val="FF0000"/>
                </a:solidFill>
              </a:rPr>
              <a:t>toplumun aksayan yönlerini </a:t>
            </a:r>
            <a:r>
              <a:rPr lang="tr-TR" sz="2000" b="1" dirty="0" smtClean="0"/>
              <a:t>dile getirmiştir. Taşlama ve yergi arası bir anlatımla </a:t>
            </a:r>
          </a:p>
          <a:p>
            <a:pPr>
              <a:buNone/>
            </a:pPr>
            <a:r>
              <a:rPr lang="tr-TR" sz="2000" b="1" dirty="0" smtClean="0"/>
              <a:t>İşlediği öyküleri düşündürücü olduğu kadar, güldürücü </a:t>
            </a:r>
            <a:r>
              <a:rPr lang="tr-TR" sz="2000" b="1" dirty="0" err="1" smtClean="0"/>
              <a:t>ögeler</a:t>
            </a:r>
            <a:r>
              <a:rPr lang="tr-TR" sz="2000" b="1" dirty="0" smtClean="0"/>
              <a:t> de taşır. Kişilerini </a:t>
            </a:r>
          </a:p>
          <a:p>
            <a:pPr>
              <a:buNone/>
            </a:pPr>
            <a:r>
              <a:rPr lang="tr-TR" sz="2000" b="1" dirty="0" smtClean="0"/>
              <a:t>Halkın konuştuğu gibi konuşturmuştur.</a:t>
            </a:r>
            <a:r>
              <a:rPr lang="tr-TR" sz="2000" dirty="0" smtClean="0"/>
              <a:t> </a:t>
            </a:r>
            <a:r>
              <a:rPr lang="tr-TR" sz="2000" b="1" dirty="0" smtClean="0"/>
              <a:t>Eserlerinde güldürmekten çok düşündürmeyi </a:t>
            </a:r>
          </a:p>
          <a:p>
            <a:pPr>
              <a:buNone/>
            </a:pPr>
            <a:r>
              <a:rPr lang="tr-TR" sz="2000" b="1" dirty="0" smtClean="0"/>
              <a:t>amaçlar. </a:t>
            </a:r>
          </a:p>
          <a:p>
            <a:pPr>
              <a:buNone/>
            </a:pPr>
            <a:r>
              <a:rPr lang="tr-TR" sz="2000" b="1" dirty="0" smtClean="0"/>
              <a:t>Toplumsal çarpıklıklara sınıfsal açıdan bakarak Anadolu insanının sorunlarını kara </a:t>
            </a:r>
          </a:p>
          <a:p>
            <a:pPr>
              <a:buNone/>
            </a:pPr>
            <a:r>
              <a:rPr lang="tr-TR" sz="2000" b="1" dirty="0" smtClean="0"/>
              <a:t>mizah yöntemiyle yansıtır.</a:t>
            </a:r>
            <a:r>
              <a:rPr lang="tr-TR" sz="2000" dirty="0" smtClean="0"/>
              <a:t> </a:t>
            </a:r>
            <a:r>
              <a:rPr lang="tr-TR" sz="2000" b="1" dirty="0" smtClean="0"/>
              <a:t>Türkiye'nin en çok okunan gülmece,genç ve çocuk </a:t>
            </a:r>
          </a:p>
          <a:p>
            <a:pPr>
              <a:buNone/>
            </a:pPr>
            <a:r>
              <a:rPr lang="tr-TR" sz="2000" b="1" dirty="0" smtClean="0"/>
              <a:t>kitapları yazarlarındandır. 107 kitap, iki yüze yakın radyo oyunu yazmıştır.</a:t>
            </a:r>
            <a:endParaRPr lang="tr-TR" sz="2000" b="1" dirty="0"/>
          </a:p>
        </p:txBody>
      </p:sp>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b="1" dirty="0" smtClean="0"/>
              <a:t>Cevap 99:</a:t>
            </a:r>
            <a:r>
              <a:rPr lang="tr-TR" dirty="0" smtClean="0"/>
              <a:t>D) Servet-i </a:t>
            </a:r>
            <a:r>
              <a:rPr lang="tr-TR" dirty="0" err="1" smtClean="0"/>
              <a:t>Fünuncular</a:t>
            </a:r>
            <a:r>
              <a:rPr lang="tr-TR" dirty="0" smtClean="0"/>
              <a:t> </a:t>
            </a:r>
            <a:br>
              <a:rPr lang="tr-TR" dirty="0" smtClean="0"/>
            </a:br>
            <a:r>
              <a:rPr lang="tr-TR" dirty="0" smtClean="0"/>
              <a:t> </a:t>
            </a:r>
            <a:endParaRPr lang="tr-TR" dirty="0"/>
          </a:p>
        </p:txBody>
      </p:sp>
      <p:sp>
        <p:nvSpPr>
          <p:cNvPr id="3" name="2 İçerik Yer Tutucusu"/>
          <p:cNvSpPr>
            <a:spLocks noGrp="1"/>
          </p:cNvSpPr>
          <p:nvPr>
            <p:ph idx="1"/>
          </p:nvPr>
        </p:nvSpPr>
        <p:spPr/>
        <p:txBody>
          <a:bodyPr/>
          <a:lstStyle/>
          <a:p>
            <a:pPr>
              <a:buNone/>
            </a:pPr>
            <a:r>
              <a:rPr lang="tr-TR" dirty="0" smtClean="0"/>
              <a:t>.</a:t>
            </a:r>
            <a:endParaRPr lang="tr-TR" dirty="0"/>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429420"/>
          </a:xfrm>
        </p:spPr>
        <p:style>
          <a:lnRef idx="2">
            <a:schemeClr val="accent1"/>
          </a:lnRef>
          <a:fillRef idx="1">
            <a:schemeClr val="lt1"/>
          </a:fillRef>
          <a:effectRef idx="0">
            <a:schemeClr val="accent1"/>
          </a:effectRef>
          <a:fontRef idx="minor">
            <a:schemeClr val="dk1"/>
          </a:fontRef>
        </p:style>
        <p:txBody>
          <a:bodyPr/>
          <a:lstStyle/>
          <a:p>
            <a:pPr>
              <a:buNone/>
            </a:pPr>
            <a:r>
              <a:rPr lang="tr-TR" b="1" dirty="0" smtClean="0"/>
              <a:t>100. Aşağıdakilerden hangisi klâsisizmin özelliği </a:t>
            </a:r>
          </a:p>
          <a:p>
            <a:pPr>
              <a:buNone/>
            </a:pPr>
            <a:r>
              <a:rPr lang="tr-TR" b="1" u="sng" dirty="0" smtClean="0"/>
              <a:t>değildir? </a:t>
            </a:r>
          </a:p>
          <a:p>
            <a:pPr>
              <a:buNone/>
            </a:pPr>
            <a:r>
              <a:rPr lang="tr-TR" dirty="0" smtClean="0"/>
              <a:t>A) İdeal bir güzellik duygusu </a:t>
            </a:r>
          </a:p>
          <a:p>
            <a:pPr>
              <a:buNone/>
            </a:pPr>
            <a:r>
              <a:rPr lang="tr-TR" dirty="0" smtClean="0"/>
              <a:t>B) Sistemleştirme </a:t>
            </a:r>
          </a:p>
          <a:p>
            <a:pPr>
              <a:buNone/>
            </a:pPr>
            <a:r>
              <a:rPr lang="tr-TR" dirty="0" smtClean="0"/>
              <a:t>C) Herkes için geçerli değer ölçüleri oluşturmak </a:t>
            </a:r>
          </a:p>
          <a:p>
            <a:pPr>
              <a:buNone/>
            </a:pPr>
            <a:r>
              <a:rPr lang="tr-TR" dirty="0" smtClean="0"/>
              <a:t>D) Üç birlik kuralına uymak </a:t>
            </a:r>
          </a:p>
          <a:p>
            <a:pPr>
              <a:buNone/>
            </a:pPr>
            <a:r>
              <a:rPr lang="tr-TR" dirty="0" smtClean="0"/>
              <a:t>E) Duyguyu ön plânda tutmak</a:t>
            </a:r>
            <a:endParaRPr lang="tr-TR" dirty="0"/>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14282" y="357166"/>
            <a:ext cx="8786874" cy="642942"/>
          </a:xfrm>
        </p:spPr>
        <p:txBody>
          <a:bodyPr>
            <a:normAutofit/>
          </a:bodyPr>
          <a:lstStyle/>
          <a:p>
            <a:r>
              <a:rPr lang="tr-TR" sz="3200" b="1" dirty="0" smtClean="0"/>
              <a:t>Cevap 100: </a:t>
            </a:r>
            <a:r>
              <a:rPr lang="tr-TR" sz="3200" dirty="0" smtClean="0"/>
              <a:t>E) Duyguyu ön plânda tutmak </a:t>
            </a:r>
            <a:endParaRPr lang="tr-TR" sz="3200" dirty="0"/>
          </a:p>
        </p:txBody>
      </p:sp>
      <p:sp>
        <p:nvSpPr>
          <p:cNvPr id="3" name="2 İçerik Yer Tutucusu"/>
          <p:cNvSpPr>
            <a:spLocks noGrp="1"/>
          </p:cNvSpPr>
          <p:nvPr>
            <p:ph idx="1"/>
          </p:nvPr>
        </p:nvSpPr>
        <p:spPr>
          <a:xfrm>
            <a:off x="214282" y="1000108"/>
            <a:ext cx="8715436" cy="5572164"/>
          </a:xfrm>
        </p:spPr>
        <p:txBody>
          <a:bodyPr>
            <a:normAutofit/>
          </a:bodyPr>
          <a:lstStyle/>
          <a:p>
            <a:pPr>
              <a:lnSpc>
                <a:spcPct val="150000"/>
              </a:lnSpc>
              <a:buNone/>
            </a:pPr>
            <a:r>
              <a:rPr lang="tr-TR" sz="1600" b="1" i="1" dirty="0" smtClean="0"/>
              <a:t>Akımlarla ilgili giriş bilgisi:</a:t>
            </a:r>
          </a:p>
          <a:p>
            <a:pPr>
              <a:lnSpc>
                <a:spcPct val="150000"/>
              </a:lnSpc>
              <a:buNone/>
            </a:pPr>
            <a:r>
              <a:rPr lang="tr-TR" sz="1600" dirty="0" smtClean="0"/>
              <a:t>Yazın akımlarını incelerken, her bir akımın yaşandığı zaman diliminin değişik olaylar ve bu olayların </a:t>
            </a:r>
          </a:p>
          <a:p>
            <a:pPr>
              <a:lnSpc>
                <a:spcPct val="150000"/>
              </a:lnSpc>
              <a:buNone/>
            </a:pPr>
            <a:r>
              <a:rPr lang="tr-TR" sz="1600" dirty="0" smtClean="0"/>
              <a:t>nedenleriyle dolu olduğu görülür. Hiçbir akım, kendiliğinden ortaya çıkmamıştır. Toplumların sosyal, </a:t>
            </a:r>
          </a:p>
          <a:p>
            <a:pPr>
              <a:lnSpc>
                <a:spcPct val="150000"/>
              </a:lnSpc>
              <a:buNone/>
            </a:pPr>
            <a:r>
              <a:rPr lang="tr-TR" sz="1600" dirty="0" smtClean="0"/>
              <a:t>siyasal ve ekonomik yapıları, beklenti ve beğenileri bu durumu doğrudan etkilemiştir.</a:t>
            </a:r>
          </a:p>
          <a:p>
            <a:pPr>
              <a:lnSpc>
                <a:spcPct val="150000"/>
              </a:lnSpc>
              <a:buNone/>
            </a:pPr>
            <a:endParaRPr lang="tr-TR" sz="1600" dirty="0" smtClean="0"/>
          </a:p>
          <a:p>
            <a:pPr>
              <a:lnSpc>
                <a:spcPct val="150000"/>
              </a:lnSpc>
              <a:buNone/>
            </a:pPr>
            <a:r>
              <a:rPr lang="tr-TR" sz="1600" dirty="0" smtClean="0"/>
              <a:t>Toplum içinde oluşup geliştiği göz önüne alındığında,  sanatın farklı olay ve düşüncelerden etkilenmesi </a:t>
            </a:r>
          </a:p>
          <a:p>
            <a:pPr>
              <a:lnSpc>
                <a:spcPct val="150000"/>
              </a:lnSpc>
              <a:buNone/>
            </a:pPr>
            <a:r>
              <a:rPr lang="tr-TR" sz="1600" dirty="0" smtClean="0"/>
              <a:t>kaçınılmaz olacaktır. Ayrıca her bir yazın akımının ortaya çıktığı dönemde, diğer sanat türleriyle ilişkisi, </a:t>
            </a:r>
          </a:p>
          <a:p>
            <a:pPr>
              <a:lnSpc>
                <a:spcPct val="150000"/>
              </a:lnSpc>
              <a:buNone/>
            </a:pPr>
            <a:r>
              <a:rPr lang="tr-TR" sz="1600" dirty="0" smtClean="0"/>
              <a:t>onları etkilemesi ya da onlardan etkilenmesi söz konusudur. Bütün bunlar </a:t>
            </a:r>
            <a:r>
              <a:rPr lang="tr-TR" sz="1600" b="1" i="1" dirty="0" smtClean="0"/>
              <a:t>toplumsal gelişim ve </a:t>
            </a:r>
          </a:p>
          <a:p>
            <a:pPr>
              <a:lnSpc>
                <a:spcPct val="150000"/>
              </a:lnSpc>
              <a:buNone/>
            </a:pPr>
            <a:r>
              <a:rPr lang="tr-TR" sz="1600" b="1" i="1" dirty="0" smtClean="0"/>
              <a:t>değişimden ayrı düşünülemez.</a:t>
            </a:r>
          </a:p>
          <a:p>
            <a:pPr>
              <a:lnSpc>
                <a:spcPct val="150000"/>
              </a:lnSpc>
              <a:buNone/>
            </a:pPr>
            <a:endParaRPr lang="tr-TR" sz="1600" b="1" i="1" dirty="0" smtClean="0"/>
          </a:p>
          <a:p>
            <a:pPr>
              <a:lnSpc>
                <a:spcPct val="150000"/>
              </a:lnSpc>
              <a:buNone/>
            </a:pPr>
            <a:r>
              <a:rPr lang="tr-TR" sz="1600" dirty="0" smtClean="0"/>
              <a:t>Yazın akımlarının pek çoğu </a:t>
            </a:r>
            <a:r>
              <a:rPr lang="tr-TR" sz="1600" b="1" i="1" dirty="0" smtClean="0"/>
              <a:t>Fransa</a:t>
            </a:r>
            <a:r>
              <a:rPr lang="tr-TR" sz="1600" dirty="0" smtClean="0"/>
              <a:t>'da ortaya çıkmıştır. Bu da gerek Fransa'daki gerekse diğer Avrupa </a:t>
            </a:r>
          </a:p>
          <a:p>
            <a:pPr>
              <a:lnSpc>
                <a:spcPct val="150000"/>
              </a:lnSpc>
              <a:buNone/>
            </a:pPr>
            <a:r>
              <a:rPr lang="tr-TR" sz="1600" dirty="0" smtClean="0"/>
              <a:t>ülkelerindeki </a:t>
            </a:r>
            <a:r>
              <a:rPr lang="tr-TR" sz="1600" b="1" i="1" dirty="0" smtClean="0"/>
              <a:t>toplumsal değişim ve gelişimin sanata yansımasının bir göstergesidir.</a:t>
            </a:r>
          </a:p>
          <a:p>
            <a:pPr>
              <a:lnSpc>
                <a:spcPct val="150000"/>
              </a:lnSpc>
              <a:buNone/>
            </a:pPr>
            <a:endParaRPr lang="tr-TR" sz="1600" b="1" i="1" dirty="0" smtClean="0"/>
          </a:p>
          <a:p>
            <a:pPr>
              <a:buNone/>
            </a:pPr>
            <a:endParaRPr lang="tr-TR" sz="1800" b="1" i="1" dirty="0" smtClean="0"/>
          </a:p>
          <a:p>
            <a:pPr>
              <a:buNone/>
            </a:pPr>
            <a:endParaRPr lang="tr-TR" sz="1800" b="1" i="1" dirty="0"/>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142852"/>
            <a:ext cx="8786874" cy="6500858"/>
          </a:xfrm>
        </p:spPr>
        <p:txBody>
          <a:bodyPr>
            <a:normAutofit/>
          </a:bodyPr>
          <a:lstStyle/>
          <a:p>
            <a:pPr>
              <a:lnSpc>
                <a:spcPct val="150000"/>
              </a:lnSpc>
              <a:buNone/>
            </a:pPr>
            <a:r>
              <a:rPr lang="tr-TR" sz="1600" dirty="0" smtClean="0"/>
              <a:t>Bu akımlar Türk yazınında da etkili olmuşlardır; fakat </a:t>
            </a:r>
            <a:r>
              <a:rPr lang="tr-TR" sz="1600" b="1" i="1" dirty="0" smtClean="0"/>
              <a:t>akımların çıktığı toplum ile Türk toplumunun </a:t>
            </a:r>
          </a:p>
          <a:p>
            <a:pPr>
              <a:lnSpc>
                <a:spcPct val="150000"/>
              </a:lnSpc>
              <a:buNone/>
            </a:pPr>
            <a:r>
              <a:rPr lang="tr-TR" sz="1600" b="1" i="1" dirty="0" smtClean="0"/>
              <a:t>gerçekleri farklı olduğundan</a:t>
            </a:r>
            <a:r>
              <a:rPr lang="tr-TR" sz="1600" dirty="0" smtClean="0"/>
              <a:t>, akımların etkisi de kısa sürmüştür. Özellikle </a:t>
            </a:r>
            <a:r>
              <a:rPr lang="tr-TR" sz="1600" i="1" dirty="0" smtClean="0"/>
              <a:t>Tanzimat</a:t>
            </a:r>
            <a:r>
              <a:rPr lang="tr-TR" sz="1600" dirty="0" smtClean="0"/>
              <a:t> ve </a:t>
            </a:r>
            <a:r>
              <a:rPr lang="tr-TR" sz="1600" i="1" dirty="0" smtClean="0"/>
              <a:t>Servet-i </a:t>
            </a:r>
            <a:r>
              <a:rPr lang="tr-TR" sz="1600" i="1" dirty="0" err="1" smtClean="0"/>
              <a:t>Fünun</a:t>
            </a:r>
            <a:r>
              <a:rPr lang="tr-TR" sz="1600" i="1" dirty="0" smtClean="0"/>
              <a:t> </a:t>
            </a:r>
          </a:p>
          <a:p>
            <a:pPr>
              <a:lnSpc>
                <a:spcPct val="150000"/>
              </a:lnSpc>
              <a:buNone/>
            </a:pPr>
            <a:r>
              <a:rPr lang="tr-TR" sz="1600" dirty="0" smtClean="0"/>
              <a:t>yazar ve şairleri Fransızca bildiklerinden, Fransız yazınını yakından izlemişlerdir. O dönemin Türk şair ve </a:t>
            </a:r>
          </a:p>
          <a:p>
            <a:pPr>
              <a:lnSpc>
                <a:spcPct val="150000"/>
              </a:lnSpc>
              <a:buNone/>
            </a:pPr>
            <a:r>
              <a:rPr lang="tr-TR" sz="1600" dirty="0" smtClean="0"/>
              <a:t>yazarlarının yapıtlarında akımların etkilerini görmek olasıdır. Yine de bu durum, bir etkilenme olarak </a:t>
            </a:r>
          </a:p>
          <a:p>
            <a:pPr>
              <a:lnSpc>
                <a:spcPct val="150000"/>
              </a:lnSpc>
              <a:buNone/>
            </a:pPr>
            <a:r>
              <a:rPr lang="tr-TR" sz="1600" dirty="0" smtClean="0"/>
              <a:t>kalmıştır. Araştırmacılar, yazarları farklı akımların etkisinde gösterebilmişlerdir. </a:t>
            </a:r>
          </a:p>
          <a:p>
            <a:pPr>
              <a:lnSpc>
                <a:spcPct val="150000"/>
              </a:lnSpc>
              <a:buNone/>
            </a:pPr>
            <a:endParaRPr lang="tr-TR" sz="1600" dirty="0" smtClean="0"/>
          </a:p>
          <a:p>
            <a:pPr>
              <a:lnSpc>
                <a:spcPct val="150000"/>
              </a:lnSpc>
              <a:buNone/>
            </a:pPr>
            <a:r>
              <a:rPr lang="tr-TR" sz="1600" dirty="0" smtClean="0"/>
              <a:t>Bilgilendirmeye </a:t>
            </a:r>
            <a:r>
              <a:rPr lang="tr-TR" sz="1600" dirty="0" err="1" smtClean="0"/>
              <a:t>klâsizm</a:t>
            </a:r>
            <a:r>
              <a:rPr lang="tr-TR" sz="1600" dirty="0" smtClean="0"/>
              <a:t> akımından başlanmıştır. Ancak </a:t>
            </a:r>
            <a:r>
              <a:rPr lang="tr-TR" sz="1600" dirty="0" err="1" smtClean="0"/>
              <a:t>klâsizm</a:t>
            </a:r>
            <a:r>
              <a:rPr lang="tr-TR" sz="1600" dirty="0" smtClean="0"/>
              <a:t> öncesi de yazın akımlarının varlığı bilin-</a:t>
            </a:r>
          </a:p>
          <a:p>
            <a:pPr>
              <a:lnSpc>
                <a:spcPct val="150000"/>
              </a:lnSpc>
              <a:buNone/>
            </a:pPr>
            <a:r>
              <a:rPr lang="tr-TR" sz="1600" dirty="0" err="1" smtClean="0"/>
              <a:t>mektedir</a:t>
            </a:r>
            <a:r>
              <a:rPr lang="tr-TR" sz="1600" dirty="0" smtClean="0"/>
              <a:t>. Gerek antik düşüncenin yeniden değerlendirilmesi, gerek yazın türlerinin gelişme süreci ve </a:t>
            </a:r>
          </a:p>
          <a:p>
            <a:pPr>
              <a:lnSpc>
                <a:spcPct val="150000"/>
              </a:lnSpc>
              <a:buNone/>
            </a:pPr>
            <a:r>
              <a:rPr lang="tr-TR" sz="1600" dirty="0" smtClean="0"/>
              <a:t>diğer sanatlarla ilişkileri, gerekse </a:t>
            </a:r>
            <a:r>
              <a:rPr lang="tr-TR" sz="1600" dirty="0" err="1" smtClean="0"/>
              <a:t>Rönesansla</a:t>
            </a:r>
            <a:r>
              <a:rPr lang="tr-TR" sz="1600" dirty="0" smtClean="0"/>
              <a:t> birlikte değişen değerlerin anlam kazanmaya başladıkları </a:t>
            </a:r>
          </a:p>
          <a:p>
            <a:pPr>
              <a:lnSpc>
                <a:spcPct val="150000"/>
              </a:lnSpc>
              <a:buNone/>
            </a:pPr>
            <a:r>
              <a:rPr lang="tr-TR" sz="1600" dirty="0" smtClean="0"/>
              <a:t>dönem olduğundan klâsisizmden başlanması uygun görülmüştür.</a:t>
            </a:r>
          </a:p>
          <a:p>
            <a:pPr>
              <a:lnSpc>
                <a:spcPct val="150000"/>
              </a:lnSpc>
              <a:buNone/>
            </a:pPr>
            <a:endParaRPr lang="tr-TR" sz="1600" dirty="0" smtClean="0"/>
          </a:p>
          <a:p>
            <a:pPr>
              <a:lnSpc>
                <a:spcPct val="150000"/>
              </a:lnSpc>
              <a:buNone/>
            </a:pPr>
            <a:endParaRPr lang="tr-TR" sz="1600" dirty="0" smtClean="0"/>
          </a:p>
          <a:p>
            <a:pPr>
              <a:lnSpc>
                <a:spcPct val="150000"/>
              </a:lnSpc>
              <a:buNone/>
            </a:pPr>
            <a:endParaRPr lang="tr-TR" sz="1600" dirty="0"/>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142852"/>
            <a:ext cx="8786874" cy="6572296"/>
          </a:xfrm>
        </p:spPr>
        <p:txBody>
          <a:bodyPr/>
          <a:lstStyle/>
          <a:p>
            <a:pPr>
              <a:buNone/>
            </a:pPr>
            <a:r>
              <a:rPr lang="tr-TR" dirty="0" smtClean="0"/>
              <a:t> </a:t>
            </a:r>
            <a:r>
              <a:rPr lang="tr-TR" sz="1600" b="1" dirty="0" smtClean="0"/>
              <a:t>Klâsisizm </a:t>
            </a:r>
          </a:p>
          <a:p>
            <a:pPr>
              <a:buNone/>
            </a:pPr>
            <a:r>
              <a:rPr lang="tr-TR" sz="1600" dirty="0" smtClean="0"/>
              <a:t>Bu akımın kuramsal dayanağı yazın alanında </a:t>
            </a:r>
            <a:r>
              <a:rPr lang="tr-TR" sz="1600" dirty="0" err="1" smtClean="0"/>
              <a:t>Rönesansta</a:t>
            </a:r>
            <a:r>
              <a:rPr lang="tr-TR" sz="1600" dirty="0" smtClean="0"/>
              <a:t> oluşturulmuştur. Bu nedenle de bazı araştırma- </a:t>
            </a:r>
          </a:p>
          <a:p>
            <a:pPr>
              <a:buNone/>
            </a:pPr>
            <a:r>
              <a:rPr lang="tr-TR" sz="1600" dirty="0" err="1" smtClean="0"/>
              <a:t>larda</a:t>
            </a:r>
            <a:r>
              <a:rPr lang="tr-TR" sz="1600" dirty="0" smtClean="0"/>
              <a:t> Rönesans dönemi sanatçıları klâsisizm içinde gösterilmektedir. Örneğin; </a:t>
            </a:r>
            <a:r>
              <a:rPr lang="tr-TR" sz="1600" b="1" i="1" dirty="0" smtClean="0"/>
              <a:t>W. </a:t>
            </a:r>
            <a:r>
              <a:rPr lang="tr-TR" sz="1600" b="1" i="1" dirty="0" err="1" smtClean="0"/>
              <a:t>Shakespeare</a:t>
            </a:r>
            <a:r>
              <a:rPr lang="tr-TR" sz="1600" b="1" i="1" dirty="0" smtClean="0"/>
              <a:t>, </a:t>
            </a:r>
          </a:p>
          <a:p>
            <a:pPr>
              <a:buNone/>
            </a:pPr>
            <a:r>
              <a:rPr lang="tr-TR" sz="1600" b="1" i="1" dirty="0" smtClean="0"/>
              <a:t>Montaigne </a:t>
            </a:r>
            <a:r>
              <a:rPr lang="tr-TR" sz="1600" dirty="0" smtClean="0"/>
              <a:t>vb. sanatçılar Rönesans dönemi yazarları olmalarına karşın klâsikler arasında sayılmışlardır.</a:t>
            </a:r>
          </a:p>
          <a:p>
            <a:pPr>
              <a:buNone/>
            </a:pPr>
            <a:endParaRPr lang="tr-TR" sz="1600" dirty="0" smtClean="0"/>
          </a:p>
          <a:p>
            <a:pPr>
              <a:buNone/>
            </a:pPr>
            <a:r>
              <a:rPr lang="tr-TR" sz="1600" dirty="0" smtClean="0"/>
              <a:t>Diğer sanat alanlarında olduğu gibi yazın (edebiyat)da da klâsisizm denilince akla ilk gelen </a:t>
            </a:r>
            <a:r>
              <a:rPr lang="tr-TR" sz="1600" i="1" dirty="0" smtClean="0"/>
              <a:t>17. yüzyıldır</a:t>
            </a:r>
            <a:r>
              <a:rPr lang="tr-TR" sz="1600" dirty="0" smtClean="0"/>
              <a:t>. </a:t>
            </a:r>
          </a:p>
          <a:p>
            <a:pPr>
              <a:buNone/>
            </a:pPr>
            <a:r>
              <a:rPr lang="tr-TR" sz="1600" dirty="0" smtClean="0"/>
              <a:t>Ancak klâsisizmin ortaya çıkış nedenlerine bakıldığında </a:t>
            </a:r>
            <a:r>
              <a:rPr lang="tr-TR" sz="1600" i="1" dirty="0" smtClean="0"/>
              <a:t>Antik Yunan </a:t>
            </a:r>
            <a:r>
              <a:rPr lang="tr-TR" sz="1600" dirty="0" smtClean="0"/>
              <a:t>ve </a:t>
            </a:r>
            <a:r>
              <a:rPr lang="tr-TR" sz="1600" i="1" dirty="0" smtClean="0"/>
              <a:t>Roma</a:t>
            </a:r>
            <a:r>
              <a:rPr lang="tr-TR" sz="1600" dirty="0" smtClean="0"/>
              <a:t> sanatının özellikleri görülür. </a:t>
            </a:r>
          </a:p>
          <a:p>
            <a:pPr>
              <a:buNone/>
            </a:pPr>
            <a:endParaRPr lang="tr-TR" sz="1600" dirty="0" smtClean="0"/>
          </a:p>
          <a:p>
            <a:pPr>
              <a:buNone/>
            </a:pPr>
            <a:r>
              <a:rPr lang="tr-TR" sz="1600" dirty="0" smtClean="0"/>
              <a:t>Antik sanat anlayışına temel olan </a:t>
            </a:r>
            <a:r>
              <a:rPr lang="tr-TR" sz="1600" i="1" dirty="0" smtClean="0"/>
              <a:t>biçimsel kesinlik</a:t>
            </a:r>
            <a:r>
              <a:rPr lang="tr-TR" sz="1600" dirty="0" smtClean="0"/>
              <a:t>, </a:t>
            </a:r>
            <a:r>
              <a:rPr lang="tr-TR" sz="1600" i="1" dirty="0" smtClean="0"/>
              <a:t>düzen</a:t>
            </a:r>
            <a:r>
              <a:rPr lang="tr-TR" sz="1600" dirty="0" smtClean="0"/>
              <a:t>, </a:t>
            </a:r>
            <a:r>
              <a:rPr lang="tr-TR" sz="1600" i="1" dirty="0" smtClean="0"/>
              <a:t>denge</a:t>
            </a:r>
            <a:r>
              <a:rPr lang="tr-TR" sz="1600" dirty="0" smtClean="0"/>
              <a:t>, </a:t>
            </a:r>
            <a:r>
              <a:rPr lang="tr-TR" sz="1600" i="1" dirty="0" smtClean="0"/>
              <a:t>uyum</a:t>
            </a:r>
            <a:r>
              <a:rPr lang="tr-TR" sz="1600" dirty="0" smtClean="0"/>
              <a:t> gibi nitelikler 17. ve 18. yüzyıl </a:t>
            </a:r>
          </a:p>
          <a:p>
            <a:pPr>
              <a:buNone/>
            </a:pPr>
            <a:r>
              <a:rPr lang="tr-TR" sz="1600" dirty="0" smtClean="0"/>
              <a:t>Avrupa sanatını da kapsamıştır. Başka bir deyişle klâsisizm diye bilinen anlayışın uzantısı </a:t>
            </a:r>
            <a:r>
              <a:rPr lang="tr-TR" sz="1600" b="1" i="1" dirty="0" smtClean="0"/>
              <a:t>İ. Ö. 5. </a:t>
            </a:r>
            <a:r>
              <a:rPr lang="tr-TR" sz="1600" dirty="0" smtClean="0"/>
              <a:t>yüzyıla </a:t>
            </a:r>
          </a:p>
          <a:p>
            <a:pPr>
              <a:buNone/>
            </a:pPr>
            <a:r>
              <a:rPr lang="tr-TR" sz="1600" dirty="0" smtClean="0"/>
              <a:t>değin uzanır.</a:t>
            </a:r>
          </a:p>
          <a:p>
            <a:pPr>
              <a:buNone/>
            </a:pPr>
            <a:endParaRPr lang="tr-TR" sz="1600" dirty="0" smtClean="0"/>
          </a:p>
          <a:p>
            <a:pPr>
              <a:buNone/>
            </a:pPr>
            <a:r>
              <a:rPr lang="tr-TR" sz="1600" dirty="0" smtClean="0"/>
              <a:t>Klâsisizmin ilk örnekleri, Fransız yazınında </a:t>
            </a:r>
            <a:r>
              <a:rPr lang="tr-TR" sz="1600" b="1" i="1" dirty="0" err="1" smtClean="0"/>
              <a:t>Boileau</a:t>
            </a:r>
            <a:r>
              <a:rPr lang="tr-TR" sz="1600" dirty="0" err="1" smtClean="0"/>
              <a:t>'nun</a:t>
            </a:r>
            <a:r>
              <a:rPr lang="tr-TR" sz="1600" dirty="0" smtClean="0"/>
              <a:t> eserlerinde görülür. </a:t>
            </a:r>
            <a:r>
              <a:rPr lang="tr-TR" sz="1600" dirty="0" err="1" smtClean="0"/>
              <a:t>Boileau</a:t>
            </a:r>
            <a:r>
              <a:rPr lang="tr-TR" sz="1600" dirty="0" smtClean="0"/>
              <a:t> klâsik sanatı şöyle </a:t>
            </a:r>
          </a:p>
          <a:p>
            <a:pPr>
              <a:buNone/>
            </a:pPr>
            <a:r>
              <a:rPr lang="tr-TR" sz="1600" dirty="0" smtClean="0"/>
              <a:t>tanımlar: </a:t>
            </a:r>
            <a:r>
              <a:rPr lang="tr-TR" sz="1600" i="1" dirty="0" smtClean="0"/>
              <a:t>"Bir yapıt hoş bir şeyle ve insanların genel beğenisine uygun bir tatla dolu değilse, az sayıda </a:t>
            </a:r>
          </a:p>
          <a:p>
            <a:pPr>
              <a:buNone/>
            </a:pPr>
            <a:r>
              <a:rPr lang="tr-TR" sz="1600" i="1" dirty="0" smtClean="0"/>
              <a:t>bilen kişice beğenilse de boşunadır, hiçbir zaman iyi bir yapıt sayılmayacaktır... Herkesin </a:t>
            </a:r>
            <a:r>
              <a:rPr lang="tr-TR" sz="1600" b="1" i="1" dirty="0" smtClean="0"/>
              <a:t>usundan</a:t>
            </a:r>
            <a:r>
              <a:rPr lang="tr-TR" sz="1600" i="1" dirty="0" smtClean="0"/>
              <a:t> geçen </a:t>
            </a:r>
          </a:p>
          <a:p>
            <a:pPr>
              <a:buNone/>
            </a:pPr>
            <a:r>
              <a:rPr lang="tr-TR" sz="1600" b="1" i="1" dirty="0" smtClean="0"/>
              <a:t>bir düşünce</a:t>
            </a:r>
            <a:r>
              <a:rPr lang="tr-TR" sz="1600" i="1" dirty="0" smtClean="0"/>
              <a:t>, ancak canlı ve yeni bir biçimde söylenirse değeri olan bir düşünced</a:t>
            </a:r>
            <a:r>
              <a:rPr lang="tr-TR" sz="1600" dirty="0" smtClean="0"/>
              <a:t>ir." </a:t>
            </a:r>
          </a:p>
          <a:p>
            <a:pPr>
              <a:buNone/>
            </a:pPr>
            <a:endParaRPr lang="tr-TR" sz="1600" dirty="0" smtClean="0"/>
          </a:p>
          <a:p>
            <a:pPr>
              <a:buNone/>
            </a:pPr>
            <a:r>
              <a:rPr lang="tr-TR" sz="1600" b="1" i="1" dirty="0" smtClean="0"/>
              <a:t>Klâsisizm </a:t>
            </a:r>
            <a:r>
              <a:rPr lang="tr-TR" sz="1600" b="1" i="1" u="sng" dirty="0" smtClean="0"/>
              <a:t>usa dayalı </a:t>
            </a:r>
            <a:r>
              <a:rPr lang="tr-TR" sz="1600" b="1" i="1" dirty="0" smtClean="0"/>
              <a:t>öğreten, eğiten, yücelten bir sanattır</a:t>
            </a:r>
            <a:r>
              <a:rPr lang="tr-TR" sz="1600" dirty="0" smtClean="0"/>
              <a:t>. 17. yüzyıl yazını da bu anlayışla Aristoteles'in </a:t>
            </a:r>
          </a:p>
          <a:p>
            <a:pPr>
              <a:buNone/>
            </a:pPr>
            <a:r>
              <a:rPr lang="tr-TR" sz="1600" dirty="0" err="1" smtClean="0"/>
              <a:t>Poetika'sının</a:t>
            </a:r>
            <a:r>
              <a:rPr lang="tr-TR" sz="1600" dirty="0" smtClean="0"/>
              <a:t> etkisiyle oluşturulmuştur.</a:t>
            </a:r>
          </a:p>
          <a:p>
            <a:pPr>
              <a:buNone/>
            </a:pPr>
            <a:endParaRPr lang="tr-TR" sz="1600" dirty="0" smtClean="0"/>
          </a:p>
          <a:p>
            <a:pPr>
              <a:buNone/>
            </a:pPr>
            <a:endParaRPr lang="tr-TR" sz="1600" dirty="0" smtClean="0"/>
          </a:p>
          <a:p>
            <a:pPr>
              <a:buNone/>
            </a:pPr>
            <a:endParaRPr lang="tr-TR" sz="1600" dirty="0" smtClean="0"/>
          </a:p>
          <a:p>
            <a:pPr>
              <a:buNone/>
            </a:pPr>
            <a:endParaRPr lang="tr-TR" sz="1600" b="1" dirty="0"/>
          </a:p>
        </p:txBody>
      </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86874" cy="6500858"/>
          </a:xfrm>
        </p:spPr>
        <p:txBody>
          <a:bodyPr>
            <a:normAutofit/>
          </a:bodyPr>
          <a:lstStyle/>
          <a:p>
            <a:pPr>
              <a:buNone/>
            </a:pPr>
            <a:r>
              <a:rPr lang="tr-TR" sz="1800" dirty="0" smtClean="0">
                <a:sym typeface="Wingdings" pitchFamily="2" charset="2"/>
              </a:rPr>
              <a:t></a:t>
            </a:r>
            <a:r>
              <a:rPr lang="tr-TR" sz="1800" b="1" i="1" dirty="0" smtClean="0"/>
              <a:t>Klâsisizmde duygusallığa yer yoktur</a:t>
            </a:r>
            <a:r>
              <a:rPr lang="tr-TR" sz="1800" dirty="0" smtClean="0"/>
              <a:t>. Biçimci kurallarla yer, zaman ve eylem birliği tekdüze </a:t>
            </a:r>
          </a:p>
          <a:p>
            <a:pPr>
              <a:buNone/>
            </a:pPr>
            <a:r>
              <a:rPr lang="tr-TR" sz="1800" dirty="0" smtClean="0"/>
              <a:t>olarak kullanılmıştır. </a:t>
            </a:r>
            <a:r>
              <a:rPr lang="tr-TR" sz="1800" i="1" dirty="0" smtClean="0"/>
              <a:t>"Üç birlik kuralı" </a:t>
            </a:r>
            <a:r>
              <a:rPr lang="tr-TR" sz="1800" dirty="0" smtClean="0"/>
              <a:t>diye de bilinen bu kural, klâsik sayılan imgelerle </a:t>
            </a:r>
          </a:p>
          <a:p>
            <a:pPr>
              <a:buNone/>
            </a:pPr>
            <a:r>
              <a:rPr lang="tr-TR" sz="1800" dirty="0" smtClean="0"/>
              <a:t>oluşturulmuş, ortak beğenilerin dışına çıkılmamıştır. </a:t>
            </a:r>
          </a:p>
          <a:p>
            <a:pPr>
              <a:buNone/>
            </a:pPr>
            <a:r>
              <a:rPr lang="tr-TR" sz="1800" dirty="0" smtClean="0">
                <a:sym typeface="Wingdings" pitchFamily="2" charset="2"/>
              </a:rPr>
              <a:t> Klâsik sanatçı işleyeceği konuları doğadaki en güzel örnekler arasından seçer ve </a:t>
            </a:r>
            <a:r>
              <a:rPr lang="tr-TR" sz="1800" i="1" dirty="0" smtClean="0">
                <a:sym typeface="Wingdings" pitchFamily="2" charset="2"/>
              </a:rPr>
              <a:t>bunların </a:t>
            </a:r>
          </a:p>
          <a:p>
            <a:pPr>
              <a:buNone/>
            </a:pPr>
            <a:r>
              <a:rPr lang="tr-TR" sz="1800" i="1" dirty="0" smtClean="0">
                <a:sym typeface="Wingdings" pitchFamily="2" charset="2"/>
              </a:rPr>
              <a:t>düzensizliklerini ayıklar. </a:t>
            </a:r>
            <a:r>
              <a:rPr lang="tr-TR" sz="1800" dirty="0" smtClean="0">
                <a:sym typeface="Wingdings" pitchFamily="2" charset="2"/>
              </a:rPr>
              <a:t>Elde ettiği biçimin </a:t>
            </a:r>
            <a:r>
              <a:rPr lang="tr-TR" sz="1800" i="1" dirty="0" smtClean="0">
                <a:sym typeface="Wingdings" pitchFamily="2" charset="2"/>
              </a:rPr>
              <a:t>bütünlük ve uy</a:t>
            </a:r>
            <a:r>
              <a:rPr lang="tr-TR" sz="1800" dirty="0" smtClean="0">
                <a:sym typeface="Wingdings" pitchFamily="2" charset="2"/>
              </a:rPr>
              <a:t>um içinde olmasına çalışır. Parçalar </a:t>
            </a:r>
          </a:p>
          <a:p>
            <a:pPr>
              <a:buNone/>
            </a:pPr>
            <a:r>
              <a:rPr lang="tr-TR" sz="1800" dirty="0" smtClean="0">
                <a:sym typeface="Wingdings" pitchFamily="2" charset="2"/>
              </a:rPr>
              <a:t>arasında uyumun sağlanması, belli bazı oranların uygulanmasıyla sağlanabilir. Bu oranlar ise </a:t>
            </a:r>
          </a:p>
          <a:p>
            <a:pPr>
              <a:buNone/>
            </a:pPr>
            <a:r>
              <a:rPr lang="tr-TR" sz="1800" dirty="0" smtClean="0">
                <a:sym typeface="Wingdings" pitchFamily="2" charset="2"/>
              </a:rPr>
              <a:t>en ideal varlık olan </a:t>
            </a:r>
            <a:r>
              <a:rPr lang="tr-TR" sz="1800" i="1" dirty="0" smtClean="0">
                <a:sym typeface="Wingdings" pitchFamily="2" charset="2"/>
              </a:rPr>
              <a:t>insanın organları arasındaki oranlar</a:t>
            </a:r>
            <a:r>
              <a:rPr lang="tr-TR" sz="1800" dirty="0" smtClean="0">
                <a:sym typeface="Wingdings" pitchFamily="2" charset="2"/>
              </a:rPr>
              <a:t>dan oluşturulur ve üç amaca ulaşmayı </a:t>
            </a:r>
          </a:p>
          <a:p>
            <a:pPr>
              <a:buNone/>
            </a:pPr>
            <a:r>
              <a:rPr lang="tr-TR" sz="1800" dirty="0" smtClean="0">
                <a:sym typeface="Wingdings" pitchFamily="2" charset="2"/>
              </a:rPr>
              <a:t>sağlar: </a:t>
            </a:r>
          </a:p>
          <a:p>
            <a:pPr>
              <a:buNone/>
            </a:pPr>
            <a:r>
              <a:rPr lang="tr-TR" sz="1800" dirty="0" smtClean="0">
                <a:sym typeface="Wingdings" pitchFamily="2" charset="2"/>
              </a:rPr>
              <a:t>• İdeal bir güzellik duygusu yaratmak, </a:t>
            </a:r>
          </a:p>
          <a:p>
            <a:pPr>
              <a:buNone/>
            </a:pPr>
            <a:r>
              <a:rPr lang="tr-TR" sz="1800" dirty="0" smtClean="0">
                <a:sym typeface="Wingdings" pitchFamily="2" charset="2"/>
              </a:rPr>
              <a:t>• Sistemleştirme eğilimini karşılamak, </a:t>
            </a:r>
          </a:p>
          <a:p>
            <a:pPr>
              <a:buNone/>
            </a:pPr>
            <a:r>
              <a:rPr lang="tr-TR" sz="1800" dirty="0" smtClean="0">
                <a:sym typeface="Wingdings" pitchFamily="2" charset="2"/>
              </a:rPr>
              <a:t>• Herkes için geçerli olan değer ölçüleri oluşturmaktır.</a:t>
            </a:r>
          </a:p>
          <a:p>
            <a:pPr>
              <a:buNone/>
            </a:pPr>
            <a:r>
              <a:rPr lang="tr-TR" sz="1800" dirty="0" smtClean="0">
                <a:sym typeface="Wingdings" pitchFamily="2" charset="2"/>
              </a:rPr>
              <a:t> Klâsisizmde konular </a:t>
            </a:r>
            <a:r>
              <a:rPr lang="tr-TR" sz="1800" b="1" i="1" dirty="0" smtClean="0">
                <a:sym typeface="Wingdings" pitchFamily="2" charset="2"/>
              </a:rPr>
              <a:t>insan doğasına uygun </a:t>
            </a:r>
            <a:r>
              <a:rPr lang="tr-TR" sz="1800" dirty="0" smtClean="0">
                <a:sym typeface="Wingdings" pitchFamily="2" charset="2"/>
              </a:rPr>
              <a:t>olarak seçilmiştir. Davranışlar </a:t>
            </a:r>
            <a:r>
              <a:rPr lang="tr-TR" sz="1800" b="1" i="1" dirty="0" smtClean="0">
                <a:sym typeface="Wingdings" pitchFamily="2" charset="2"/>
              </a:rPr>
              <a:t>aklın denetimi </a:t>
            </a:r>
          </a:p>
          <a:p>
            <a:pPr>
              <a:buNone/>
            </a:pPr>
            <a:r>
              <a:rPr lang="tr-TR" sz="1800" dirty="0" smtClean="0">
                <a:sym typeface="Wingdings" pitchFamily="2" charset="2"/>
              </a:rPr>
              <a:t>altındadır. </a:t>
            </a:r>
            <a:r>
              <a:rPr lang="tr-TR" sz="1800" b="1" i="1" dirty="0" smtClean="0">
                <a:sym typeface="Wingdings" pitchFamily="2" charset="2"/>
              </a:rPr>
              <a:t>Gerçekçi</a:t>
            </a:r>
            <a:r>
              <a:rPr lang="tr-TR" sz="1800" dirty="0" smtClean="0">
                <a:sym typeface="Wingdings" pitchFamily="2" charset="2"/>
              </a:rPr>
              <a:t> konular ele alınmış, </a:t>
            </a:r>
            <a:r>
              <a:rPr lang="tr-TR" sz="1800" b="1" i="1" dirty="0" smtClean="0">
                <a:sym typeface="Wingdings" pitchFamily="2" charset="2"/>
              </a:rPr>
              <a:t>karakterler yerine tipler</a:t>
            </a:r>
            <a:r>
              <a:rPr lang="tr-TR" sz="1800" dirty="0" smtClean="0">
                <a:sym typeface="Wingdings" pitchFamily="2" charset="2"/>
              </a:rPr>
              <a:t> işlenmiştir. Yöresellikten öte </a:t>
            </a:r>
          </a:p>
          <a:p>
            <a:pPr>
              <a:buNone/>
            </a:pPr>
            <a:r>
              <a:rPr lang="tr-TR" sz="1800" b="1" i="1" dirty="0" smtClean="0">
                <a:sym typeface="Wingdings" pitchFamily="2" charset="2"/>
              </a:rPr>
              <a:t>evrensel</a:t>
            </a:r>
            <a:r>
              <a:rPr lang="tr-TR" sz="1800" dirty="0" smtClean="0">
                <a:sym typeface="Wingdings" pitchFamily="2" charset="2"/>
              </a:rPr>
              <a:t> olanlar, klâsik dönemin özellikleri olarak yansımıştır.</a:t>
            </a:r>
          </a:p>
          <a:p>
            <a:pPr>
              <a:buNone/>
            </a:pPr>
            <a:endParaRPr lang="tr-TR" sz="1800" dirty="0" smtClean="0">
              <a:sym typeface="Wingdings" pitchFamily="2" charset="2"/>
            </a:endParaRPr>
          </a:p>
          <a:p>
            <a:pPr>
              <a:buNone/>
            </a:pPr>
            <a:r>
              <a:rPr lang="tr-TR" sz="1800" dirty="0" smtClean="0">
                <a:sym typeface="Wingdings" pitchFamily="2" charset="2"/>
              </a:rPr>
              <a:t> Alman yazınından </a:t>
            </a:r>
            <a:r>
              <a:rPr lang="tr-TR" sz="1800" b="1" i="1" dirty="0" smtClean="0">
                <a:sym typeface="Wingdings" pitchFamily="2" charset="2"/>
              </a:rPr>
              <a:t>Goethe </a:t>
            </a:r>
            <a:r>
              <a:rPr lang="tr-TR" sz="1800" dirty="0" smtClean="0">
                <a:sym typeface="Wingdings" pitchFamily="2" charset="2"/>
              </a:rPr>
              <a:t>(1749 - 1832), </a:t>
            </a:r>
            <a:r>
              <a:rPr lang="tr-TR" sz="1800" b="1" i="1" dirty="0" err="1" smtClean="0">
                <a:sym typeface="Wingdings" pitchFamily="2" charset="2"/>
              </a:rPr>
              <a:t>Schiller</a:t>
            </a:r>
            <a:r>
              <a:rPr lang="tr-TR" sz="1800" dirty="0" smtClean="0">
                <a:sym typeface="Wingdings" pitchFamily="2" charset="2"/>
              </a:rPr>
              <a:t> (1759 - 1805); Fransız yazınından </a:t>
            </a:r>
          </a:p>
          <a:p>
            <a:pPr>
              <a:buNone/>
            </a:pPr>
            <a:r>
              <a:rPr lang="tr-TR" sz="1800" b="1" i="1" dirty="0" err="1" smtClean="0">
                <a:sym typeface="Wingdings" pitchFamily="2" charset="2"/>
              </a:rPr>
              <a:t>Corneille</a:t>
            </a:r>
            <a:r>
              <a:rPr lang="tr-TR" sz="1800" b="1" i="1" dirty="0" smtClean="0">
                <a:sym typeface="Wingdings" pitchFamily="2" charset="2"/>
              </a:rPr>
              <a:t> </a:t>
            </a:r>
            <a:r>
              <a:rPr lang="tr-TR" sz="1800" dirty="0" smtClean="0">
                <a:sym typeface="Wingdings" pitchFamily="2" charset="2"/>
              </a:rPr>
              <a:t>(1606 - 1684), </a:t>
            </a:r>
            <a:r>
              <a:rPr lang="tr-TR" sz="1800" b="1" i="1" dirty="0" err="1" smtClean="0">
                <a:sym typeface="Wingdings" pitchFamily="2" charset="2"/>
              </a:rPr>
              <a:t>Racine</a:t>
            </a:r>
            <a:r>
              <a:rPr lang="tr-TR" sz="1800" b="1" i="1" dirty="0" smtClean="0">
                <a:sym typeface="Wingdings" pitchFamily="2" charset="2"/>
              </a:rPr>
              <a:t> </a:t>
            </a:r>
            <a:r>
              <a:rPr lang="tr-TR" sz="1800" dirty="0" smtClean="0">
                <a:sym typeface="Wingdings" pitchFamily="2" charset="2"/>
              </a:rPr>
              <a:t>(1639 - 1699), </a:t>
            </a:r>
            <a:r>
              <a:rPr lang="tr-TR" sz="1800" b="1" i="1" dirty="0" err="1" smtClean="0">
                <a:sym typeface="Wingdings" pitchFamily="2" charset="2"/>
              </a:rPr>
              <a:t>Moliere</a:t>
            </a:r>
            <a:r>
              <a:rPr lang="tr-TR" sz="1800" b="1" i="1" dirty="0" smtClean="0">
                <a:sym typeface="Wingdings" pitchFamily="2" charset="2"/>
              </a:rPr>
              <a:t> </a:t>
            </a:r>
            <a:r>
              <a:rPr lang="tr-TR" sz="1800" dirty="0" smtClean="0">
                <a:sym typeface="Wingdings" pitchFamily="2" charset="2"/>
              </a:rPr>
              <a:t>(1622 - 1673); İtalyan yazınından </a:t>
            </a:r>
          </a:p>
          <a:p>
            <a:pPr>
              <a:buNone/>
            </a:pPr>
            <a:r>
              <a:rPr lang="tr-TR" sz="1800" b="1" i="1" dirty="0" err="1" smtClean="0">
                <a:sym typeface="Wingdings" pitchFamily="2" charset="2"/>
              </a:rPr>
              <a:t>Goldoni</a:t>
            </a:r>
            <a:r>
              <a:rPr lang="tr-TR" sz="1800" b="1" i="1" dirty="0" smtClean="0">
                <a:sym typeface="Wingdings" pitchFamily="2" charset="2"/>
              </a:rPr>
              <a:t> </a:t>
            </a:r>
            <a:r>
              <a:rPr lang="tr-TR" sz="1800" dirty="0" smtClean="0">
                <a:sym typeface="Wingdings" pitchFamily="2" charset="2"/>
              </a:rPr>
              <a:t>(1707 - 1793); İngiliz yazınından </a:t>
            </a:r>
            <a:r>
              <a:rPr lang="tr-TR" sz="1800" i="1" dirty="0" smtClean="0">
                <a:sym typeface="Wingdings" pitchFamily="2" charset="2"/>
              </a:rPr>
              <a:t> </a:t>
            </a:r>
            <a:r>
              <a:rPr lang="tr-TR" sz="1800" b="1" i="1" dirty="0" err="1" smtClean="0">
                <a:sym typeface="Wingdings" pitchFamily="2" charset="2"/>
              </a:rPr>
              <a:t>Drydon</a:t>
            </a:r>
            <a:r>
              <a:rPr lang="tr-TR" sz="1800" b="1" i="1" dirty="0" smtClean="0">
                <a:sym typeface="Wingdings" pitchFamily="2" charset="2"/>
              </a:rPr>
              <a:t> </a:t>
            </a:r>
            <a:r>
              <a:rPr lang="tr-TR" sz="1800" dirty="0" smtClean="0">
                <a:sym typeface="Wingdings" pitchFamily="2" charset="2"/>
              </a:rPr>
              <a:t>(1631 - 1700); Rus yazınından </a:t>
            </a:r>
            <a:r>
              <a:rPr lang="tr-TR" sz="1800" b="1" i="1" dirty="0" err="1" smtClean="0">
                <a:sym typeface="Wingdings" pitchFamily="2" charset="2"/>
              </a:rPr>
              <a:t>Krilov</a:t>
            </a:r>
            <a:r>
              <a:rPr lang="tr-TR" sz="1800" dirty="0" smtClean="0">
                <a:sym typeface="Wingdings" pitchFamily="2" charset="2"/>
              </a:rPr>
              <a:t>    </a:t>
            </a:r>
          </a:p>
          <a:p>
            <a:pPr>
              <a:buNone/>
            </a:pPr>
            <a:r>
              <a:rPr lang="tr-TR" sz="1800" dirty="0" smtClean="0">
                <a:sym typeface="Wingdings" pitchFamily="2" charset="2"/>
              </a:rPr>
              <a:t>(1768 - 1844) klâsik dönem için örnek sayılabilecek yazarlardan bazılarıdır.</a:t>
            </a:r>
          </a:p>
          <a:p>
            <a:pPr>
              <a:buNone/>
            </a:pPr>
            <a:endParaRPr lang="tr-TR" sz="1800" dirty="0" smtClean="0">
              <a:sym typeface="Wingdings" pitchFamily="2" charset="2"/>
            </a:endParaRPr>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357982"/>
          </a:xfrm>
        </p:spPr>
        <p:style>
          <a:lnRef idx="2">
            <a:schemeClr val="accent1"/>
          </a:lnRef>
          <a:fillRef idx="1">
            <a:schemeClr val="lt1"/>
          </a:fillRef>
          <a:effectRef idx="0">
            <a:schemeClr val="accent1"/>
          </a:effectRef>
          <a:fontRef idx="minor">
            <a:schemeClr val="dk1"/>
          </a:fontRef>
        </p:style>
        <p:txBody>
          <a:bodyPr>
            <a:normAutofit fontScale="92500"/>
          </a:bodyPr>
          <a:lstStyle/>
          <a:p>
            <a:pPr>
              <a:buNone/>
            </a:pPr>
            <a:r>
              <a:rPr lang="tr-TR" sz="2000" b="1" i="1" dirty="0" err="1" smtClean="0"/>
              <a:t>Neoklâsisizm</a:t>
            </a:r>
            <a:endParaRPr lang="tr-TR" sz="2000" b="1" i="1" dirty="0" smtClean="0"/>
          </a:p>
          <a:p>
            <a:pPr>
              <a:buNone/>
            </a:pPr>
            <a:endParaRPr lang="tr-TR" sz="2000" b="1" i="1" dirty="0" smtClean="0"/>
          </a:p>
          <a:p>
            <a:pPr>
              <a:lnSpc>
                <a:spcPct val="150000"/>
              </a:lnSpc>
              <a:buNone/>
            </a:pPr>
            <a:r>
              <a:rPr lang="tr-TR" sz="2000" dirty="0" smtClean="0">
                <a:sym typeface="Wingdings" pitchFamily="2" charset="2"/>
              </a:rPr>
              <a:t></a:t>
            </a:r>
            <a:r>
              <a:rPr lang="tr-TR" sz="2000" dirty="0" smtClean="0"/>
              <a:t>Klâsisizm akımı 20. yüzyılda kendini </a:t>
            </a:r>
            <a:r>
              <a:rPr lang="tr-TR" sz="2000" dirty="0" err="1" smtClean="0"/>
              <a:t>neoklâsisizm</a:t>
            </a:r>
            <a:r>
              <a:rPr lang="tr-TR" sz="2000" dirty="0" smtClean="0"/>
              <a:t> olarak yeniden göstermiştir. Klâsik </a:t>
            </a:r>
          </a:p>
          <a:p>
            <a:pPr>
              <a:lnSpc>
                <a:spcPct val="150000"/>
              </a:lnSpc>
              <a:buNone/>
            </a:pPr>
            <a:r>
              <a:rPr lang="tr-TR" sz="2000" dirty="0" smtClean="0"/>
              <a:t>edebiyata dönme eğilimi taşıyan </a:t>
            </a:r>
            <a:r>
              <a:rPr lang="tr-TR" sz="2000" dirty="0" err="1" smtClean="0"/>
              <a:t>neoklâsikçiler</a:t>
            </a:r>
            <a:r>
              <a:rPr lang="tr-TR" sz="2000" dirty="0" smtClean="0"/>
              <a:t>, </a:t>
            </a:r>
            <a:r>
              <a:rPr lang="tr-TR" sz="2000" b="1" i="1" dirty="0" smtClean="0"/>
              <a:t>simgecilikten uzaklaşıp antik olana, </a:t>
            </a:r>
          </a:p>
          <a:p>
            <a:pPr>
              <a:lnSpc>
                <a:spcPct val="150000"/>
              </a:lnSpc>
              <a:buNone/>
            </a:pPr>
            <a:r>
              <a:rPr lang="tr-TR" sz="2000" b="1" i="1" dirty="0" smtClean="0"/>
              <a:t>Yunan ve Latin geleneğine</a:t>
            </a:r>
            <a:r>
              <a:rPr lang="tr-TR" sz="2000" dirty="0" smtClean="0"/>
              <a:t> dönmüşlerdir. </a:t>
            </a:r>
          </a:p>
          <a:p>
            <a:pPr>
              <a:lnSpc>
                <a:spcPct val="150000"/>
              </a:lnSpc>
              <a:buNone/>
            </a:pPr>
            <a:endParaRPr lang="tr-TR" sz="2000" dirty="0" smtClean="0"/>
          </a:p>
          <a:p>
            <a:pPr>
              <a:lnSpc>
                <a:spcPct val="150000"/>
              </a:lnSpc>
              <a:buNone/>
            </a:pPr>
            <a:r>
              <a:rPr lang="tr-TR" sz="2000" dirty="0" smtClean="0">
                <a:sym typeface="Wingdings" pitchFamily="2" charset="2"/>
              </a:rPr>
              <a:t></a:t>
            </a:r>
            <a:r>
              <a:rPr lang="tr-TR" sz="2000" dirty="0" smtClean="0"/>
              <a:t>Simgeci yazının öncülerinden Jean </a:t>
            </a:r>
            <a:r>
              <a:rPr lang="tr-TR" sz="2000" dirty="0" err="1" smtClean="0"/>
              <a:t>Moreas</a:t>
            </a:r>
            <a:r>
              <a:rPr lang="tr-TR" sz="2000" dirty="0" smtClean="0"/>
              <a:t> (1856 - 1910) zamanla bu sanat </a:t>
            </a:r>
          </a:p>
          <a:p>
            <a:pPr>
              <a:lnSpc>
                <a:spcPct val="150000"/>
              </a:lnSpc>
              <a:buNone/>
            </a:pPr>
            <a:r>
              <a:rPr lang="tr-TR" sz="2000" dirty="0" smtClean="0"/>
              <a:t>anlayışından koparak, geleneksel nazım biçimine dönmüş; klâsik değerleri ve biçimi </a:t>
            </a:r>
          </a:p>
          <a:p>
            <a:pPr>
              <a:lnSpc>
                <a:spcPct val="150000"/>
              </a:lnSpc>
              <a:buNone/>
            </a:pPr>
            <a:r>
              <a:rPr lang="tr-TR" sz="2000" dirty="0" smtClean="0"/>
              <a:t>savunmuştur. Ernest </a:t>
            </a:r>
            <a:r>
              <a:rPr lang="tr-TR" sz="2000" dirty="0" err="1" smtClean="0"/>
              <a:t>Raymaud</a:t>
            </a:r>
            <a:r>
              <a:rPr lang="tr-TR" sz="2000" dirty="0" smtClean="0"/>
              <a:t>, Charles </a:t>
            </a:r>
            <a:r>
              <a:rPr lang="tr-TR" sz="2000" dirty="0" err="1" smtClean="0"/>
              <a:t>Maurras</a:t>
            </a:r>
            <a:r>
              <a:rPr lang="tr-TR" sz="2000" dirty="0" smtClean="0"/>
              <a:t> gibi yazarlar da Jean </a:t>
            </a:r>
            <a:r>
              <a:rPr lang="tr-TR" sz="2000" dirty="0" err="1" smtClean="0"/>
              <a:t>Moreas'ın</a:t>
            </a:r>
            <a:r>
              <a:rPr lang="tr-TR" sz="2000" dirty="0" smtClean="0"/>
              <a:t> </a:t>
            </a:r>
          </a:p>
          <a:p>
            <a:pPr>
              <a:lnSpc>
                <a:spcPct val="150000"/>
              </a:lnSpc>
              <a:buNone/>
            </a:pPr>
            <a:r>
              <a:rPr lang="tr-TR" sz="2000" dirty="0" smtClean="0"/>
              <a:t>yanında yer almışlardır. </a:t>
            </a:r>
          </a:p>
          <a:p>
            <a:pPr>
              <a:lnSpc>
                <a:spcPct val="150000"/>
              </a:lnSpc>
              <a:buNone/>
            </a:pPr>
            <a:endParaRPr lang="tr-TR" sz="2000" dirty="0" smtClean="0"/>
          </a:p>
          <a:p>
            <a:pPr>
              <a:lnSpc>
                <a:spcPct val="150000"/>
              </a:lnSpc>
              <a:buNone/>
            </a:pPr>
            <a:r>
              <a:rPr lang="tr-TR" sz="2000" dirty="0" smtClean="0">
                <a:sym typeface="Wingdings" pitchFamily="2" charset="2"/>
              </a:rPr>
              <a:t></a:t>
            </a:r>
            <a:r>
              <a:rPr lang="tr-TR" sz="2000" dirty="0" smtClean="0"/>
              <a:t>Türk yazınında da bu akıma ilgi duyulmuş ve klâsisizm etkisinde eserler yazılmıştır. </a:t>
            </a:r>
          </a:p>
          <a:p>
            <a:pPr>
              <a:lnSpc>
                <a:spcPct val="150000"/>
              </a:lnSpc>
              <a:buNone/>
            </a:pPr>
            <a:r>
              <a:rPr lang="tr-TR" sz="2000" b="1" i="1" dirty="0" smtClean="0"/>
              <a:t>Yahya Kemal Beyatlı</a:t>
            </a:r>
            <a:r>
              <a:rPr lang="tr-TR" sz="2000" dirty="0" smtClean="0"/>
              <a:t>'nın (1884-1958) eserleri, bu akıma örnek gösterilmiştir.</a:t>
            </a:r>
          </a:p>
          <a:p>
            <a:pPr>
              <a:buNone/>
            </a:pPr>
            <a:endParaRPr lang="tr-TR" sz="1800" b="1" i="1" dirty="0" smtClean="0"/>
          </a:p>
          <a:p>
            <a:pPr>
              <a:buNone/>
            </a:pPr>
            <a:endParaRPr lang="tr-TR" sz="1800" b="1" i="1" dirty="0"/>
          </a:p>
        </p:txBody>
      </p:sp>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142852"/>
            <a:ext cx="8786874" cy="6572296"/>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a:buNone/>
            </a:pPr>
            <a:r>
              <a:rPr lang="tr-TR" sz="1800" b="1" i="1" dirty="0" err="1" smtClean="0"/>
              <a:t>Coşumculuk</a:t>
            </a:r>
            <a:r>
              <a:rPr lang="tr-TR" sz="1800" b="1" i="1" dirty="0" smtClean="0"/>
              <a:t> (Romantizm)</a:t>
            </a:r>
          </a:p>
          <a:p>
            <a:pPr>
              <a:buNone/>
            </a:pPr>
            <a:endParaRPr lang="tr-TR" sz="1800" b="1" i="1" dirty="0" smtClean="0"/>
          </a:p>
          <a:p>
            <a:pPr>
              <a:lnSpc>
                <a:spcPct val="150000"/>
              </a:lnSpc>
              <a:buNone/>
            </a:pPr>
            <a:r>
              <a:rPr lang="tr-TR" sz="1800" dirty="0" smtClean="0">
                <a:sym typeface="Wingdings" pitchFamily="2" charset="2"/>
              </a:rPr>
              <a:t></a:t>
            </a:r>
            <a:r>
              <a:rPr lang="tr-TR" sz="1800" dirty="0" err="1" smtClean="0"/>
              <a:t>Coşumculukla</a:t>
            </a:r>
            <a:r>
              <a:rPr lang="tr-TR" sz="1800" dirty="0" smtClean="0"/>
              <a:t> "Aydınlanma Dönemi" özdeş görülmektedir. Fransız Devriminin getirdiği </a:t>
            </a:r>
          </a:p>
          <a:p>
            <a:pPr>
              <a:lnSpc>
                <a:spcPct val="150000"/>
              </a:lnSpc>
              <a:buNone/>
            </a:pPr>
            <a:r>
              <a:rPr lang="tr-TR" sz="1800" dirty="0" smtClean="0"/>
              <a:t>yeni anlayış, sanatçıların da kendilerini özgürce anlatmalarına olanak sağlamıştır.</a:t>
            </a:r>
          </a:p>
          <a:p>
            <a:pPr>
              <a:lnSpc>
                <a:spcPct val="150000"/>
              </a:lnSpc>
              <a:buNone/>
            </a:pPr>
            <a:endParaRPr lang="tr-TR" sz="1800" dirty="0" smtClean="0"/>
          </a:p>
          <a:p>
            <a:pPr>
              <a:lnSpc>
                <a:spcPct val="150000"/>
              </a:lnSpc>
              <a:buNone/>
            </a:pPr>
            <a:r>
              <a:rPr lang="tr-TR" sz="1800" dirty="0" smtClean="0">
                <a:sym typeface="Wingdings" pitchFamily="2" charset="2"/>
              </a:rPr>
              <a:t> </a:t>
            </a:r>
            <a:r>
              <a:rPr lang="tr-TR" sz="1800" b="1" i="1" dirty="0" err="1" smtClean="0">
                <a:sym typeface="Wingdings" pitchFamily="2" charset="2"/>
              </a:rPr>
              <a:t>Coşumculuk</a:t>
            </a:r>
            <a:r>
              <a:rPr lang="tr-TR" sz="1800" b="1" i="1" dirty="0" smtClean="0">
                <a:sym typeface="Wingdings" pitchFamily="2" charset="2"/>
              </a:rPr>
              <a:t> akla karşı duyguyu, seçkin sınıfa karşı halkı, süslülüğe karşı doğallığı, </a:t>
            </a:r>
          </a:p>
          <a:p>
            <a:pPr>
              <a:lnSpc>
                <a:spcPct val="150000"/>
              </a:lnSpc>
              <a:buNone/>
            </a:pPr>
            <a:r>
              <a:rPr lang="tr-TR" sz="1800" b="1" i="1" dirty="0" smtClean="0">
                <a:sym typeface="Wingdings" pitchFamily="2" charset="2"/>
              </a:rPr>
              <a:t>kurallara karşı kuralsızlığı işler</a:t>
            </a:r>
            <a:r>
              <a:rPr lang="tr-TR" sz="1800" dirty="0" smtClean="0">
                <a:sym typeface="Wingdings" pitchFamily="2" charset="2"/>
              </a:rPr>
              <a:t>. Yaratıcısı, esin kaynağını antik dünyanın klâsik kültür </a:t>
            </a:r>
          </a:p>
          <a:p>
            <a:pPr>
              <a:lnSpc>
                <a:spcPct val="150000"/>
              </a:lnSpc>
              <a:buNone/>
            </a:pPr>
            <a:r>
              <a:rPr lang="tr-TR" sz="1800" dirty="0" smtClean="0">
                <a:sym typeface="Wingdings" pitchFamily="2" charset="2"/>
              </a:rPr>
              <a:t>yapıtlarından değil, kişinin kendinde, duygularda ve düş gücünde bulur.</a:t>
            </a:r>
          </a:p>
          <a:p>
            <a:pPr>
              <a:lnSpc>
                <a:spcPct val="150000"/>
              </a:lnSpc>
              <a:buNone/>
            </a:pPr>
            <a:endParaRPr lang="tr-TR" sz="1800" dirty="0" smtClean="0">
              <a:sym typeface="Wingdings" pitchFamily="2" charset="2"/>
            </a:endParaRPr>
          </a:p>
          <a:p>
            <a:pPr>
              <a:lnSpc>
                <a:spcPct val="150000"/>
              </a:lnSpc>
              <a:buNone/>
            </a:pPr>
            <a:r>
              <a:rPr lang="tr-TR" sz="1800" dirty="0" smtClean="0">
                <a:sym typeface="Wingdings" pitchFamily="2" charset="2"/>
              </a:rPr>
              <a:t> </a:t>
            </a:r>
            <a:r>
              <a:rPr lang="tr-TR" sz="1800" dirty="0" err="1" smtClean="0">
                <a:sym typeface="Wingdings" pitchFamily="2" charset="2"/>
              </a:rPr>
              <a:t>Coşumculukta</a:t>
            </a:r>
            <a:r>
              <a:rPr lang="tr-TR" sz="1800" dirty="0" smtClean="0">
                <a:sym typeface="Wingdings" pitchFamily="2" charset="2"/>
              </a:rPr>
              <a:t> sanatsal başarı, kişinin kendini anlatmasında, hatta kişiliğinin çok belirgin </a:t>
            </a:r>
          </a:p>
          <a:p>
            <a:pPr>
              <a:lnSpc>
                <a:spcPct val="150000"/>
              </a:lnSpc>
              <a:buNone/>
            </a:pPr>
            <a:r>
              <a:rPr lang="tr-TR" sz="1800" dirty="0" smtClean="0">
                <a:sym typeface="Wingdings" pitchFamily="2" charset="2"/>
              </a:rPr>
              <a:t>bir parçasını yani duygularını dile getirmesindedir. </a:t>
            </a:r>
            <a:r>
              <a:rPr lang="tr-TR" sz="1800" dirty="0" err="1" smtClean="0">
                <a:sym typeface="Wingdings" pitchFamily="2" charset="2"/>
              </a:rPr>
              <a:t>Coşumculuk</a:t>
            </a:r>
            <a:r>
              <a:rPr lang="tr-TR" sz="1800" dirty="0" smtClean="0">
                <a:sym typeface="Wingdings" pitchFamily="2" charset="2"/>
              </a:rPr>
              <a:t> sadece bir sanatsal anlatım </a:t>
            </a:r>
          </a:p>
          <a:p>
            <a:pPr>
              <a:lnSpc>
                <a:spcPct val="150000"/>
              </a:lnSpc>
              <a:buNone/>
            </a:pPr>
            <a:r>
              <a:rPr lang="tr-TR" sz="1800" dirty="0" smtClean="0">
                <a:sym typeface="Wingdings" pitchFamily="2" charset="2"/>
              </a:rPr>
              <a:t>biçimi olmamış aynı zamanda bir düşünce biçimi de olmuştur. Klâsisizm gibi </a:t>
            </a:r>
            <a:r>
              <a:rPr lang="tr-TR" sz="1800" dirty="0" err="1" smtClean="0">
                <a:sym typeface="Wingdings" pitchFamily="2" charset="2"/>
              </a:rPr>
              <a:t>coşumculuk</a:t>
            </a:r>
            <a:r>
              <a:rPr lang="tr-TR" sz="1800" dirty="0" smtClean="0">
                <a:sym typeface="Wingdings" pitchFamily="2" charset="2"/>
              </a:rPr>
              <a:t> da </a:t>
            </a:r>
          </a:p>
          <a:p>
            <a:pPr>
              <a:lnSpc>
                <a:spcPct val="150000"/>
              </a:lnSpc>
              <a:buNone/>
            </a:pPr>
            <a:r>
              <a:rPr lang="tr-TR" sz="1800" dirty="0" smtClean="0">
                <a:sym typeface="Wingdings" pitchFamily="2" charset="2"/>
              </a:rPr>
              <a:t>ilk olarak Fransız yazınında görülmüştür. En önemli katkı ise </a:t>
            </a:r>
            <a:r>
              <a:rPr lang="tr-TR" sz="1800" b="1" i="1" dirty="0" smtClean="0">
                <a:sym typeface="Wingdings" pitchFamily="2" charset="2"/>
              </a:rPr>
              <a:t>Victor Hugo</a:t>
            </a:r>
            <a:r>
              <a:rPr lang="tr-TR" sz="1800" dirty="0" smtClean="0">
                <a:sym typeface="Wingdings" pitchFamily="2" charset="2"/>
              </a:rPr>
              <a:t>'dan (1802 - 1885) </a:t>
            </a:r>
          </a:p>
          <a:p>
            <a:pPr>
              <a:lnSpc>
                <a:spcPct val="150000"/>
              </a:lnSpc>
              <a:buNone/>
            </a:pPr>
            <a:r>
              <a:rPr lang="tr-TR" sz="1800" dirty="0" smtClean="0">
                <a:sym typeface="Wingdings" pitchFamily="2" charset="2"/>
              </a:rPr>
              <a:t>gelmiştir. Fransız </a:t>
            </a:r>
            <a:r>
              <a:rPr lang="tr-TR" sz="1800" dirty="0" err="1" smtClean="0">
                <a:sym typeface="Wingdings" pitchFamily="2" charset="2"/>
              </a:rPr>
              <a:t>coşumculuğunun</a:t>
            </a:r>
            <a:r>
              <a:rPr lang="tr-TR" sz="1800" dirty="0" smtClean="0">
                <a:sym typeface="Wingdings" pitchFamily="2" charset="2"/>
              </a:rPr>
              <a:t> bildirisi olarak kabul edilen ve </a:t>
            </a:r>
            <a:r>
              <a:rPr lang="tr-TR" sz="1800" b="1" i="1" dirty="0" err="1" smtClean="0">
                <a:sym typeface="Wingdings" pitchFamily="2" charset="2"/>
              </a:rPr>
              <a:t>Cromwell</a:t>
            </a:r>
            <a:r>
              <a:rPr lang="tr-TR" sz="1800" b="1" i="1" dirty="0" smtClean="0">
                <a:sym typeface="Wingdings" pitchFamily="2" charset="2"/>
              </a:rPr>
              <a:t> </a:t>
            </a:r>
            <a:r>
              <a:rPr lang="tr-TR" sz="1800" dirty="0" smtClean="0">
                <a:sym typeface="Wingdings" pitchFamily="2" charset="2"/>
              </a:rPr>
              <a:t>adlı oyununa </a:t>
            </a:r>
          </a:p>
          <a:p>
            <a:pPr>
              <a:lnSpc>
                <a:spcPct val="150000"/>
              </a:lnSpc>
              <a:buNone/>
            </a:pPr>
            <a:r>
              <a:rPr lang="tr-TR" sz="1800" dirty="0" smtClean="0">
                <a:sym typeface="Wingdings" pitchFamily="2" charset="2"/>
              </a:rPr>
              <a:t>yazdığı önsözde </a:t>
            </a:r>
            <a:r>
              <a:rPr lang="tr-TR" sz="1800" b="1" i="1" dirty="0" smtClean="0">
                <a:sym typeface="Wingdings" pitchFamily="2" charset="2"/>
              </a:rPr>
              <a:t>"sanatta özgürlük" </a:t>
            </a:r>
            <a:r>
              <a:rPr lang="tr-TR" sz="1800" dirty="0" smtClean="0">
                <a:sym typeface="Wingdings" pitchFamily="2" charset="2"/>
              </a:rPr>
              <a:t>görüşünü açıklamıştır. Diğer bütün </a:t>
            </a:r>
            <a:r>
              <a:rPr lang="tr-TR" sz="1800" dirty="0" err="1" smtClean="0">
                <a:sym typeface="Wingdings" pitchFamily="2" charset="2"/>
              </a:rPr>
              <a:t>coşumculardan</a:t>
            </a:r>
            <a:r>
              <a:rPr lang="tr-TR" sz="1800" dirty="0" smtClean="0">
                <a:sym typeface="Wingdings" pitchFamily="2" charset="2"/>
              </a:rPr>
              <a:t> söz </a:t>
            </a:r>
          </a:p>
          <a:p>
            <a:pPr>
              <a:lnSpc>
                <a:spcPct val="150000"/>
              </a:lnSpc>
              <a:buNone/>
            </a:pPr>
            <a:r>
              <a:rPr lang="tr-TR" sz="1800" dirty="0" smtClean="0">
                <a:sym typeface="Wingdings" pitchFamily="2" charset="2"/>
              </a:rPr>
              <a:t>ustalığı ile belirgin olarak ayrılmıştır.</a:t>
            </a:r>
            <a:endParaRPr lang="tr-TR" sz="1800" dirty="0" smtClean="0"/>
          </a:p>
          <a:p>
            <a:pPr>
              <a:buNone/>
            </a:pPr>
            <a:endParaRPr lang="tr-TR" sz="1800" b="1" i="1" dirty="0"/>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142852"/>
            <a:ext cx="8858312" cy="6500858"/>
          </a:xfrm>
        </p:spPr>
        <p:style>
          <a:lnRef idx="2">
            <a:schemeClr val="accent1"/>
          </a:lnRef>
          <a:fillRef idx="1">
            <a:schemeClr val="lt1"/>
          </a:fillRef>
          <a:effectRef idx="0">
            <a:schemeClr val="accent1"/>
          </a:effectRef>
          <a:fontRef idx="minor">
            <a:schemeClr val="dk1"/>
          </a:fontRef>
        </p:style>
        <p:txBody>
          <a:bodyPr>
            <a:normAutofit fontScale="92500"/>
          </a:bodyPr>
          <a:lstStyle/>
          <a:p>
            <a:pPr>
              <a:lnSpc>
                <a:spcPct val="150000"/>
              </a:lnSpc>
              <a:buNone/>
            </a:pPr>
            <a:r>
              <a:rPr lang="tr-TR" sz="1800" dirty="0" smtClean="0">
                <a:sym typeface="Wingdings" pitchFamily="2" charset="2"/>
              </a:rPr>
              <a:t></a:t>
            </a:r>
            <a:r>
              <a:rPr lang="tr-TR" sz="1800" dirty="0" err="1" smtClean="0">
                <a:sym typeface="Wingdings" pitchFamily="2" charset="2"/>
              </a:rPr>
              <a:t>Coşumculuğun</a:t>
            </a:r>
            <a:r>
              <a:rPr lang="tr-TR" sz="1800" dirty="0" smtClean="0">
                <a:sym typeface="Wingdings" pitchFamily="2" charset="2"/>
              </a:rPr>
              <a:t> sürekliliği, kendinden öncekilere oranla daha belirgin olarak, düzyazı alanında </a:t>
            </a:r>
          </a:p>
          <a:p>
            <a:pPr>
              <a:lnSpc>
                <a:spcPct val="150000"/>
              </a:lnSpc>
              <a:buNone/>
            </a:pPr>
            <a:r>
              <a:rPr lang="tr-TR" sz="1800" dirty="0" smtClean="0">
                <a:sym typeface="Wingdings" pitchFamily="2" charset="2"/>
              </a:rPr>
              <a:t>görülmüştür. İlk kez </a:t>
            </a:r>
            <a:r>
              <a:rPr lang="tr-TR" sz="1800" b="1" i="1" dirty="0" err="1" smtClean="0">
                <a:sym typeface="Wingdings" pitchFamily="2" charset="2"/>
              </a:rPr>
              <a:t>Madame</a:t>
            </a:r>
            <a:r>
              <a:rPr lang="tr-TR" sz="1800" b="1" i="1" dirty="0" smtClean="0">
                <a:sym typeface="Wingdings" pitchFamily="2" charset="2"/>
              </a:rPr>
              <a:t> de </a:t>
            </a:r>
            <a:r>
              <a:rPr lang="tr-TR" sz="1800" b="1" i="1" dirty="0" err="1" smtClean="0">
                <a:sym typeface="Wingdings" pitchFamily="2" charset="2"/>
              </a:rPr>
              <a:t>Stael</a:t>
            </a:r>
            <a:r>
              <a:rPr lang="tr-TR" sz="1800" b="1" i="1" dirty="0" smtClean="0">
                <a:sym typeface="Wingdings" pitchFamily="2" charset="2"/>
              </a:rPr>
              <a:t> </a:t>
            </a:r>
            <a:r>
              <a:rPr lang="tr-TR" sz="1800" i="1" dirty="0" smtClean="0">
                <a:sym typeface="Wingdings" pitchFamily="2" charset="2"/>
              </a:rPr>
              <a:t>Edebiyat Üzerine </a:t>
            </a:r>
            <a:r>
              <a:rPr lang="tr-TR" sz="1800" dirty="0" smtClean="0">
                <a:sym typeface="Wingdings" pitchFamily="2" charset="2"/>
              </a:rPr>
              <a:t>adlı yapıtında, "kurumların ve geleneklerin </a:t>
            </a:r>
          </a:p>
          <a:p>
            <a:pPr>
              <a:lnSpc>
                <a:spcPct val="150000"/>
              </a:lnSpc>
              <a:buNone/>
            </a:pPr>
            <a:r>
              <a:rPr lang="tr-TR" sz="1800" dirty="0" smtClean="0">
                <a:sym typeface="Wingdings" pitchFamily="2" charset="2"/>
              </a:rPr>
              <a:t>değişimleri" ilkesine dayandırarak "eleştiri" kavramına yeni bir boyut  kazandırmıştır. Düzyazının </a:t>
            </a:r>
          </a:p>
          <a:p>
            <a:pPr>
              <a:lnSpc>
                <a:spcPct val="150000"/>
              </a:lnSpc>
              <a:buNone/>
            </a:pPr>
            <a:r>
              <a:rPr lang="tr-TR" sz="1800" dirty="0" smtClean="0">
                <a:sym typeface="Wingdings" pitchFamily="2" charset="2"/>
              </a:rPr>
              <a:t>yanı sıra şiir, roman  ve tiyatro örneklerinde de </a:t>
            </a:r>
            <a:r>
              <a:rPr lang="tr-TR" sz="1800" dirty="0" err="1" smtClean="0">
                <a:sym typeface="Wingdings" pitchFamily="2" charset="2"/>
              </a:rPr>
              <a:t>coşumculuğun</a:t>
            </a:r>
            <a:r>
              <a:rPr lang="tr-TR" sz="1800" dirty="0" smtClean="0">
                <a:sym typeface="Wingdings" pitchFamily="2" charset="2"/>
              </a:rPr>
              <a:t>  belirgin özellikleri görülür.</a:t>
            </a:r>
          </a:p>
          <a:p>
            <a:pPr>
              <a:lnSpc>
                <a:spcPct val="150000"/>
              </a:lnSpc>
              <a:buNone/>
            </a:pPr>
            <a:endParaRPr lang="tr-TR" sz="1800" dirty="0" smtClean="0">
              <a:sym typeface="Wingdings" pitchFamily="2" charset="2"/>
            </a:endParaRPr>
          </a:p>
          <a:p>
            <a:pPr>
              <a:lnSpc>
                <a:spcPct val="150000"/>
              </a:lnSpc>
              <a:buNone/>
            </a:pPr>
            <a:r>
              <a:rPr lang="tr-TR" sz="1800" dirty="0" smtClean="0">
                <a:sym typeface="Wingdings" pitchFamily="2" charset="2"/>
              </a:rPr>
              <a:t>Örneğin tiyatroda güncel konular işlenmeye başlanmış, klâsik dönemin biçim kurallarına karşı </a:t>
            </a:r>
          </a:p>
          <a:p>
            <a:pPr>
              <a:lnSpc>
                <a:spcPct val="150000"/>
              </a:lnSpc>
              <a:buNone/>
            </a:pPr>
            <a:r>
              <a:rPr lang="tr-TR" sz="1800" dirty="0" smtClean="0">
                <a:sym typeface="Wingdings" pitchFamily="2" charset="2"/>
              </a:rPr>
              <a:t>çıkılarak, tiyatronun yansıtması öngörülen gerçeğin yeniden tanımı yapılmıştır. Fransız Devriminin </a:t>
            </a:r>
          </a:p>
          <a:p>
            <a:pPr>
              <a:lnSpc>
                <a:spcPct val="150000"/>
              </a:lnSpc>
              <a:buNone/>
            </a:pPr>
            <a:r>
              <a:rPr lang="tr-TR" sz="1800" dirty="0" smtClean="0">
                <a:sym typeface="Wingdings" pitchFamily="2" charset="2"/>
              </a:rPr>
              <a:t>hazırladığı özgürlük, eşitlik, adalet, yurt sevgisi, dinsel inançlara bağlılık gibi değerlerle donanmıştır.</a:t>
            </a:r>
          </a:p>
          <a:p>
            <a:pPr>
              <a:lnSpc>
                <a:spcPct val="150000"/>
              </a:lnSpc>
              <a:buNone/>
            </a:pPr>
            <a:endParaRPr lang="tr-TR" sz="1800" dirty="0" smtClean="0">
              <a:sym typeface="Wingdings" pitchFamily="2" charset="2"/>
            </a:endParaRPr>
          </a:p>
          <a:p>
            <a:pPr>
              <a:lnSpc>
                <a:spcPct val="150000"/>
              </a:lnSpc>
              <a:buNone/>
            </a:pPr>
            <a:r>
              <a:rPr lang="tr-TR" sz="1800" dirty="0" smtClean="0">
                <a:sym typeface="Wingdings" pitchFamily="2" charset="2"/>
              </a:rPr>
              <a:t></a:t>
            </a:r>
            <a:r>
              <a:rPr lang="tr-TR" sz="1800" dirty="0" err="1" smtClean="0">
                <a:sym typeface="Wingdings" pitchFamily="2" charset="2"/>
              </a:rPr>
              <a:t>Coşumculuk</a:t>
            </a:r>
            <a:r>
              <a:rPr lang="tr-TR" sz="1800" dirty="0" smtClean="0">
                <a:sym typeface="Wingdings" pitchFamily="2" charset="2"/>
              </a:rPr>
              <a:t> yalnızca klâsik anlayışa tepki değil, aynı zamanda insan yaşamının bütün olanaklarını </a:t>
            </a:r>
          </a:p>
          <a:p>
            <a:pPr>
              <a:lnSpc>
                <a:spcPct val="150000"/>
              </a:lnSpc>
              <a:buNone/>
            </a:pPr>
            <a:r>
              <a:rPr lang="tr-TR" sz="1800" dirty="0" smtClean="0">
                <a:sym typeface="Wingdings" pitchFamily="2" charset="2"/>
              </a:rPr>
              <a:t>kapsayan bir bilinç değişimidir. Onu bir yazın akımı olarak belirleyen, getirdiği yeni sanat anlayışıyla </a:t>
            </a:r>
          </a:p>
          <a:p>
            <a:pPr>
              <a:lnSpc>
                <a:spcPct val="150000"/>
              </a:lnSpc>
              <a:buNone/>
            </a:pPr>
            <a:r>
              <a:rPr lang="tr-TR" sz="1800" dirty="0" smtClean="0">
                <a:sym typeface="Wingdings" pitchFamily="2" charset="2"/>
              </a:rPr>
              <a:t>birlikte kent soylu sınıfın dünya görüşüne koşut biçimde geliştirdiği  "birey" kavramı olmuştur.</a:t>
            </a:r>
          </a:p>
          <a:p>
            <a:pPr>
              <a:lnSpc>
                <a:spcPct val="150000"/>
              </a:lnSpc>
              <a:buNone/>
            </a:pPr>
            <a:endParaRPr lang="tr-TR" sz="1800" dirty="0" smtClean="0">
              <a:sym typeface="Wingdings" pitchFamily="2" charset="2"/>
            </a:endParaRPr>
          </a:p>
          <a:p>
            <a:pPr>
              <a:buNone/>
            </a:pPr>
            <a:endParaRPr lang="tr-TR" dirty="0"/>
          </a:p>
        </p:txBody>
      </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500858"/>
          </a:xfrm>
        </p:spPr>
        <p:style>
          <a:lnRef idx="2">
            <a:schemeClr val="accent1"/>
          </a:lnRef>
          <a:fillRef idx="1">
            <a:schemeClr val="lt1"/>
          </a:fillRef>
          <a:effectRef idx="0">
            <a:schemeClr val="accent1"/>
          </a:effectRef>
          <a:fontRef idx="minor">
            <a:schemeClr val="dk1"/>
          </a:fontRef>
        </p:style>
        <p:txBody>
          <a:bodyPr>
            <a:normAutofit/>
          </a:bodyPr>
          <a:lstStyle/>
          <a:p>
            <a:pPr>
              <a:lnSpc>
                <a:spcPct val="150000"/>
              </a:lnSpc>
              <a:buNone/>
            </a:pPr>
            <a:r>
              <a:rPr lang="tr-TR" sz="2000" dirty="0" smtClean="0">
                <a:sym typeface="Wingdings" pitchFamily="2" charset="2"/>
              </a:rPr>
              <a:t></a:t>
            </a:r>
            <a:r>
              <a:rPr lang="tr-TR" sz="2000" dirty="0" err="1" smtClean="0"/>
              <a:t>Coşumcu</a:t>
            </a:r>
            <a:r>
              <a:rPr lang="tr-TR" sz="2000" dirty="0" smtClean="0"/>
              <a:t> duyarlığın temelinde sanatçının yaşadığı doğa ve toplumu birey </a:t>
            </a:r>
          </a:p>
          <a:p>
            <a:pPr>
              <a:lnSpc>
                <a:spcPct val="150000"/>
              </a:lnSpc>
              <a:buNone/>
            </a:pPr>
            <a:r>
              <a:rPr lang="tr-TR" sz="2000" dirty="0" smtClean="0"/>
              <a:t>olarak algılaması vardır. </a:t>
            </a:r>
          </a:p>
          <a:p>
            <a:pPr>
              <a:lnSpc>
                <a:spcPct val="150000"/>
              </a:lnSpc>
              <a:buNone/>
            </a:pPr>
            <a:endParaRPr lang="tr-TR" sz="2000" dirty="0" smtClean="0"/>
          </a:p>
          <a:p>
            <a:pPr>
              <a:lnSpc>
                <a:spcPct val="150000"/>
              </a:lnSpc>
              <a:buNone/>
            </a:pPr>
            <a:r>
              <a:rPr lang="tr-TR" sz="2000" dirty="0" smtClean="0">
                <a:sym typeface="Wingdings" pitchFamily="2" charset="2"/>
              </a:rPr>
              <a:t></a:t>
            </a:r>
            <a:r>
              <a:rPr lang="tr-TR" sz="2000" dirty="0" smtClean="0"/>
              <a:t>Bu akıma Fransız yazınından </a:t>
            </a:r>
            <a:r>
              <a:rPr lang="tr-TR" sz="2000" b="1" i="1" dirty="0" smtClean="0"/>
              <a:t>Victor Hugo </a:t>
            </a:r>
            <a:r>
              <a:rPr lang="tr-TR" sz="2000" dirty="0" smtClean="0"/>
              <a:t>(1802-1885), </a:t>
            </a:r>
            <a:r>
              <a:rPr lang="tr-TR" sz="2000" b="1" i="1" dirty="0" err="1" smtClean="0"/>
              <a:t>Lamartine</a:t>
            </a:r>
            <a:r>
              <a:rPr lang="tr-TR" sz="2000" dirty="0" smtClean="0"/>
              <a:t> (1790-1869), </a:t>
            </a:r>
          </a:p>
          <a:p>
            <a:pPr>
              <a:lnSpc>
                <a:spcPct val="150000"/>
              </a:lnSpc>
              <a:buNone/>
            </a:pPr>
            <a:r>
              <a:rPr lang="tr-TR" sz="2000" dirty="0" err="1" smtClean="0"/>
              <a:t>Musset</a:t>
            </a:r>
            <a:r>
              <a:rPr lang="tr-TR" sz="2000" dirty="0" smtClean="0"/>
              <a:t> (1810-1857); Alman yazınından </a:t>
            </a:r>
            <a:r>
              <a:rPr lang="tr-TR" sz="2000" dirty="0" err="1" smtClean="0"/>
              <a:t>Friedrich</a:t>
            </a:r>
            <a:r>
              <a:rPr lang="tr-TR" sz="2000" dirty="0" smtClean="0"/>
              <a:t> </a:t>
            </a:r>
            <a:r>
              <a:rPr lang="tr-TR" sz="2000" dirty="0" err="1" smtClean="0"/>
              <a:t>Hölderlin</a:t>
            </a:r>
            <a:r>
              <a:rPr lang="tr-TR" sz="2000" dirty="0" smtClean="0"/>
              <a:t> (1770-1843), </a:t>
            </a:r>
            <a:r>
              <a:rPr lang="tr-TR" sz="2000" dirty="0" err="1" smtClean="0"/>
              <a:t>Heinrich</a:t>
            </a:r>
            <a:r>
              <a:rPr lang="tr-TR" sz="2000" dirty="0" smtClean="0"/>
              <a:t> </a:t>
            </a:r>
          </a:p>
          <a:p>
            <a:pPr>
              <a:lnSpc>
                <a:spcPct val="150000"/>
              </a:lnSpc>
              <a:buNone/>
            </a:pPr>
            <a:r>
              <a:rPr lang="tr-TR" sz="2000" dirty="0" err="1" smtClean="0"/>
              <a:t>von</a:t>
            </a:r>
            <a:r>
              <a:rPr lang="tr-TR" sz="2000" dirty="0" smtClean="0"/>
              <a:t> </a:t>
            </a:r>
            <a:r>
              <a:rPr lang="tr-TR" sz="2000" dirty="0" err="1" smtClean="0"/>
              <a:t>Kleist</a:t>
            </a:r>
            <a:r>
              <a:rPr lang="tr-TR" sz="2000" dirty="0" smtClean="0"/>
              <a:t> (1777-1811); İngiliz yazınından Byron (1788-1824), </a:t>
            </a:r>
            <a:r>
              <a:rPr lang="tr-TR" sz="2000" dirty="0" err="1" smtClean="0"/>
              <a:t>Coleridge</a:t>
            </a:r>
            <a:r>
              <a:rPr lang="tr-TR" sz="2000" dirty="0" smtClean="0"/>
              <a:t> (1772-</a:t>
            </a:r>
          </a:p>
          <a:p>
            <a:pPr>
              <a:lnSpc>
                <a:spcPct val="150000"/>
              </a:lnSpc>
              <a:buNone/>
            </a:pPr>
            <a:r>
              <a:rPr lang="tr-TR" sz="2000" dirty="0" smtClean="0"/>
              <a:t>1834), </a:t>
            </a:r>
            <a:r>
              <a:rPr lang="tr-TR" sz="2000" dirty="0" err="1" smtClean="0"/>
              <a:t>Keats</a:t>
            </a:r>
            <a:r>
              <a:rPr lang="tr-TR" sz="2000" dirty="0" smtClean="0"/>
              <a:t> (1795-1821); İtalyan yazınından </a:t>
            </a:r>
            <a:r>
              <a:rPr lang="tr-TR" sz="2000" dirty="0" err="1" smtClean="0"/>
              <a:t>Manzoni</a:t>
            </a:r>
            <a:r>
              <a:rPr lang="tr-TR" sz="2000" dirty="0" smtClean="0"/>
              <a:t> (1785-1873), </a:t>
            </a:r>
            <a:r>
              <a:rPr lang="tr-TR" sz="2000" dirty="0" err="1" smtClean="0"/>
              <a:t>Pellico</a:t>
            </a:r>
            <a:r>
              <a:rPr lang="tr-TR" sz="2000" dirty="0" smtClean="0"/>
              <a:t> (1788-</a:t>
            </a:r>
          </a:p>
          <a:p>
            <a:pPr>
              <a:lnSpc>
                <a:spcPct val="150000"/>
              </a:lnSpc>
              <a:buNone/>
            </a:pPr>
            <a:r>
              <a:rPr lang="tr-TR" sz="2000" dirty="0" smtClean="0"/>
              <a:t>1854), </a:t>
            </a:r>
            <a:r>
              <a:rPr lang="tr-TR" sz="2000" dirty="0" err="1" smtClean="0"/>
              <a:t>Leopardi</a:t>
            </a:r>
            <a:r>
              <a:rPr lang="tr-TR" sz="2000" dirty="0" smtClean="0"/>
              <a:t> (1798-1837); Amerikan yazınından </a:t>
            </a:r>
            <a:r>
              <a:rPr lang="tr-TR" sz="2000" dirty="0" err="1" smtClean="0"/>
              <a:t>Mellive</a:t>
            </a:r>
            <a:r>
              <a:rPr lang="tr-TR" sz="2000" dirty="0" smtClean="0"/>
              <a:t> (1819-1891), Edgar A. </a:t>
            </a:r>
          </a:p>
          <a:p>
            <a:pPr>
              <a:lnSpc>
                <a:spcPct val="150000"/>
              </a:lnSpc>
              <a:buNone/>
            </a:pPr>
            <a:r>
              <a:rPr lang="tr-TR" sz="2000" dirty="0" smtClean="0"/>
              <a:t>Poe (18091849), </a:t>
            </a:r>
            <a:r>
              <a:rPr lang="tr-TR" sz="2000" dirty="0" err="1" smtClean="0"/>
              <a:t>Whitman</a:t>
            </a:r>
            <a:r>
              <a:rPr lang="tr-TR" sz="2000" dirty="0" smtClean="0"/>
              <a:t> (1816-1892); Türk yazınından </a:t>
            </a:r>
            <a:r>
              <a:rPr lang="tr-TR" sz="2000" b="1" i="1" dirty="0" smtClean="0"/>
              <a:t>Namık Kemal </a:t>
            </a:r>
            <a:r>
              <a:rPr lang="tr-TR" sz="2000" dirty="0" smtClean="0"/>
              <a:t>(1840-</a:t>
            </a:r>
          </a:p>
          <a:p>
            <a:pPr>
              <a:lnSpc>
                <a:spcPct val="150000"/>
              </a:lnSpc>
              <a:buNone/>
            </a:pPr>
            <a:r>
              <a:rPr lang="tr-TR" sz="2000" dirty="0" smtClean="0"/>
              <a:t>1888),  </a:t>
            </a:r>
            <a:r>
              <a:rPr lang="tr-TR" sz="2000" b="1" i="1" dirty="0" smtClean="0"/>
              <a:t>Ahmet Mithat Efendi </a:t>
            </a:r>
            <a:r>
              <a:rPr lang="tr-TR" sz="2000" dirty="0" smtClean="0"/>
              <a:t>(1844-1913) örnek olarak gösterilebilir.</a:t>
            </a:r>
          </a:p>
          <a:p>
            <a:pPr>
              <a:buNone/>
            </a:pPr>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lstStyle/>
          <a:p>
            <a:pPr>
              <a:buNone/>
            </a:pPr>
            <a:r>
              <a:rPr lang="tr-TR" sz="2800" b="1" dirty="0" smtClean="0"/>
              <a:t>10. Aşağıdaki yapıtlardan hangisi tür bakımından ötekilerden farklıdır?</a:t>
            </a:r>
          </a:p>
          <a:p>
            <a:pPr marL="514350" indent="-514350">
              <a:buNone/>
            </a:pPr>
            <a:r>
              <a:rPr lang="tr-TR" sz="2800" dirty="0" smtClean="0"/>
              <a:t>A) Yaşasın Demokrasi  </a:t>
            </a:r>
          </a:p>
          <a:p>
            <a:pPr marL="514350" indent="-514350">
              <a:buNone/>
            </a:pPr>
            <a:r>
              <a:rPr lang="tr-TR" sz="2800" dirty="0" smtClean="0"/>
              <a:t>B) Yüksek Gerilim </a:t>
            </a:r>
          </a:p>
          <a:p>
            <a:pPr marL="514350" indent="-514350">
              <a:buNone/>
            </a:pPr>
            <a:r>
              <a:rPr lang="tr-TR" sz="2800" dirty="0" smtClean="0"/>
              <a:t>C) Parasız Yatılı  </a:t>
            </a:r>
          </a:p>
          <a:p>
            <a:pPr marL="514350" indent="-514350">
              <a:buNone/>
            </a:pPr>
            <a:r>
              <a:rPr lang="tr-TR" sz="2800" dirty="0" smtClean="0"/>
              <a:t>D) Son Kuşlar                  </a:t>
            </a:r>
          </a:p>
          <a:p>
            <a:pPr marL="514350" indent="-514350">
              <a:buNone/>
            </a:pPr>
            <a:r>
              <a:rPr lang="tr-TR" sz="2800" dirty="0" smtClean="0"/>
              <a:t>E) Havaya Çizilen Dünya</a:t>
            </a:r>
          </a:p>
          <a:p>
            <a:pPr>
              <a:buNone/>
            </a:pPr>
            <a:endParaRPr lang="tr-TR" b="1" dirty="0"/>
          </a:p>
        </p:txBody>
      </p:sp>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85728"/>
            <a:ext cx="8858312" cy="6429420"/>
          </a:xfrm>
        </p:spPr>
        <p:txBody>
          <a:bodyPr>
            <a:normAutofit fontScale="92500" lnSpcReduction="20000"/>
          </a:bodyPr>
          <a:lstStyle/>
          <a:p>
            <a:pPr>
              <a:buNone/>
            </a:pPr>
            <a:r>
              <a:rPr lang="tr-TR" sz="1800" b="1" i="1" dirty="0" err="1" smtClean="0"/>
              <a:t>Parnasizm</a:t>
            </a:r>
            <a:endParaRPr lang="tr-TR" sz="1800" b="1" i="1" dirty="0" smtClean="0"/>
          </a:p>
          <a:p>
            <a:pPr>
              <a:buNone/>
            </a:pPr>
            <a:endParaRPr lang="tr-TR" sz="1800" dirty="0" smtClean="0"/>
          </a:p>
          <a:p>
            <a:pPr>
              <a:lnSpc>
                <a:spcPct val="150000"/>
              </a:lnSpc>
              <a:buNone/>
            </a:pPr>
            <a:r>
              <a:rPr lang="tr-TR" sz="1800" dirty="0" smtClean="0">
                <a:sym typeface="Wingdings" pitchFamily="2" charset="2"/>
              </a:rPr>
              <a:t> </a:t>
            </a:r>
            <a:r>
              <a:rPr lang="tr-TR" sz="1800" dirty="0" err="1" smtClean="0">
                <a:sym typeface="Wingdings" pitchFamily="2" charset="2"/>
              </a:rPr>
              <a:t>Parnas</a:t>
            </a:r>
            <a:r>
              <a:rPr lang="tr-TR" sz="1800" dirty="0" smtClean="0">
                <a:sym typeface="Wingdings" pitchFamily="2" charset="2"/>
              </a:rPr>
              <a:t> sözcüğü Yunanistan'da bir dağa verilen </a:t>
            </a:r>
            <a:r>
              <a:rPr lang="tr-TR" sz="1800" dirty="0" err="1" smtClean="0">
                <a:sym typeface="Wingdings" pitchFamily="2" charset="2"/>
              </a:rPr>
              <a:t>Parnassos</a:t>
            </a:r>
            <a:r>
              <a:rPr lang="tr-TR" sz="1800" dirty="0" smtClean="0">
                <a:sym typeface="Wingdings" pitchFamily="2" charset="2"/>
              </a:rPr>
              <a:t> adından gelir. Esin perilerinin bu </a:t>
            </a:r>
          </a:p>
          <a:p>
            <a:pPr>
              <a:lnSpc>
                <a:spcPct val="150000"/>
              </a:lnSpc>
              <a:buNone/>
            </a:pPr>
            <a:r>
              <a:rPr lang="tr-TR" sz="1800" dirty="0" smtClean="0">
                <a:sym typeface="Wingdings" pitchFamily="2" charset="2"/>
              </a:rPr>
              <a:t>dağda bulunduğu, şairlerin bu bölgede yaşayıp şiirlerini yazdıkları öne sürülmüştür.</a:t>
            </a:r>
          </a:p>
          <a:p>
            <a:pPr>
              <a:lnSpc>
                <a:spcPct val="150000"/>
              </a:lnSpc>
              <a:buNone/>
            </a:pPr>
            <a:endParaRPr lang="tr-TR" sz="1800" dirty="0" smtClean="0">
              <a:sym typeface="Wingdings" pitchFamily="2" charset="2"/>
            </a:endParaRPr>
          </a:p>
          <a:p>
            <a:pPr>
              <a:lnSpc>
                <a:spcPct val="150000"/>
              </a:lnSpc>
              <a:buNone/>
            </a:pPr>
            <a:r>
              <a:rPr lang="tr-TR" sz="1800" dirty="0" smtClean="0">
                <a:sym typeface="Wingdings" pitchFamily="2" charset="2"/>
              </a:rPr>
              <a:t> Sanat anlayışı olarak 19. yüzyılın ikinci yarısında Fransız şiirinde ortaya çıkmıştır. </a:t>
            </a:r>
            <a:r>
              <a:rPr lang="tr-TR" sz="1800" b="1" i="1" dirty="0" smtClean="0">
                <a:sym typeface="Wingdings" pitchFamily="2" charset="2"/>
              </a:rPr>
              <a:t>"Sanat için </a:t>
            </a:r>
          </a:p>
          <a:p>
            <a:pPr>
              <a:lnSpc>
                <a:spcPct val="150000"/>
              </a:lnSpc>
              <a:buNone/>
            </a:pPr>
            <a:r>
              <a:rPr lang="tr-TR" sz="1800" b="1" i="1" dirty="0" smtClean="0">
                <a:sym typeface="Wingdings" pitchFamily="2" charset="2"/>
              </a:rPr>
              <a:t>sanat"</a:t>
            </a:r>
            <a:r>
              <a:rPr lang="tr-TR" sz="1800" dirty="0" smtClean="0">
                <a:sym typeface="Wingdings" pitchFamily="2" charset="2"/>
              </a:rPr>
              <a:t> görüşü ile şiirler yazılmaya başlanmıştır. Ozanlar sanat yapıtlarını bireycilikten, </a:t>
            </a:r>
          </a:p>
          <a:p>
            <a:pPr>
              <a:lnSpc>
                <a:spcPct val="150000"/>
              </a:lnSpc>
              <a:buNone/>
            </a:pPr>
            <a:r>
              <a:rPr lang="tr-TR" sz="1800" dirty="0" smtClean="0">
                <a:sym typeface="Wingdings" pitchFamily="2" charset="2"/>
              </a:rPr>
              <a:t>coşkusallıktan uzak tutmuş ve biçimsel yetkinliğe, salt güzele ulaşmayı amaçlayan yapıtlar </a:t>
            </a:r>
          </a:p>
          <a:p>
            <a:pPr>
              <a:lnSpc>
                <a:spcPct val="150000"/>
              </a:lnSpc>
              <a:buNone/>
            </a:pPr>
            <a:r>
              <a:rPr lang="tr-TR" sz="1800" dirty="0" smtClean="0">
                <a:sym typeface="Wingdings" pitchFamily="2" charset="2"/>
              </a:rPr>
              <a:t>oluşturmuşlardır. </a:t>
            </a:r>
          </a:p>
          <a:p>
            <a:pPr>
              <a:lnSpc>
                <a:spcPct val="150000"/>
              </a:lnSpc>
              <a:buNone/>
            </a:pPr>
            <a:endParaRPr lang="tr-TR" sz="1800" dirty="0" smtClean="0">
              <a:sym typeface="Wingdings" pitchFamily="2" charset="2"/>
            </a:endParaRPr>
          </a:p>
          <a:p>
            <a:pPr>
              <a:lnSpc>
                <a:spcPct val="150000"/>
              </a:lnSpc>
              <a:buNone/>
            </a:pPr>
            <a:r>
              <a:rPr lang="tr-TR" sz="1800" dirty="0" smtClean="0">
                <a:sym typeface="Wingdings" pitchFamily="2" charset="2"/>
              </a:rPr>
              <a:t> </a:t>
            </a:r>
            <a:r>
              <a:rPr lang="tr-TR" sz="1800" dirty="0" err="1" smtClean="0">
                <a:sym typeface="Wingdings" pitchFamily="2" charset="2"/>
              </a:rPr>
              <a:t>Parnasizme</a:t>
            </a:r>
            <a:r>
              <a:rPr lang="tr-TR" sz="1800" dirty="0" smtClean="0">
                <a:sym typeface="Wingdings" pitchFamily="2" charset="2"/>
              </a:rPr>
              <a:t> geçişte önceleri </a:t>
            </a:r>
            <a:r>
              <a:rPr lang="tr-TR" sz="1800" dirty="0" err="1" smtClean="0">
                <a:sym typeface="Wingdings" pitchFamily="2" charset="2"/>
              </a:rPr>
              <a:t>coşumculuğun</a:t>
            </a:r>
            <a:r>
              <a:rPr lang="tr-TR" sz="1800" dirty="0" smtClean="0">
                <a:sym typeface="Wingdings" pitchFamily="2" charset="2"/>
              </a:rPr>
              <a:t> konu ve amaçlarının değiştirilmesi görüşü ortaya </a:t>
            </a:r>
          </a:p>
          <a:p>
            <a:pPr>
              <a:lnSpc>
                <a:spcPct val="150000"/>
              </a:lnSpc>
              <a:buNone/>
            </a:pPr>
            <a:r>
              <a:rPr lang="tr-TR" sz="1800" dirty="0" smtClean="0">
                <a:sym typeface="Wingdings" pitchFamily="2" charset="2"/>
              </a:rPr>
              <a:t>atılmıştır. O güne kadar kişisel duyguların, aşkın, coşkuların anlatımı söz konusu iken, artık </a:t>
            </a:r>
          </a:p>
          <a:p>
            <a:pPr>
              <a:lnSpc>
                <a:spcPct val="150000"/>
              </a:lnSpc>
              <a:buNone/>
            </a:pPr>
            <a:r>
              <a:rPr lang="tr-TR" sz="1800" dirty="0" smtClean="0">
                <a:sym typeface="Wingdings" pitchFamily="2" charset="2"/>
              </a:rPr>
              <a:t>bunlardan vazgeçilmesi ve yazarın, içinde yaşadığı toplumu ilgilendiren konulara yabancı kalma-</a:t>
            </a:r>
          </a:p>
          <a:p>
            <a:pPr>
              <a:lnSpc>
                <a:spcPct val="150000"/>
              </a:lnSpc>
              <a:buNone/>
            </a:pPr>
            <a:r>
              <a:rPr lang="tr-TR" sz="1800" dirty="0" err="1" smtClean="0">
                <a:sym typeface="Wingdings" pitchFamily="2" charset="2"/>
              </a:rPr>
              <a:t>masını</a:t>
            </a:r>
            <a:r>
              <a:rPr lang="tr-TR" sz="1800" dirty="0" smtClean="0">
                <a:sym typeface="Wingdings" pitchFamily="2" charset="2"/>
              </a:rPr>
              <a:t> düşünen yazarlar  ortaya çıkmıştır. Halka önderlik edebilecek, yol gösterici olabilecek </a:t>
            </a:r>
          </a:p>
          <a:p>
            <a:pPr>
              <a:lnSpc>
                <a:spcPct val="150000"/>
              </a:lnSpc>
              <a:buNone/>
            </a:pPr>
            <a:r>
              <a:rPr lang="tr-TR" sz="1800" dirty="0" smtClean="0">
                <a:sym typeface="Wingdings" pitchFamily="2" charset="2"/>
              </a:rPr>
              <a:t>konuların işlenmesi ve </a:t>
            </a:r>
            <a:r>
              <a:rPr lang="tr-TR" sz="1800" dirty="0" err="1" smtClean="0">
                <a:sym typeface="Wingdings" pitchFamily="2" charset="2"/>
              </a:rPr>
              <a:t>coşumculuğun</a:t>
            </a:r>
            <a:r>
              <a:rPr lang="tr-TR" sz="1800" dirty="0" smtClean="0">
                <a:sym typeface="Wingdings" pitchFamily="2" charset="2"/>
              </a:rPr>
              <a:t> sosyal konulara yönelmesini istemişlerdir. Ancak bütün bu </a:t>
            </a:r>
          </a:p>
          <a:p>
            <a:pPr>
              <a:lnSpc>
                <a:spcPct val="150000"/>
              </a:lnSpc>
              <a:buNone/>
            </a:pPr>
            <a:r>
              <a:rPr lang="tr-TR" sz="1800" dirty="0" smtClean="0">
                <a:sym typeface="Wingdings" pitchFamily="2" charset="2"/>
              </a:rPr>
              <a:t>görüşlere karşı çıkan, bir başka deyişle </a:t>
            </a:r>
            <a:r>
              <a:rPr lang="tr-TR" sz="1800" dirty="0" err="1" smtClean="0">
                <a:sym typeface="Wingdings" pitchFamily="2" charset="2"/>
              </a:rPr>
              <a:t>coşumculuğun</a:t>
            </a:r>
            <a:r>
              <a:rPr lang="tr-TR" sz="1800" dirty="0" smtClean="0">
                <a:sym typeface="Wingdings" pitchFamily="2" charset="2"/>
              </a:rPr>
              <a:t> ilkelerine tepki gösteren sanatçılar ise </a:t>
            </a:r>
          </a:p>
          <a:p>
            <a:pPr>
              <a:lnSpc>
                <a:spcPct val="150000"/>
              </a:lnSpc>
              <a:buNone/>
            </a:pPr>
            <a:r>
              <a:rPr lang="tr-TR" sz="1800" dirty="0" err="1" smtClean="0">
                <a:sym typeface="Wingdings" pitchFamily="2" charset="2"/>
              </a:rPr>
              <a:t>parnasizmin</a:t>
            </a:r>
            <a:r>
              <a:rPr lang="tr-TR" sz="1800" dirty="0" smtClean="0">
                <a:sym typeface="Wingdings" pitchFamily="2" charset="2"/>
              </a:rPr>
              <a:t> ilkelerini   ortaya atmışlardır.</a:t>
            </a:r>
          </a:p>
        </p:txBody>
      </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429420"/>
          </a:xfrm>
        </p:spPr>
        <p:style>
          <a:lnRef idx="2">
            <a:schemeClr val="accent5"/>
          </a:lnRef>
          <a:fillRef idx="1">
            <a:schemeClr val="lt1"/>
          </a:fillRef>
          <a:effectRef idx="0">
            <a:schemeClr val="accent5"/>
          </a:effectRef>
          <a:fontRef idx="minor">
            <a:schemeClr val="dk1"/>
          </a:fontRef>
        </p:style>
        <p:txBody>
          <a:bodyPr>
            <a:normAutofit fontScale="77500" lnSpcReduction="20000"/>
          </a:bodyPr>
          <a:lstStyle/>
          <a:p>
            <a:pPr>
              <a:lnSpc>
                <a:spcPct val="150000"/>
              </a:lnSpc>
              <a:buNone/>
            </a:pPr>
            <a:r>
              <a:rPr lang="tr-TR" sz="2000" dirty="0" smtClean="0">
                <a:sym typeface="Wingdings" pitchFamily="2" charset="2"/>
              </a:rPr>
              <a:t></a:t>
            </a:r>
            <a:r>
              <a:rPr lang="tr-TR" sz="2000" dirty="0" err="1" smtClean="0"/>
              <a:t>Parnasistler</a:t>
            </a:r>
            <a:r>
              <a:rPr lang="tr-TR" sz="2000" dirty="0" smtClean="0"/>
              <a:t>, işlenecek konularda özgürlükten yana olduklarını, şiirde </a:t>
            </a:r>
            <a:r>
              <a:rPr lang="tr-TR" sz="2000" dirty="0" err="1" smtClean="0"/>
              <a:t>fantaziyi</a:t>
            </a:r>
            <a:r>
              <a:rPr lang="tr-TR" sz="2000" dirty="0" smtClean="0"/>
              <a:t>, egzotizmi, yerel </a:t>
            </a:r>
          </a:p>
          <a:p>
            <a:pPr>
              <a:lnSpc>
                <a:spcPct val="150000"/>
              </a:lnSpc>
              <a:buNone/>
            </a:pPr>
            <a:r>
              <a:rPr lang="tr-TR" sz="2000" dirty="0" smtClean="0"/>
              <a:t>renklerini aradıklarını bunun sonucu olarak da sanatı toplum ve etik için değil, "sanatı sanat için" </a:t>
            </a:r>
          </a:p>
          <a:p>
            <a:pPr>
              <a:lnSpc>
                <a:spcPct val="150000"/>
              </a:lnSpc>
              <a:buNone/>
            </a:pPr>
            <a:r>
              <a:rPr lang="tr-TR" sz="2000" dirty="0" smtClean="0"/>
              <a:t>yapmak istediklerini belirtmişlerdir.</a:t>
            </a:r>
          </a:p>
          <a:p>
            <a:pPr>
              <a:lnSpc>
                <a:spcPct val="150000"/>
              </a:lnSpc>
              <a:buNone/>
            </a:pPr>
            <a:endParaRPr lang="tr-TR" sz="2000" dirty="0" smtClean="0"/>
          </a:p>
          <a:p>
            <a:pPr>
              <a:lnSpc>
                <a:spcPct val="150000"/>
              </a:lnSpc>
              <a:buNone/>
            </a:pPr>
            <a:r>
              <a:rPr lang="tr-TR" sz="2000" dirty="0" smtClean="0">
                <a:sym typeface="Wingdings" pitchFamily="2" charset="2"/>
              </a:rPr>
              <a:t> Bu anlayışın öncülerinden </a:t>
            </a:r>
            <a:r>
              <a:rPr lang="tr-TR" sz="2000" dirty="0" err="1" smtClean="0">
                <a:sym typeface="Wingdings" pitchFamily="2" charset="2"/>
              </a:rPr>
              <a:t>Theophile</a:t>
            </a:r>
            <a:r>
              <a:rPr lang="tr-TR" sz="2000" dirty="0" smtClean="0">
                <a:sym typeface="Wingdings" pitchFamily="2" charset="2"/>
              </a:rPr>
              <a:t> </a:t>
            </a:r>
            <a:r>
              <a:rPr lang="tr-TR" sz="2000" dirty="0" err="1" smtClean="0">
                <a:sym typeface="Wingdings" pitchFamily="2" charset="2"/>
              </a:rPr>
              <a:t>Gautier</a:t>
            </a:r>
            <a:r>
              <a:rPr lang="tr-TR" sz="2000" dirty="0" smtClean="0">
                <a:sym typeface="Wingdings" pitchFamily="2" charset="2"/>
              </a:rPr>
              <a:t>, 1856 yılında L' </a:t>
            </a:r>
            <a:r>
              <a:rPr lang="tr-TR" sz="2000" dirty="0" err="1" smtClean="0">
                <a:sym typeface="Wingdings" pitchFamily="2" charset="2"/>
              </a:rPr>
              <a:t>Article</a:t>
            </a:r>
            <a:r>
              <a:rPr lang="tr-TR" sz="2000" dirty="0" smtClean="0">
                <a:sym typeface="Wingdings" pitchFamily="2" charset="2"/>
              </a:rPr>
              <a:t> adlı dergide görüşlerini açıklamış </a:t>
            </a:r>
          </a:p>
          <a:p>
            <a:pPr>
              <a:lnSpc>
                <a:spcPct val="150000"/>
              </a:lnSpc>
              <a:buNone/>
            </a:pPr>
            <a:r>
              <a:rPr lang="tr-TR" sz="2000" dirty="0" smtClean="0">
                <a:sym typeface="Wingdings" pitchFamily="2" charset="2"/>
              </a:rPr>
              <a:t>ve </a:t>
            </a:r>
            <a:r>
              <a:rPr lang="tr-TR" sz="2000" b="1" i="1" dirty="0" smtClean="0">
                <a:sym typeface="Wingdings" pitchFamily="2" charset="2"/>
              </a:rPr>
              <a:t>"Biz sanatın özerkliğine inanıyoruz. Bunun için sanat araç değil amaçtır. Bizim gözümüzde güzel </a:t>
            </a:r>
          </a:p>
          <a:p>
            <a:pPr>
              <a:lnSpc>
                <a:spcPct val="150000"/>
              </a:lnSpc>
              <a:buNone/>
            </a:pPr>
            <a:r>
              <a:rPr lang="tr-TR" sz="2000" b="1" i="1" dirty="0" smtClean="0">
                <a:sym typeface="Wingdings" pitchFamily="2" charset="2"/>
              </a:rPr>
              <a:t>olan şeyden başka şey amaçlayan  sanatçı, sanatçı değildir."</a:t>
            </a:r>
            <a:r>
              <a:rPr lang="tr-TR" sz="2000" dirty="0" smtClean="0">
                <a:sym typeface="Wingdings" pitchFamily="2" charset="2"/>
              </a:rPr>
              <a:t> diye belirtmiştir.</a:t>
            </a:r>
          </a:p>
          <a:p>
            <a:pPr>
              <a:lnSpc>
                <a:spcPct val="150000"/>
              </a:lnSpc>
              <a:buNone/>
            </a:pPr>
            <a:endParaRPr lang="tr-TR" sz="2000" dirty="0" smtClean="0">
              <a:sym typeface="Wingdings" pitchFamily="2" charset="2"/>
            </a:endParaRPr>
          </a:p>
          <a:p>
            <a:pPr>
              <a:lnSpc>
                <a:spcPct val="150000"/>
              </a:lnSpc>
              <a:buNone/>
            </a:pPr>
            <a:r>
              <a:rPr lang="tr-TR" sz="2000" dirty="0" smtClean="0">
                <a:sym typeface="Wingdings" pitchFamily="2" charset="2"/>
              </a:rPr>
              <a:t> Sanatta içerik kadar biçimin de önem taşıdığı, bu iki </a:t>
            </a:r>
            <a:r>
              <a:rPr lang="tr-TR" sz="2000" dirty="0" err="1" smtClean="0">
                <a:sym typeface="Wingdings" pitchFamily="2" charset="2"/>
              </a:rPr>
              <a:t>ögenin</a:t>
            </a:r>
            <a:r>
              <a:rPr lang="tr-TR" sz="2000" dirty="0" smtClean="0">
                <a:sym typeface="Wingdings" pitchFamily="2" charset="2"/>
              </a:rPr>
              <a:t> birbirinden ayrılmaz olduğu görülür. </a:t>
            </a:r>
          </a:p>
          <a:p>
            <a:pPr>
              <a:lnSpc>
                <a:spcPct val="150000"/>
              </a:lnSpc>
              <a:buNone/>
            </a:pPr>
            <a:r>
              <a:rPr lang="tr-TR" sz="2000" dirty="0" err="1" smtClean="0">
                <a:sym typeface="Wingdings" pitchFamily="2" charset="2"/>
              </a:rPr>
              <a:t>Parnas</a:t>
            </a:r>
            <a:r>
              <a:rPr lang="tr-TR" sz="2000" dirty="0" smtClean="0">
                <a:sym typeface="Wingdings" pitchFamily="2" charset="2"/>
              </a:rPr>
              <a:t> şiirde anlatımın resimselliği önemli bir özellik olarak yansır. Örneğin </a:t>
            </a:r>
            <a:r>
              <a:rPr lang="tr-TR" sz="2000" dirty="0" err="1" smtClean="0">
                <a:sym typeface="Wingdings" pitchFamily="2" charset="2"/>
              </a:rPr>
              <a:t>Heredia'ın</a:t>
            </a:r>
            <a:r>
              <a:rPr lang="tr-TR" sz="2000" dirty="0" smtClean="0">
                <a:sym typeface="Wingdings" pitchFamily="2" charset="2"/>
              </a:rPr>
              <a:t> aşağıdaki </a:t>
            </a:r>
          </a:p>
          <a:p>
            <a:pPr>
              <a:lnSpc>
                <a:spcPct val="150000"/>
              </a:lnSpc>
              <a:buNone/>
            </a:pPr>
            <a:r>
              <a:rPr lang="tr-TR" sz="2000" dirty="0" smtClean="0">
                <a:sym typeface="Wingdings" pitchFamily="2" charset="2"/>
              </a:rPr>
              <a:t>dizelerinde bir resim tablosu oluşturulmuş gibi farklı renkler birer doğa devinimi olarak aktarılır.</a:t>
            </a:r>
          </a:p>
          <a:p>
            <a:pPr>
              <a:lnSpc>
                <a:spcPct val="150000"/>
              </a:lnSpc>
              <a:buNone/>
            </a:pPr>
            <a:endParaRPr lang="tr-TR" sz="2000" dirty="0" smtClean="0">
              <a:sym typeface="Wingdings" pitchFamily="2" charset="2"/>
            </a:endParaRPr>
          </a:p>
          <a:p>
            <a:pPr>
              <a:lnSpc>
                <a:spcPct val="150000"/>
              </a:lnSpc>
              <a:buNone/>
            </a:pPr>
            <a:r>
              <a:rPr lang="tr-TR" sz="2000" dirty="0" smtClean="0">
                <a:sym typeface="Wingdings" pitchFamily="2" charset="2"/>
              </a:rPr>
              <a:t></a:t>
            </a:r>
            <a:r>
              <a:rPr lang="tr-TR" sz="2000" dirty="0" smtClean="0"/>
              <a:t>Şiirin biçimsellikte bilimden yararlanması gerektiği düşünülmüştür. Bu konuda </a:t>
            </a:r>
            <a:r>
              <a:rPr lang="tr-TR" sz="2000" dirty="0" err="1" smtClean="0"/>
              <a:t>Leconte</a:t>
            </a:r>
            <a:r>
              <a:rPr lang="tr-TR" sz="2000" dirty="0" smtClean="0"/>
              <a:t> de </a:t>
            </a:r>
            <a:r>
              <a:rPr lang="tr-TR" sz="2000" dirty="0" err="1" smtClean="0"/>
              <a:t>Lisk</a:t>
            </a:r>
            <a:r>
              <a:rPr lang="tr-TR" sz="2000" dirty="0" smtClean="0"/>
              <a:t> </a:t>
            </a:r>
          </a:p>
          <a:p>
            <a:pPr>
              <a:lnSpc>
                <a:spcPct val="150000"/>
              </a:lnSpc>
              <a:buNone/>
            </a:pPr>
            <a:r>
              <a:rPr lang="tr-TR" sz="2000" i="1" dirty="0" smtClean="0"/>
              <a:t>"Sanatla bilim birbiriyle yakın ilişkide bulunmalıdır" </a:t>
            </a:r>
            <a:r>
              <a:rPr lang="tr-TR" sz="2000" dirty="0" smtClean="0"/>
              <a:t>der. Bu anlayış şiirde duygusallığı bir yana bırakıp dış </a:t>
            </a:r>
          </a:p>
          <a:p>
            <a:pPr>
              <a:lnSpc>
                <a:spcPct val="150000"/>
              </a:lnSpc>
              <a:buNone/>
            </a:pPr>
            <a:r>
              <a:rPr lang="tr-TR" sz="2000" dirty="0" smtClean="0"/>
              <a:t>dünyanın, doğanın güzelliklerini olduğu gibi tanımlamıştır. Bir başka deyişle gerçekçiliğe ön hazırlık </a:t>
            </a:r>
          </a:p>
          <a:p>
            <a:pPr>
              <a:lnSpc>
                <a:spcPct val="150000"/>
              </a:lnSpc>
              <a:buNone/>
            </a:pPr>
            <a:r>
              <a:rPr lang="tr-TR" sz="2000" dirty="0" smtClean="0"/>
              <a:t>yapmıştır.</a:t>
            </a:r>
          </a:p>
          <a:p>
            <a:pPr>
              <a:lnSpc>
                <a:spcPct val="150000"/>
              </a:lnSpc>
              <a:buNone/>
            </a:pPr>
            <a:endParaRPr lang="tr-TR" sz="2000" dirty="0" smtClean="0"/>
          </a:p>
          <a:p>
            <a:pPr>
              <a:lnSpc>
                <a:spcPct val="150000"/>
              </a:lnSpc>
              <a:buNone/>
            </a:pPr>
            <a:endParaRPr lang="tr-TR" dirty="0"/>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14290"/>
            <a:ext cx="8786874" cy="6500858"/>
          </a:xfrm>
        </p:spPr>
        <p:style>
          <a:lnRef idx="2">
            <a:schemeClr val="accent1"/>
          </a:lnRef>
          <a:fillRef idx="1">
            <a:schemeClr val="lt1"/>
          </a:fillRef>
          <a:effectRef idx="0">
            <a:schemeClr val="accent1"/>
          </a:effectRef>
          <a:fontRef idx="minor">
            <a:schemeClr val="dk1"/>
          </a:fontRef>
        </p:style>
        <p:txBody>
          <a:bodyPr>
            <a:normAutofit fontScale="92500"/>
          </a:bodyPr>
          <a:lstStyle/>
          <a:p>
            <a:pPr>
              <a:lnSpc>
                <a:spcPct val="150000"/>
              </a:lnSpc>
              <a:buNone/>
            </a:pPr>
            <a:r>
              <a:rPr lang="tr-TR" sz="1800" b="1" i="1" dirty="0" smtClean="0"/>
              <a:t>***</a:t>
            </a:r>
            <a:r>
              <a:rPr lang="tr-TR" sz="1800" b="1" i="1" dirty="0" err="1" smtClean="0"/>
              <a:t>Parnasizmin</a:t>
            </a:r>
            <a:r>
              <a:rPr lang="tr-TR" sz="1800" b="1" i="1" dirty="0" smtClean="0"/>
              <a:t> temel ilkeleri:</a:t>
            </a:r>
          </a:p>
          <a:p>
            <a:pPr>
              <a:lnSpc>
                <a:spcPct val="150000"/>
              </a:lnSpc>
              <a:buNone/>
            </a:pPr>
            <a:r>
              <a:rPr lang="tr-TR" sz="1800" dirty="0" smtClean="0"/>
              <a:t>• </a:t>
            </a:r>
            <a:r>
              <a:rPr lang="tr-TR" sz="1800" dirty="0" err="1" smtClean="0"/>
              <a:t>Coşumculuğa</a:t>
            </a:r>
            <a:r>
              <a:rPr lang="tr-TR" sz="1800" dirty="0" smtClean="0"/>
              <a:t> bir tepki olarak ortaya çıkan </a:t>
            </a:r>
            <a:r>
              <a:rPr lang="tr-TR" sz="1800" dirty="0" err="1" smtClean="0"/>
              <a:t>parnas</a:t>
            </a:r>
            <a:r>
              <a:rPr lang="tr-TR" sz="1800" dirty="0" smtClean="0"/>
              <a:t> şiirde, kişisel duygular yerine nesnellik öne </a:t>
            </a:r>
          </a:p>
          <a:p>
            <a:pPr>
              <a:lnSpc>
                <a:spcPct val="150000"/>
              </a:lnSpc>
              <a:buNone/>
            </a:pPr>
            <a:r>
              <a:rPr lang="tr-TR" sz="1800" dirty="0" smtClean="0"/>
              <a:t>çıkarılmıştır. </a:t>
            </a:r>
          </a:p>
          <a:p>
            <a:pPr>
              <a:lnSpc>
                <a:spcPct val="150000"/>
              </a:lnSpc>
              <a:buNone/>
            </a:pPr>
            <a:r>
              <a:rPr lang="tr-TR" sz="1800" dirty="0" smtClean="0"/>
              <a:t>• </a:t>
            </a:r>
            <a:r>
              <a:rPr lang="tr-TR" sz="1800" dirty="0" err="1" smtClean="0"/>
              <a:t>Parnaslar</a:t>
            </a:r>
            <a:r>
              <a:rPr lang="tr-TR" sz="1800" dirty="0" smtClean="0"/>
              <a:t> biçimciliği amaçlamıştır. Biçimin kusursuz, eksiksiz olması gerektiğini ileri sürmüş; </a:t>
            </a:r>
          </a:p>
          <a:p>
            <a:pPr>
              <a:lnSpc>
                <a:spcPct val="150000"/>
              </a:lnSpc>
              <a:buNone/>
            </a:pPr>
            <a:r>
              <a:rPr lang="tr-TR" sz="1800" dirty="0" smtClean="0"/>
              <a:t>şiirde uyumdan çok tartıma, dilin müziğinden çok plastik sanatlardaki biçim güzelliğine önem </a:t>
            </a:r>
          </a:p>
          <a:p>
            <a:pPr>
              <a:lnSpc>
                <a:spcPct val="150000"/>
              </a:lnSpc>
              <a:buNone/>
            </a:pPr>
            <a:r>
              <a:rPr lang="tr-TR" sz="1800" dirty="0" smtClean="0"/>
              <a:t>vermişlerdir. </a:t>
            </a:r>
          </a:p>
          <a:p>
            <a:pPr>
              <a:lnSpc>
                <a:spcPct val="150000"/>
              </a:lnSpc>
              <a:buNone/>
            </a:pPr>
            <a:r>
              <a:rPr lang="tr-TR" sz="1800" dirty="0" smtClean="0"/>
              <a:t>• Şiirin nesnelliğinin yanı sıra bilimsel olması savunulmuştur. </a:t>
            </a:r>
          </a:p>
          <a:p>
            <a:pPr>
              <a:lnSpc>
                <a:spcPct val="150000"/>
              </a:lnSpc>
              <a:buNone/>
            </a:pPr>
            <a:r>
              <a:rPr lang="tr-TR" sz="1800" dirty="0" smtClean="0"/>
              <a:t>• Coşkunun sanatla bağdaşmayacağı düşünülmüştür. Rastlantısal esinlenmeyle yazmak  yerine, </a:t>
            </a:r>
          </a:p>
          <a:p>
            <a:pPr>
              <a:lnSpc>
                <a:spcPct val="150000"/>
              </a:lnSpc>
              <a:buNone/>
            </a:pPr>
            <a:r>
              <a:rPr lang="tr-TR" sz="1800" dirty="0" smtClean="0"/>
              <a:t>klâsiklere özgü bir düzenlilik benimsenmiştir. </a:t>
            </a:r>
          </a:p>
          <a:p>
            <a:pPr>
              <a:lnSpc>
                <a:spcPct val="150000"/>
              </a:lnSpc>
              <a:buNone/>
            </a:pPr>
            <a:r>
              <a:rPr lang="tr-TR" sz="1800" dirty="0" smtClean="0"/>
              <a:t>• Bireycilikten soyutlanmış şiir anlayışı öngörülmüştür. </a:t>
            </a:r>
            <a:r>
              <a:rPr lang="tr-TR" sz="1800" dirty="0" err="1" smtClean="0"/>
              <a:t>Parnaslarda</a:t>
            </a:r>
            <a:r>
              <a:rPr lang="tr-TR" sz="1800" dirty="0" smtClean="0"/>
              <a:t> "ben" duygusu </a:t>
            </a:r>
            <a:r>
              <a:rPr lang="tr-TR" sz="1800" dirty="0" err="1" smtClean="0"/>
              <a:t>coşumculardaki</a:t>
            </a:r>
            <a:r>
              <a:rPr lang="tr-TR" sz="1800" dirty="0" smtClean="0"/>
              <a:t> </a:t>
            </a:r>
          </a:p>
          <a:p>
            <a:pPr>
              <a:lnSpc>
                <a:spcPct val="150000"/>
              </a:lnSpc>
              <a:buNone/>
            </a:pPr>
            <a:r>
              <a:rPr lang="tr-TR" sz="1800" dirty="0" smtClean="0"/>
              <a:t>"ben" gibi acılardan söz etmez. Şair kendini anlatırken insanı anlatıyordur.</a:t>
            </a:r>
          </a:p>
          <a:p>
            <a:pPr>
              <a:lnSpc>
                <a:spcPct val="150000"/>
              </a:lnSpc>
              <a:buNone/>
            </a:pPr>
            <a:r>
              <a:rPr lang="tr-TR" sz="1800" dirty="0" smtClean="0">
                <a:sym typeface="Wingdings" pitchFamily="2" charset="2"/>
              </a:rPr>
              <a:t></a:t>
            </a:r>
            <a:r>
              <a:rPr lang="tr-TR" sz="1800" dirty="0" err="1" smtClean="0"/>
              <a:t>Parnas</a:t>
            </a:r>
            <a:r>
              <a:rPr lang="tr-TR" sz="1800" dirty="0" smtClean="0"/>
              <a:t>  şairlerden bazıları şunlardır: </a:t>
            </a:r>
            <a:r>
              <a:rPr lang="tr-TR" sz="1800" dirty="0" err="1" smtClean="0"/>
              <a:t>Theophile</a:t>
            </a:r>
            <a:r>
              <a:rPr lang="tr-TR" sz="1800" dirty="0" smtClean="0"/>
              <a:t> </a:t>
            </a:r>
            <a:r>
              <a:rPr lang="tr-TR" sz="1800" dirty="0" err="1" smtClean="0"/>
              <a:t>Gautier</a:t>
            </a:r>
            <a:r>
              <a:rPr lang="tr-TR" sz="1800" dirty="0" smtClean="0"/>
              <a:t> (1811 - 1872), </a:t>
            </a:r>
            <a:r>
              <a:rPr lang="tr-TR" sz="1800" dirty="0" err="1" smtClean="0"/>
              <a:t>Leconte</a:t>
            </a:r>
            <a:r>
              <a:rPr lang="tr-TR" sz="1800" dirty="0" smtClean="0"/>
              <a:t> de </a:t>
            </a:r>
            <a:r>
              <a:rPr lang="tr-TR" sz="1800" dirty="0" err="1" smtClean="0"/>
              <a:t>Lisle</a:t>
            </a:r>
            <a:r>
              <a:rPr lang="tr-TR" sz="1800" dirty="0" smtClean="0"/>
              <a:t> (1818 – </a:t>
            </a:r>
          </a:p>
          <a:p>
            <a:pPr>
              <a:lnSpc>
                <a:spcPct val="150000"/>
              </a:lnSpc>
              <a:buNone/>
            </a:pPr>
            <a:r>
              <a:rPr lang="tr-TR" sz="1800" dirty="0" smtClean="0"/>
              <a:t>1894), </a:t>
            </a:r>
            <a:r>
              <a:rPr lang="tr-TR" sz="1800" dirty="0" err="1" smtClean="0"/>
              <a:t>Jose</a:t>
            </a:r>
            <a:r>
              <a:rPr lang="tr-TR" sz="1800" dirty="0" smtClean="0"/>
              <a:t> - </a:t>
            </a:r>
            <a:r>
              <a:rPr lang="tr-TR" sz="1800" dirty="0" err="1" smtClean="0"/>
              <a:t>Maria</a:t>
            </a:r>
            <a:r>
              <a:rPr lang="tr-TR" sz="1800" dirty="0" smtClean="0"/>
              <a:t> de </a:t>
            </a:r>
            <a:r>
              <a:rPr lang="tr-TR" sz="1800" dirty="0" err="1" smtClean="0"/>
              <a:t>Heredia</a:t>
            </a:r>
            <a:r>
              <a:rPr lang="tr-TR" sz="1800" dirty="0" smtClean="0"/>
              <a:t> (1842 - 1905), </a:t>
            </a:r>
            <a:r>
              <a:rPr lang="tr-TR" sz="1800" dirty="0" err="1" smtClean="0"/>
              <a:t>Sully</a:t>
            </a:r>
            <a:r>
              <a:rPr lang="tr-TR" sz="1800" dirty="0" smtClean="0"/>
              <a:t> - </a:t>
            </a:r>
            <a:r>
              <a:rPr lang="tr-TR" sz="1800" dirty="0" err="1" smtClean="0"/>
              <a:t>Prudhomme</a:t>
            </a:r>
            <a:r>
              <a:rPr lang="tr-TR" sz="1800" dirty="0" smtClean="0"/>
              <a:t> (1839 - 1907), </a:t>
            </a:r>
            <a:r>
              <a:rPr lang="tr-TR" sz="1800" dirty="0" err="1" smtClean="0"/>
              <a:t>Theodere</a:t>
            </a:r>
            <a:r>
              <a:rPr lang="tr-TR" sz="1800" dirty="0" smtClean="0"/>
              <a:t> de </a:t>
            </a:r>
          </a:p>
          <a:p>
            <a:pPr>
              <a:lnSpc>
                <a:spcPct val="150000"/>
              </a:lnSpc>
              <a:buNone/>
            </a:pPr>
            <a:r>
              <a:rPr lang="tr-TR" sz="1800" dirty="0" err="1" smtClean="0"/>
              <a:t>Banville</a:t>
            </a:r>
            <a:r>
              <a:rPr lang="tr-TR" sz="1800" dirty="0" smtClean="0"/>
              <a:t> (1823 - 1891), Türk yazınından </a:t>
            </a:r>
            <a:r>
              <a:rPr lang="tr-TR" sz="1800" dirty="0" err="1" smtClean="0"/>
              <a:t>Tefik</a:t>
            </a:r>
            <a:r>
              <a:rPr lang="tr-TR" sz="1800" dirty="0" smtClean="0"/>
              <a:t> Fikret (1867-1915).</a:t>
            </a:r>
          </a:p>
          <a:p>
            <a:pPr>
              <a:lnSpc>
                <a:spcPct val="150000"/>
              </a:lnSpc>
              <a:buNone/>
            </a:pPr>
            <a:endParaRPr lang="tr-TR" sz="1800" dirty="0" smtClean="0"/>
          </a:p>
          <a:p>
            <a:pPr>
              <a:lnSpc>
                <a:spcPct val="150000"/>
              </a:lnSpc>
              <a:buNone/>
            </a:pPr>
            <a:endParaRPr lang="tr-TR" sz="1800" dirty="0" smtClean="0"/>
          </a:p>
          <a:p>
            <a:pPr>
              <a:lnSpc>
                <a:spcPct val="150000"/>
              </a:lnSpc>
              <a:buNone/>
            </a:pPr>
            <a:endParaRPr lang="tr-TR" sz="1800" dirty="0" smtClean="0"/>
          </a:p>
          <a:p>
            <a:pPr>
              <a:buNone/>
            </a:pPr>
            <a:endParaRPr lang="tr-TR" sz="1800" dirty="0"/>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429420"/>
          </a:xfrm>
        </p:spPr>
        <p:txBody>
          <a:bodyPr/>
          <a:lstStyle/>
          <a:p>
            <a:pPr>
              <a:buNone/>
            </a:pPr>
            <a:r>
              <a:rPr lang="tr-TR" b="1" i="1" dirty="0" smtClean="0"/>
              <a:t>Gerçekçilik (Realizm)</a:t>
            </a:r>
          </a:p>
          <a:p>
            <a:pPr>
              <a:buNone/>
            </a:pPr>
            <a:r>
              <a:rPr lang="tr-TR" sz="1800" dirty="0" smtClean="0">
                <a:sym typeface="Wingdings" pitchFamily="2" charset="2"/>
              </a:rPr>
              <a:t></a:t>
            </a:r>
            <a:r>
              <a:rPr lang="tr-TR" sz="1800" dirty="0" smtClean="0"/>
              <a:t>Adını Fransızca realite sözcüğünden alan realizm, Türkçede gerçekçilik olarak  </a:t>
            </a:r>
          </a:p>
          <a:p>
            <a:pPr>
              <a:buNone/>
            </a:pPr>
            <a:r>
              <a:rPr lang="tr-TR" sz="1800" dirty="0" smtClean="0"/>
              <a:t>kullanılagelmiştir. Tam olarak "var olan, varlığı yadsımayan, aslına uygun nitelik taşıyan, </a:t>
            </a:r>
          </a:p>
          <a:p>
            <a:pPr>
              <a:buNone/>
            </a:pPr>
            <a:r>
              <a:rPr lang="tr-TR" sz="1800" dirty="0" smtClean="0"/>
              <a:t>uydurma ya da yalan olmayan " anlamına gelir. "Yaşamı ve doğayı olduğu gibi aktarmak" </a:t>
            </a:r>
          </a:p>
          <a:p>
            <a:pPr>
              <a:buNone/>
            </a:pPr>
            <a:r>
              <a:rPr lang="tr-TR" sz="1800" dirty="0" smtClean="0"/>
              <a:t>çabasında olan bu görüş, 19. yüzyılın ikinci yarısında Fransa'da </a:t>
            </a:r>
            <a:r>
              <a:rPr lang="tr-TR" sz="1800" dirty="0" err="1" smtClean="0"/>
              <a:t>coşumculuğa</a:t>
            </a:r>
            <a:r>
              <a:rPr lang="tr-TR" sz="1800" dirty="0" smtClean="0"/>
              <a:t> tepki olarak </a:t>
            </a:r>
          </a:p>
          <a:p>
            <a:pPr>
              <a:buNone/>
            </a:pPr>
            <a:r>
              <a:rPr lang="tr-TR" sz="1800" dirty="0" smtClean="0"/>
              <a:t>ortaya çıkmıştır.</a:t>
            </a:r>
          </a:p>
          <a:p>
            <a:pPr>
              <a:buNone/>
            </a:pPr>
            <a:endParaRPr lang="tr-TR" sz="1800" dirty="0" smtClean="0"/>
          </a:p>
          <a:p>
            <a:pPr>
              <a:buNone/>
            </a:pPr>
            <a:r>
              <a:rPr lang="tr-TR" sz="1800" dirty="0" smtClean="0">
                <a:sym typeface="Wingdings" pitchFamily="2" charset="2"/>
              </a:rPr>
              <a:t></a:t>
            </a:r>
            <a:r>
              <a:rPr lang="tr-TR" sz="1800" dirty="0" smtClean="0"/>
              <a:t>Doğaya ve insana özgü olup bitenleri tüm gerçekliği ile olduğu gibi anlatmak sanatçının en </a:t>
            </a:r>
          </a:p>
          <a:p>
            <a:pPr>
              <a:buNone/>
            </a:pPr>
            <a:r>
              <a:rPr lang="tr-TR" sz="1800" dirty="0" smtClean="0"/>
              <a:t>önemli sorumluluğudur. Bu dönemde eleştirel, doğalcı ve toplumcu gerçekçilik oluşmuştur. </a:t>
            </a:r>
          </a:p>
          <a:p>
            <a:pPr>
              <a:buNone/>
            </a:pPr>
            <a:r>
              <a:rPr lang="tr-TR" sz="1800" dirty="0" smtClean="0"/>
              <a:t>Eleştirel gerçekçilikte, kentsoylu yaşam  eleştirilmiş ve bu yaşamın insanı nasıl körelttiği </a:t>
            </a:r>
          </a:p>
          <a:p>
            <a:pPr>
              <a:buNone/>
            </a:pPr>
            <a:r>
              <a:rPr lang="tr-TR" sz="1800" dirty="0" smtClean="0"/>
              <a:t>vurgulanmıştır. Bunu yaparken de eleştirel gerçekçiliğin, "tipleştirme ve yaşam </a:t>
            </a:r>
          </a:p>
          <a:p>
            <a:pPr>
              <a:buNone/>
            </a:pPr>
            <a:r>
              <a:rPr lang="tr-TR" sz="1800" dirty="0" smtClean="0"/>
              <a:t>çözümlemesi" ilkesine bağlı kalınmıştır.</a:t>
            </a:r>
          </a:p>
          <a:p>
            <a:pPr>
              <a:buNone/>
            </a:pPr>
            <a:endParaRPr lang="tr-TR" sz="1800" dirty="0" smtClean="0"/>
          </a:p>
          <a:p>
            <a:pPr>
              <a:buNone/>
            </a:pPr>
            <a:r>
              <a:rPr lang="tr-TR" sz="1800" dirty="0" smtClean="0">
                <a:sym typeface="Wingdings" pitchFamily="2" charset="2"/>
              </a:rPr>
              <a:t>Doğalcı gerçekçilikle, doğa olaylarındaki "aynı nedenler, aynı sonuçlar doğurur"  ilkesi </a:t>
            </a:r>
          </a:p>
          <a:p>
            <a:pPr>
              <a:buNone/>
            </a:pPr>
            <a:r>
              <a:rPr lang="tr-TR" sz="1800" dirty="0" smtClean="0">
                <a:sym typeface="Wingdings" pitchFamily="2" charset="2"/>
              </a:rPr>
              <a:t>yaşama aktarılmıştır. Bu görüş aynı zamanda belirlenimcilik (determinizm) olarak da bilinir. </a:t>
            </a:r>
          </a:p>
          <a:p>
            <a:pPr>
              <a:buNone/>
            </a:pPr>
            <a:r>
              <a:rPr lang="tr-TR" sz="1800" dirty="0" smtClean="0">
                <a:sym typeface="Wingdings" pitchFamily="2" charset="2"/>
              </a:rPr>
              <a:t>Bu anlayışa göre, toplumsal nedensellik bir yana bırakılarak salt yaşananın nesnel olarak </a:t>
            </a:r>
          </a:p>
          <a:p>
            <a:pPr>
              <a:buNone/>
            </a:pPr>
            <a:r>
              <a:rPr lang="tr-TR" sz="1800" dirty="0" smtClean="0">
                <a:sym typeface="Wingdings" pitchFamily="2" charset="2"/>
              </a:rPr>
              <a:t>yansıtılmasıyla yetinilmiştir.</a:t>
            </a:r>
          </a:p>
          <a:p>
            <a:pPr>
              <a:buNone/>
            </a:pPr>
            <a:endParaRPr lang="tr-TR" sz="1800" dirty="0" smtClean="0"/>
          </a:p>
          <a:p>
            <a:pPr>
              <a:buNone/>
            </a:pPr>
            <a:endParaRPr lang="tr-TR" sz="1800" dirty="0" smtClean="0"/>
          </a:p>
          <a:p>
            <a:pPr>
              <a:buNone/>
            </a:pPr>
            <a:endParaRPr lang="tr-TR" sz="1800" dirty="0" smtClean="0"/>
          </a:p>
          <a:p>
            <a:pPr>
              <a:buNone/>
            </a:pPr>
            <a:endParaRPr lang="tr-TR" b="1" i="1" dirty="0"/>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86874" cy="6500858"/>
          </a:xfrm>
        </p:spPr>
        <p:txBody>
          <a:bodyPr>
            <a:normAutofit/>
          </a:bodyPr>
          <a:lstStyle/>
          <a:p>
            <a:pPr>
              <a:buNone/>
            </a:pPr>
            <a:r>
              <a:rPr lang="tr-TR" sz="2000" dirty="0" smtClean="0">
                <a:sym typeface="Wingdings" pitchFamily="2" charset="2"/>
              </a:rPr>
              <a:t></a:t>
            </a:r>
            <a:r>
              <a:rPr lang="tr-TR" sz="2000" dirty="0" smtClean="0"/>
              <a:t>Toplumcu gerçekçilik ise insan ve doğayı Marksist dünya görüşü ile açıklar. Buna </a:t>
            </a:r>
          </a:p>
          <a:p>
            <a:pPr>
              <a:buNone/>
            </a:pPr>
            <a:r>
              <a:rPr lang="tr-TR" sz="2000" dirty="0" smtClean="0"/>
              <a:t>göre, toplumsal çatışmayı ve bu çatışmanın insan üzerindeki etkilerini yansıtır. </a:t>
            </a:r>
          </a:p>
          <a:p>
            <a:pPr>
              <a:buNone/>
            </a:pPr>
            <a:r>
              <a:rPr lang="tr-TR" sz="2000" dirty="0" err="1" smtClean="0"/>
              <a:t>Düşücenin</a:t>
            </a:r>
            <a:r>
              <a:rPr lang="tr-TR" sz="2000" dirty="0" smtClean="0"/>
              <a:t> öncelikli olması, güzelliğin ve sanatsal özelliklerin geriye atılması </a:t>
            </a:r>
          </a:p>
          <a:p>
            <a:pPr>
              <a:buNone/>
            </a:pPr>
            <a:r>
              <a:rPr lang="tr-TR" sz="2000" dirty="0" smtClean="0"/>
              <a:t>anlamında değildir. İnsan içinde bulunduğu toplumun uzantısı olarak duyan, </a:t>
            </a:r>
          </a:p>
          <a:p>
            <a:pPr>
              <a:buNone/>
            </a:pPr>
            <a:r>
              <a:rPr lang="tr-TR" sz="2000" dirty="0" smtClean="0"/>
              <a:t>düşünen, tasarlayan bir varlıktır. Bu nedenle sanatçıya çok sorumluluk düşmektedir.</a:t>
            </a:r>
          </a:p>
          <a:p>
            <a:pPr>
              <a:buNone/>
            </a:pPr>
            <a:endParaRPr lang="tr-TR" sz="2000" dirty="0" smtClean="0"/>
          </a:p>
          <a:p>
            <a:pPr>
              <a:buNone/>
            </a:pPr>
            <a:r>
              <a:rPr lang="tr-TR" sz="2000" dirty="0" smtClean="0">
                <a:sym typeface="Wingdings" pitchFamily="2" charset="2"/>
              </a:rPr>
              <a:t></a:t>
            </a:r>
            <a:r>
              <a:rPr lang="tr-TR" sz="2000" dirty="0" smtClean="0"/>
              <a:t> Toplumcu gerçekçiliğin önemli yazarlarından  M. </a:t>
            </a:r>
            <a:r>
              <a:rPr lang="tr-TR" sz="2000" dirty="0" err="1" smtClean="0"/>
              <a:t>Şolohov</a:t>
            </a:r>
            <a:r>
              <a:rPr lang="tr-TR" sz="2000" dirty="0" smtClean="0"/>
              <a:t> bu konuda şöyle der: </a:t>
            </a:r>
          </a:p>
          <a:p>
            <a:pPr>
              <a:buNone/>
            </a:pPr>
            <a:r>
              <a:rPr lang="tr-TR" sz="2000" i="1" dirty="0" smtClean="0"/>
              <a:t>"Okuyucuya namuslu söz söylemek,  doğruyu anlatmak gerekir. Sanat, insanların </a:t>
            </a:r>
          </a:p>
          <a:p>
            <a:pPr>
              <a:buNone/>
            </a:pPr>
            <a:r>
              <a:rPr lang="tr-TR" sz="2000" i="1" dirty="0" smtClean="0"/>
              <a:t>kafalarını ve yüreklerini etkileyecek güce sahiptir. Bir insanın sanatçı tanımına </a:t>
            </a:r>
          </a:p>
          <a:p>
            <a:pPr>
              <a:buNone/>
            </a:pPr>
            <a:r>
              <a:rPr lang="tr-TR" sz="2000" i="1" dirty="0" smtClean="0"/>
              <a:t>uyması için, bu gücü insanların ruhunda güzeli yaratmaya ve insanlığın iyiliğine </a:t>
            </a:r>
          </a:p>
          <a:p>
            <a:pPr>
              <a:buNone/>
            </a:pPr>
            <a:r>
              <a:rPr lang="tr-TR" sz="2000" i="1" dirty="0" smtClean="0"/>
              <a:t>yöneltmesi gerektiğine inanıyorum." </a:t>
            </a:r>
          </a:p>
          <a:p>
            <a:pPr>
              <a:buNone/>
            </a:pPr>
            <a:endParaRPr lang="tr-TR" sz="2000" i="1" dirty="0" smtClean="0"/>
          </a:p>
          <a:p>
            <a:pPr>
              <a:buNone/>
            </a:pPr>
            <a:endParaRPr lang="tr-TR" sz="2000" i="1" dirty="0"/>
          </a:p>
        </p:txBody>
      </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500858"/>
          </a:xfrm>
        </p:spPr>
        <p:txBody>
          <a:bodyPr>
            <a:normAutofit fontScale="70000" lnSpcReduction="20000"/>
          </a:bodyPr>
          <a:lstStyle/>
          <a:p>
            <a:pPr>
              <a:lnSpc>
                <a:spcPct val="150000"/>
              </a:lnSpc>
              <a:buNone/>
            </a:pPr>
            <a:r>
              <a:rPr lang="tr-TR" sz="2300" b="1" i="1" dirty="0" smtClean="0"/>
              <a:t>Gerçekçiliğin özellikleri:</a:t>
            </a:r>
          </a:p>
          <a:p>
            <a:pPr>
              <a:lnSpc>
                <a:spcPct val="150000"/>
              </a:lnSpc>
              <a:buNone/>
            </a:pPr>
            <a:endParaRPr lang="tr-TR" sz="2300" b="1" i="1" dirty="0" smtClean="0"/>
          </a:p>
          <a:p>
            <a:pPr>
              <a:lnSpc>
                <a:spcPct val="150000"/>
              </a:lnSpc>
              <a:buNone/>
            </a:pPr>
            <a:r>
              <a:rPr lang="tr-TR" sz="2300" dirty="0" smtClean="0"/>
              <a:t> • Gerçekçilik "sanat sanat içindir" anlayışına karşıdır. Sanatçının yararlı ve düşünsel bir amacı vardır.</a:t>
            </a:r>
          </a:p>
          <a:p>
            <a:pPr>
              <a:lnSpc>
                <a:spcPct val="150000"/>
              </a:lnSpc>
              <a:buNone/>
            </a:pPr>
            <a:r>
              <a:rPr lang="tr-TR" sz="2300" dirty="0" smtClean="0"/>
              <a:t> • Geçmişi incelemeyi bir yere bırakarak çağdaş yaşamı, toplumsal çevreyi gerçekçi ve eksiksiz vermeyi </a:t>
            </a:r>
          </a:p>
          <a:p>
            <a:pPr>
              <a:lnSpc>
                <a:spcPct val="150000"/>
              </a:lnSpc>
              <a:buNone/>
            </a:pPr>
            <a:r>
              <a:rPr lang="tr-TR" sz="2300" dirty="0" smtClean="0"/>
              <a:t>amaçlar.</a:t>
            </a:r>
          </a:p>
          <a:p>
            <a:pPr>
              <a:lnSpc>
                <a:spcPct val="150000"/>
              </a:lnSpc>
              <a:buNone/>
            </a:pPr>
            <a:r>
              <a:rPr lang="tr-TR" sz="2300" dirty="0" smtClean="0"/>
              <a:t> • Gerçekliği tam olarak yansıtmadan önce, gözlem ve belgelere dayanan bilimsel yöntemi kullanmayı </a:t>
            </a:r>
          </a:p>
          <a:p>
            <a:pPr>
              <a:lnSpc>
                <a:spcPct val="150000"/>
              </a:lnSpc>
              <a:buNone/>
            </a:pPr>
            <a:r>
              <a:rPr lang="tr-TR" sz="2300" dirty="0" smtClean="0"/>
              <a:t>amaçlar.</a:t>
            </a:r>
          </a:p>
          <a:p>
            <a:pPr>
              <a:lnSpc>
                <a:spcPct val="150000"/>
              </a:lnSpc>
              <a:buNone/>
            </a:pPr>
            <a:r>
              <a:rPr lang="tr-TR" sz="2300" dirty="0" smtClean="0"/>
              <a:t> • Gerçekçilik, </a:t>
            </a:r>
            <a:r>
              <a:rPr lang="tr-TR" sz="2300" dirty="0" err="1" smtClean="0"/>
              <a:t>coşumculuğun</a:t>
            </a:r>
            <a:r>
              <a:rPr lang="tr-TR" sz="2300" dirty="0" smtClean="0"/>
              <a:t> abartılı anlatımına ve kişisel duyguların aktarımına karşıdır.</a:t>
            </a:r>
          </a:p>
          <a:p>
            <a:pPr>
              <a:lnSpc>
                <a:spcPct val="150000"/>
              </a:lnSpc>
              <a:buNone/>
            </a:pPr>
            <a:endParaRPr lang="tr-TR" sz="2300" dirty="0" smtClean="0"/>
          </a:p>
          <a:p>
            <a:pPr>
              <a:lnSpc>
                <a:spcPct val="150000"/>
              </a:lnSpc>
              <a:buNone/>
            </a:pPr>
            <a:endParaRPr lang="tr-TR" sz="2300" dirty="0" smtClean="0"/>
          </a:p>
          <a:p>
            <a:pPr>
              <a:lnSpc>
                <a:spcPct val="150000"/>
              </a:lnSpc>
              <a:buNone/>
            </a:pPr>
            <a:r>
              <a:rPr lang="tr-TR" sz="2300" dirty="0" smtClean="0">
                <a:sym typeface="Wingdings" pitchFamily="2" charset="2"/>
              </a:rPr>
              <a:t>Gerçekçi yazına Fransız yazınından </a:t>
            </a:r>
            <a:r>
              <a:rPr lang="tr-TR" sz="2300" dirty="0" err="1" smtClean="0">
                <a:sym typeface="Wingdings" pitchFamily="2" charset="2"/>
              </a:rPr>
              <a:t>Stendhal</a:t>
            </a:r>
            <a:r>
              <a:rPr lang="tr-TR" sz="2300" dirty="0" smtClean="0">
                <a:sym typeface="Wingdings" pitchFamily="2" charset="2"/>
              </a:rPr>
              <a:t> (1783-1842), </a:t>
            </a:r>
            <a:r>
              <a:rPr lang="tr-TR" sz="2300" dirty="0" err="1" smtClean="0">
                <a:sym typeface="Wingdings" pitchFamily="2" charset="2"/>
              </a:rPr>
              <a:t>Balzac</a:t>
            </a:r>
            <a:r>
              <a:rPr lang="tr-TR" sz="2300" dirty="0" smtClean="0">
                <a:sym typeface="Wingdings" pitchFamily="2" charset="2"/>
              </a:rPr>
              <a:t> (1799-1850), </a:t>
            </a:r>
            <a:r>
              <a:rPr lang="tr-TR" sz="2300" dirty="0" err="1" smtClean="0">
                <a:sym typeface="Wingdings" pitchFamily="2" charset="2"/>
              </a:rPr>
              <a:t>Flaubert</a:t>
            </a:r>
            <a:r>
              <a:rPr lang="tr-TR" sz="2300" dirty="0" smtClean="0">
                <a:sym typeface="Wingdings" pitchFamily="2" charset="2"/>
              </a:rPr>
              <a:t> (1821-1880); </a:t>
            </a:r>
          </a:p>
          <a:p>
            <a:pPr>
              <a:lnSpc>
                <a:spcPct val="150000"/>
              </a:lnSpc>
              <a:buNone/>
            </a:pPr>
            <a:r>
              <a:rPr lang="tr-TR" sz="2300" dirty="0" smtClean="0">
                <a:sym typeface="Wingdings" pitchFamily="2" charset="2"/>
              </a:rPr>
              <a:t>Alman yazınından </a:t>
            </a:r>
            <a:r>
              <a:rPr lang="tr-TR" sz="2300" dirty="0" err="1" smtClean="0">
                <a:sym typeface="Wingdings" pitchFamily="2" charset="2"/>
              </a:rPr>
              <a:t>Fontane</a:t>
            </a:r>
            <a:r>
              <a:rPr lang="tr-TR" sz="2300" dirty="0" smtClean="0">
                <a:sym typeface="Wingdings" pitchFamily="2" charset="2"/>
              </a:rPr>
              <a:t> (1819-1898), </a:t>
            </a:r>
            <a:r>
              <a:rPr lang="tr-TR" sz="2300" dirty="0" err="1" smtClean="0">
                <a:sym typeface="Wingdings" pitchFamily="2" charset="2"/>
              </a:rPr>
              <a:t>Storm</a:t>
            </a:r>
            <a:r>
              <a:rPr lang="tr-TR" sz="2300" dirty="0" smtClean="0">
                <a:sym typeface="Wingdings" pitchFamily="2" charset="2"/>
              </a:rPr>
              <a:t> (1817-1888), </a:t>
            </a:r>
            <a:r>
              <a:rPr lang="tr-TR" sz="2300" dirty="0" err="1" smtClean="0">
                <a:sym typeface="Wingdings" pitchFamily="2" charset="2"/>
              </a:rPr>
              <a:t>Hebbel</a:t>
            </a:r>
            <a:r>
              <a:rPr lang="tr-TR" sz="2300" dirty="0" smtClean="0">
                <a:sym typeface="Wingdings" pitchFamily="2" charset="2"/>
              </a:rPr>
              <a:t> (1813-1863); Rus yazınından Çehov </a:t>
            </a:r>
          </a:p>
          <a:p>
            <a:pPr>
              <a:lnSpc>
                <a:spcPct val="150000"/>
              </a:lnSpc>
              <a:buNone/>
            </a:pPr>
            <a:r>
              <a:rPr lang="tr-TR" sz="2300" dirty="0" smtClean="0">
                <a:sym typeface="Wingdings" pitchFamily="2" charset="2"/>
              </a:rPr>
              <a:t>(1860-1904), Tolstoy (1828-1910), Gogol (1809-1852); İngiliz yazınından Dickens (1812-1870), Eliot </a:t>
            </a:r>
          </a:p>
          <a:p>
            <a:pPr>
              <a:lnSpc>
                <a:spcPct val="150000"/>
              </a:lnSpc>
              <a:buNone/>
            </a:pPr>
            <a:r>
              <a:rPr lang="tr-TR" sz="2300" dirty="0" smtClean="0">
                <a:sym typeface="Wingdings" pitchFamily="2" charset="2"/>
              </a:rPr>
              <a:t>(1819-1890), </a:t>
            </a:r>
            <a:r>
              <a:rPr lang="tr-TR" sz="2300" dirty="0" err="1" smtClean="0">
                <a:sym typeface="Wingdings" pitchFamily="2" charset="2"/>
              </a:rPr>
              <a:t>Shaw</a:t>
            </a:r>
            <a:r>
              <a:rPr lang="tr-TR" sz="2300" dirty="0" smtClean="0">
                <a:sym typeface="Wingdings" pitchFamily="2" charset="2"/>
              </a:rPr>
              <a:t> (1856-1950); Türk Yazınından </a:t>
            </a:r>
            <a:r>
              <a:rPr lang="tr-TR" sz="2300" dirty="0" err="1" smtClean="0">
                <a:sym typeface="Wingdings" pitchFamily="2" charset="2"/>
              </a:rPr>
              <a:t>Nabizade</a:t>
            </a:r>
            <a:r>
              <a:rPr lang="tr-TR" sz="2300" dirty="0" smtClean="0">
                <a:sym typeface="Wingdings" pitchFamily="2" charset="2"/>
              </a:rPr>
              <a:t> Nazım (1862- 1893), Halit Ziya Uşaklıgil </a:t>
            </a:r>
          </a:p>
          <a:p>
            <a:pPr>
              <a:lnSpc>
                <a:spcPct val="150000"/>
              </a:lnSpc>
              <a:buNone/>
            </a:pPr>
            <a:r>
              <a:rPr lang="tr-TR" sz="2300" dirty="0" smtClean="0">
                <a:sym typeface="Wingdings" pitchFamily="2" charset="2"/>
              </a:rPr>
              <a:t>(1865-1945) örnek olarak gösterilebilir.</a:t>
            </a:r>
          </a:p>
          <a:p>
            <a:pPr>
              <a:buNone/>
            </a:pPr>
            <a:endParaRPr lang="tr-TR" dirty="0"/>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14290"/>
            <a:ext cx="8858312" cy="6429420"/>
          </a:xfrm>
        </p:spPr>
        <p:txBody>
          <a:bodyPr>
            <a:normAutofit fontScale="92500" lnSpcReduction="10000"/>
          </a:bodyPr>
          <a:lstStyle/>
          <a:p>
            <a:pPr>
              <a:buNone/>
            </a:pPr>
            <a:r>
              <a:rPr lang="tr-TR" dirty="0" smtClean="0"/>
              <a:t> </a:t>
            </a:r>
            <a:r>
              <a:rPr lang="tr-TR" sz="1800" b="1" i="1" dirty="0" smtClean="0"/>
              <a:t>Simgecilik (Sembolizm) </a:t>
            </a:r>
          </a:p>
          <a:p>
            <a:pPr>
              <a:buNone/>
            </a:pPr>
            <a:r>
              <a:rPr lang="tr-TR" sz="1800" dirty="0" smtClean="0">
                <a:sym typeface="Wingdings" pitchFamily="2" charset="2"/>
              </a:rPr>
              <a:t></a:t>
            </a:r>
            <a:r>
              <a:rPr lang="tr-TR" sz="1800" dirty="0" smtClean="0"/>
              <a:t>Simgecilik, 1885 - 1900 yılları arasında Fransa'da yaygınlaşan ve özellikle şiir sanatını etkileyen bir </a:t>
            </a:r>
          </a:p>
          <a:p>
            <a:pPr>
              <a:buNone/>
            </a:pPr>
            <a:r>
              <a:rPr lang="tr-TR" sz="1800" dirty="0" smtClean="0"/>
              <a:t>akımdır. "Şey"lerin görünenden öte, görünmeyen yüzlerini ortaya çıkarma çabası denilebilir.</a:t>
            </a:r>
          </a:p>
          <a:p>
            <a:pPr>
              <a:buNone/>
            </a:pPr>
            <a:endParaRPr lang="tr-TR" b="1" i="1" dirty="0" smtClean="0"/>
          </a:p>
          <a:p>
            <a:pPr>
              <a:buNone/>
            </a:pPr>
            <a:r>
              <a:rPr lang="tr-TR" sz="2000" b="1" i="1" dirty="0" smtClean="0">
                <a:sym typeface="Wingdings" pitchFamily="2" charset="2"/>
              </a:rPr>
              <a:t></a:t>
            </a:r>
            <a:r>
              <a:rPr lang="tr-TR" sz="2000" dirty="0" smtClean="0">
                <a:sym typeface="Wingdings" pitchFamily="2" charset="2"/>
              </a:rPr>
              <a:t>Simgeleme, sanatın her döneminde görülmüş; ancak yukarıda belirtilen tarihlerde </a:t>
            </a:r>
          </a:p>
          <a:p>
            <a:pPr>
              <a:buNone/>
            </a:pPr>
            <a:r>
              <a:rPr lang="tr-TR" sz="2000" dirty="0" smtClean="0">
                <a:sym typeface="Wingdings" pitchFamily="2" charset="2"/>
              </a:rPr>
              <a:t>yazın alanında yeni teknik ve biçimlerin oluşturulması sağlanmıştır. Resim sanatında, </a:t>
            </a:r>
          </a:p>
          <a:p>
            <a:pPr>
              <a:buNone/>
            </a:pPr>
            <a:r>
              <a:rPr lang="tr-TR" sz="2000" dirty="0" smtClean="0">
                <a:sym typeface="Wingdings" pitchFamily="2" charset="2"/>
              </a:rPr>
              <a:t>müzik sanatında, yazın alanında hep aynı iç sıkıntıları ve karamsarlık görülür.</a:t>
            </a:r>
          </a:p>
          <a:p>
            <a:pPr>
              <a:buNone/>
            </a:pPr>
            <a:endParaRPr lang="tr-TR" sz="2000" dirty="0" smtClean="0">
              <a:sym typeface="Wingdings" pitchFamily="2" charset="2"/>
            </a:endParaRPr>
          </a:p>
          <a:p>
            <a:pPr>
              <a:buNone/>
            </a:pPr>
            <a:r>
              <a:rPr lang="tr-TR" sz="2000" dirty="0" smtClean="0">
                <a:sym typeface="Wingdings" pitchFamily="2" charset="2"/>
              </a:rPr>
              <a:t>Olguları doğrudan doğruya anlatmaktan öte onları sözcüklerle, seslerle, kimi </a:t>
            </a:r>
          </a:p>
          <a:p>
            <a:pPr>
              <a:buNone/>
            </a:pPr>
            <a:r>
              <a:rPr lang="tr-TR" sz="2000" dirty="0" smtClean="0">
                <a:sym typeface="Wingdings" pitchFamily="2" charset="2"/>
              </a:rPr>
              <a:t>çağrışımlarla,  benzeşimlerle dinleyenin veya okuyanın sezgi gücüne dayanarak sunar. </a:t>
            </a:r>
          </a:p>
          <a:p>
            <a:pPr>
              <a:buNone/>
            </a:pPr>
            <a:r>
              <a:rPr lang="tr-TR" sz="2000" dirty="0" smtClean="0">
                <a:sym typeface="Wingdings" pitchFamily="2" charset="2"/>
              </a:rPr>
              <a:t>Gizil anlamların anlaşılır hale dönüştürülmesini, okuyucuyla paylaşmayı amaçlar.</a:t>
            </a:r>
          </a:p>
          <a:p>
            <a:pPr>
              <a:buNone/>
            </a:pPr>
            <a:endParaRPr lang="tr-TR" sz="2000" dirty="0" smtClean="0">
              <a:sym typeface="Wingdings" pitchFamily="2" charset="2"/>
            </a:endParaRPr>
          </a:p>
          <a:p>
            <a:pPr>
              <a:buNone/>
            </a:pPr>
            <a:r>
              <a:rPr lang="tr-TR" sz="2000" dirty="0" smtClean="0">
                <a:sym typeface="Wingdings" pitchFamily="2" charset="2"/>
              </a:rPr>
              <a:t>Jean </a:t>
            </a:r>
            <a:r>
              <a:rPr lang="tr-TR" sz="2000" dirty="0" err="1" smtClean="0">
                <a:sym typeface="Wingdings" pitchFamily="2" charset="2"/>
              </a:rPr>
              <a:t>Moreas</a:t>
            </a:r>
            <a:r>
              <a:rPr lang="tr-TR" sz="2000" dirty="0" smtClean="0">
                <a:sym typeface="Wingdings" pitchFamily="2" charset="2"/>
              </a:rPr>
              <a:t> 1886 yılında "Sembolizmin Bildirgesi" adlı yazısında "Simgeci şiir sıradan </a:t>
            </a:r>
          </a:p>
          <a:p>
            <a:pPr>
              <a:buNone/>
            </a:pPr>
            <a:r>
              <a:rPr lang="tr-TR" sz="2000" dirty="0" smtClean="0">
                <a:sym typeface="Wingdings" pitchFamily="2" charset="2"/>
              </a:rPr>
              <a:t>anlatımın, sözde duygusallığın, nesnel tanımlamanın düşmanıdır" der. Ona göre simgeci </a:t>
            </a:r>
          </a:p>
          <a:p>
            <a:pPr>
              <a:buNone/>
            </a:pPr>
            <a:r>
              <a:rPr lang="tr-TR" sz="2000" dirty="0" smtClean="0">
                <a:sym typeface="Wingdings" pitchFamily="2" charset="2"/>
              </a:rPr>
              <a:t>şiir, düşünceyi duygusal bir biçimde örter. Simgecilere göre, doğadaki her olayın </a:t>
            </a:r>
          </a:p>
          <a:p>
            <a:pPr>
              <a:buNone/>
            </a:pPr>
            <a:r>
              <a:rPr lang="tr-TR" sz="2000" dirty="0" smtClean="0">
                <a:sym typeface="Wingdings" pitchFamily="2" charset="2"/>
              </a:rPr>
              <a:t>gerisinde bir düşünce vardır. Gördüğümüz, algıladığımız şeyler, düşüncenin dış </a:t>
            </a:r>
          </a:p>
          <a:p>
            <a:pPr>
              <a:buNone/>
            </a:pPr>
            <a:r>
              <a:rPr lang="tr-TR" sz="2000" dirty="0" smtClean="0">
                <a:sym typeface="Wingdings" pitchFamily="2" charset="2"/>
              </a:rPr>
              <a:t>görüntülerinden başka bir şey değildir. Başka bir deyişle simgecilikte önemli olan, </a:t>
            </a:r>
          </a:p>
          <a:p>
            <a:pPr>
              <a:buNone/>
            </a:pPr>
            <a:r>
              <a:rPr lang="tr-TR" sz="2000" dirty="0" smtClean="0">
                <a:sym typeface="Wingdings" pitchFamily="2" charset="2"/>
              </a:rPr>
              <a:t>görünen değil, onun gerisindekidir.</a:t>
            </a:r>
          </a:p>
          <a:p>
            <a:pPr>
              <a:buNone/>
            </a:pPr>
            <a:endParaRPr lang="tr-TR" sz="2000" dirty="0" smtClean="0">
              <a:sym typeface="Wingdings" pitchFamily="2" charset="2"/>
            </a:endParaRPr>
          </a:p>
          <a:p>
            <a:pPr>
              <a:buNone/>
            </a:pPr>
            <a:endParaRPr lang="tr-TR" sz="2000" dirty="0" smtClean="0">
              <a:sym typeface="Wingdings" pitchFamily="2" charset="2"/>
            </a:endParaRPr>
          </a:p>
          <a:p>
            <a:pPr>
              <a:buNone/>
            </a:pPr>
            <a:endParaRPr lang="tr-TR" sz="2000" b="1" i="1" dirty="0"/>
          </a:p>
        </p:txBody>
      </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500858"/>
          </a:xfrm>
        </p:spPr>
        <p:style>
          <a:lnRef idx="2">
            <a:schemeClr val="accent1"/>
          </a:lnRef>
          <a:fillRef idx="1">
            <a:schemeClr val="lt1"/>
          </a:fillRef>
          <a:effectRef idx="0">
            <a:schemeClr val="accent1"/>
          </a:effectRef>
          <a:fontRef idx="minor">
            <a:schemeClr val="dk1"/>
          </a:fontRef>
        </p:style>
        <p:txBody>
          <a:bodyPr>
            <a:noAutofit/>
          </a:bodyPr>
          <a:lstStyle/>
          <a:p>
            <a:pPr>
              <a:buNone/>
            </a:pPr>
            <a:r>
              <a:rPr lang="tr-TR" sz="1600" b="1" i="1" dirty="0" smtClean="0"/>
              <a:t>Simgeciliğin özellikleri:</a:t>
            </a:r>
          </a:p>
          <a:p>
            <a:pPr>
              <a:buNone/>
            </a:pPr>
            <a:r>
              <a:rPr lang="tr-TR" sz="1600" dirty="0" smtClean="0"/>
              <a:t>• Algılanan dış görüntülerin arkasında gizli olan anlamlar ortaya çıkarılmalıdır. Bunu yapabilmek ise </a:t>
            </a:r>
          </a:p>
          <a:p>
            <a:pPr>
              <a:buNone/>
            </a:pPr>
            <a:r>
              <a:rPr lang="tr-TR" sz="1600" dirty="0" smtClean="0"/>
              <a:t>duyumsamayla olur. </a:t>
            </a:r>
          </a:p>
          <a:p>
            <a:pPr>
              <a:buNone/>
            </a:pPr>
            <a:r>
              <a:rPr lang="tr-TR" sz="1600" dirty="0" smtClean="0"/>
              <a:t>• Doğa bir bütündür. Görünenin gerisinde bir düşünce vardır. İnsanla evren arasında, insanla nesneler </a:t>
            </a:r>
          </a:p>
          <a:p>
            <a:pPr>
              <a:buNone/>
            </a:pPr>
            <a:r>
              <a:rPr lang="tr-TR" sz="1600" dirty="0" smtClean="0"/>
              <a:t>arasında, nesnelerle onları algılamaya yarayan duyumlar arasında bir ilişki vardır. Buna "benzerlikler ve </a:t>
            </a:r>
          </a:p>
          <a:p>
            <a:pPr>
              <a:buNone/>
            </a:pPr>
            <a:r>
              <a:rPr lang="tr-TR" sz="1600" dirty="0" smtClean="0"/>
              <a:t>ilişkiler ilkesi" denir. </a:t>
            </a:r>
          </a:p>
          <a:p>
            <a:pPr>
              <a:buNone/>
            </a:pPr>
            <a:endParaRPr lang="tr-TR" sz="1600" dirty="0" smtClean="0"/>
          </a:p>
          <a:p>
            <a:pPr>
              <a:buNone/>
            </a:pPr>
            <a:r>
              <a:rPr lang="tr-TR" sz="1600" dirty="0" smtClean="0"/>
              <a:t>• Simgecilerin görevi dış görüntülerin gerisindeki düşünceyi imgeler yaratarak anlatmaktır; çünkü </a:t>
            </a:r>
          </a:p>
          <a:p>
            <a:pPr>
              <a:buNone/>
            </a:pPr>
            <a:r>
              <a:rPr lang="tr-TR" sz="1600" dirty="0" smtClean="0"/>
              <a:t>nesnelere gerçek anlamlarını ancak imgeler verir. </a:t>
            </a:r>
          </a:p>
          <a:p>
            <a:pPr>
              <a:buNone/>
            </a:pPr>
            <a:r>
              <a:rPr lang="tr-TR" sz="1600" dirty="0" smtClean="0"/>
              <a:t>• Simgeci şair, konunun yapısına uyarak açık bir anlatımda bulunmamalıdır. Şiirde imgelere dayanan bir </a:t>
            </a:r>
          </a:p>
          <a:p>
            <a:pPr>
              <a:buNone/>
            </a:pPr>
            <a:r>
              <a:rPr lang="tr-TR" sz="1600" dirty="0" smtClean="0"/>
              <a:t>anlatım olmalıdır. Bir şeyi nitelemek yerine onu anımsatmakla yetinilmelidir.</a:t>
            </a:r>
          </a:p>
          <a:p>
            <a:pPr>
              <a:buNone/>
            </a:pPr>
            <a:endParaRPr lang="tr-TR" sz="1600" dirty="0" smtClean="0"/>
          </a:p>
          <a:p>
            <a:pPr>
              <a:buNone/>
            </a:pPr>
            <a:r>
              <a:rPr lang="tr-TR" sz="1600" dirty="0" smtClean="0"/>
              <a:t>• Müziğin şiir diliyle bütünleşmesi gerekir. Müzik de gizli olanı, tanımlanamayanı anlattığı için şiire </a:t>
            </a:r>
          </a:p>
          <a:p>
            <a:pPr>
              <a:buNone/>
            </a:pPr>
            <a:r>
              <a:rPr lang="tr-TR" sz="1600" dirty="0" smtClean="0"/>
              <a:t>yansıtılmalıdır. Şiirdeki tartım (</a:t>
            </a:r>
            <a:r>
              <a:rPr lang="tr-TR" sz="1600" dirty="0" err="1" smtClean="0"/>
              <a:t>ritm</a:t>
            </a:r>
            <a:r>
              <a:rPr lang="tr-TR" sz="1600" dirty="0" smtClean="0"/>
              <a:t>) ve sözcükler müziksel anlatımla bütünleştirilmelidir. </a:t>
            </a:r>
          </a:p>
          <a:p>
            <a:pPr>
              <a:buNone/>
            </a:pPr>
            <a:r>
              <a:rPr lang="tr-TR" sz="1600" dirty="0" smtClean="0"/>
              <a:t>• Belli ölçü ve biçimlerden uzak durulmalıdır. Başka bir deyişle biçimde yenilik olmalıdır. Anlatım için </a:t>
            </a:r>
          </a:p>
          <a:p>
            <a:pPr>
              <a:buNone/>
            </a:pPr>
            <a:r>
              <a:rPr lang="tr-TR" sz="1600" dirty="0" smtClean="0"/>
              <a:t>seçilen sözcüklerdeki çağrışım gücünün çok olmasına özen gösterilmelidir.</a:t>
            </a:r>
          </a:p>
          <a:p>
            <a:pPr>
              <a:buNone/>
            </a:pPr>
            <a:endParaRPr lang="tr-TR" sz="1600" dirty="0" smtClean="0"/>
          </a:p>
          <a:p>
            <a:pPr>
              <a:buNone/>
            </a:pPr>
            <a:r>
              <a:rPr lang="tr-TR" sz="1600" dirty="0" smtClean="0"/>
              <a:t>Simgeci şairlere örnek olarak: Fransız yazınından Baudelaire (1821-1867), </a:t>
            </a:r>
            <a:r>
              <a:rPr lang="tr-TR" sz="1600" dirty="0" err="1" smtClean="0"/>
              <a:t>Verlaine</a:t>
            </a:r>
            <a:r>
              <a:rPr lang="tr-TR" sz="1600" dirty="0" smtClean="0"/>
              <a:t> (1844-1896), </a:t>
            </a:r>
          </a:p>
          <a:p>
            <a:pPr>
              <a:buNone/>
            </a:pPr>
            <a:r>
              <a:rPr lang="tr-TR" sz="1600" dirty="0" err="1" smtClean="0"/>
              <a:t>Mallarme</a:t>
            </a:r>
            <a:r>
              <a:rPr lang="tr-TR" sz="1600" dirty="0" smtClean="0"/>
              <a:t> (1842-1898); Alman yazınından George (1868-1933), </a:t>
            </a:r>
            <a:r>
              <a:rPr lang="tr-TR" sz="1600" dirty="0" err="1" smtClean="0"/>
              <a:t>Hardt</a:t>
            </a:r>
            <a:r>
              <a:rPr lang="tr-TR" sz="1600" dirty="0" smtClean="0"/>
              <a:t> (1876-1947), </a:t>
            </a:r>
            <a:r>
              <a:rPr lang="tr-TR" sz="1600" dirty="0" err="1" smtClean="0"/>
              <a:t>Vollmöller</a:t>
            </a:r>
            <a:r>
              <a:rPr lang="tr-TR" sz="1600" dirty="0" smtClean="0"/>
              <a:t> (1878-</a:t>
            </a:r>
          </a:p>
          <a:p>
            <a:pPr>
              <a:buNone/>
            </a:pPr>
            <a:r>
              <a:rPr lang="tr-TR" sz="1600" dirty="0" smtClean="0"/>
              <a:t>1948); Rus yazınından </a:t>
            </a:r>
            <a:r>
              <a:rPr lang="tr-TR" sz="1600" dirty="0" err="1" smtClean="0"/>
              <a:t>Biely</a:t>
            </a:r>
            <a:r>
              <a:rPr lang="tr-TR" sz="1600" dirty="0" smtClean="0"/>
              <a:t> (1880-1934), </a:t>
            </a:r>
            <a:r>
              <a:rPr lang="tr-TR" sz="1600" dirty="0" err="1" smtClean="0"/>
              <a:t>Brioussou</a:t>
            </a:r>
            <a:r>
              <a:rPr lang="tr-TR" sz="1600" dirty="0" smtClean="0"/>
              <a:t> (1873-1924); İngiliz yazınından </a:t>
            </a:r>
            <a:r>
              <a:rPr lang="tr-TR" sz="1600" dirty="0" err="1" smtClean="0"/>
              <a:t>Dowson</a:t>
            </a:r>
            <a:r>
              <a:rPr lang="tr-TR" sz="1600" dirty="0" smtClean="0"/>
              <a:t> (1867-</a:t>
            </a:r>
          </a:p>
          <a:p>
            <a:pPr>
              <a:buNone/>
            </a:pPr>
            <a:r>
              <a:rPr lang="tr-TR" sz="1600" dirty="0" smtClean="0"/>
              <a:t>1900), </a:t>
            </a:r>
            <a:r>
              <a:rPr lang="tr-TR" sz="1600" dirty="0" err="1" smtClean="0"/>
              <a:t>Symons</a:t>
            </a:r>
            <a:r>
              <a:rPr lang="tr-TR" sz="1600" dirty="0" smtClean="0"/>
              <a:t> (18651945); Türk yazınından Ahmet Haşim (1883- 1933) gösterilebilir.</a:t>
            </a:r>
          </a:p>
        </p:txBody>
      </p:sp>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142852"/>
            <a:ext cx="8715436" cy="6500858"/>
          </a:xfrm>
        </p:spPr>
        <p:txBody>
          <a:bodyPr>
            <a:normAutofit/>
          </a:bodyPr>
          <a:lstStyle/>
          <a:p>
            <a:pPr>
              <a:buNone/>
            </a:pPr>
            <a:r>
              <a:rPr lang="tr-TR" sz="1800" b="1" dirty="0" smtClean="0"/>
              <a:t>Yirminci Yüzyıl Yazın Akımları</a:t>
            </a:r>
          </a:p>
          <a:p>
            <a:pPr>
              <a:buNone/>
            </a:pPr>
            <a:endParaRPr lang="tr-TR" sz="1800" b="1" dirty="0" smtClean="0"/>
          </a:p>
          <a:p>
            <a:pPr>
              <a:lnSpc>
                <a:spcPct val="150000"/>
              </a:lnSpc>
              <a:buNone/>
            </a:pPr>
            <a:r>
              <a:rPr lang="tr-TR" sz="1800" dirty="0" smtClean="0"/>
              <a:t>19. yüzyılın sonlarında, özellikle gerçekçilik akımının etkisinde ya da ona tepki olarak </a:t>
            </a:r>
          </a:p>
          <a:p>
            <a:pPr>
              <a:lnSpc>
                <a:spcPct val="150000"/>
              </a:lnSpc>
              <a:buNone/>
            </a:pPr>
            <a:r>
              <a:rPr lang="tr-TR" sz="1800" dirty="0" smtClean="0"/>
              <a:t>ortaya çıkan akımları görürüz. Bunlar çok kısa süreli olmuş ve çok belirgin olmayan zaman </a:t>
            </a:r>
          </a:p>
          <a:p>
            <a:pPr>
              <a:lnSpc>
                <a:spcPct val="150000"/>
              </a:lnSpc>
              <a:buNone/>
            </a:pPr>
            <a:r>
              <a:rPr lang="tr-TR" sz="1800" dirty="0" smtClean="0"/>
              <a:t>dilimlerinde etkin olmuşlardır. Öyle ki bazıları birbirleriyle ortak düşünceleri savunmuş; </a:t>
            </a:r>
          </a:p>
          <a:p>
            <a:pPr>
              <a:lnSpc>
                <a:spcPct val="150000"/>
              </a:lnSpc>
              <a:buNone/>
            </a:pPr>
            <a:r>
              <a:rPr lang="tr-TR" sz="1800" dirty="0" smtClean="0"/>
              <a:t>ancak küçük ayrıntılarda ayrılmışlardır.</a:t>
            </a:r>
          </a:p>
          <a:p>
            <a:pPr>
              <a:lnSpc>
                <a:spcPct val="150000"/>
              </a:lnSpc>
              <a:buNone/>
            </a:pPr>
            <a:endParaRPr lang="tr-TR" sz="1800" b="1" dirty="0" smtClean="0"/>
          </a:p>
          <a:p>
            <a:pPr>
              <a:lnSpc>
                <a:spcPct val="150000"/>
              </a:lnSpc>
              <a:buNone/>
            </a:pPr>
            <a:r>
              <a:rPr lang="tr-TR" sz="1800" dirty="0" smtClean="0"/>
              <a:t>Örneğin doğalcılık da gerçekçilik gibi </a:t>
            </a:r>
            <a:r>
              <a:rPr lang="tr-TR" sz="1800" dirty="0" err="1" smtClean="0"/>
              <a:t>coşumculuğa</a:t>
            </a:r>
            <a:r>
              <a:rPr lang="tr-TR" sz="1800" dirty="0" smtClean="0"/>
              <a:t> ve onun kişisel duygulara yer veren </a:t>
            </a:r>
          </a:p>
          <a:p>
            <a:pPr>
              <a:lnSpc>
                <a:spcPct val="150000"/>
              </a:lnSpc>
              <a:buNone/>
            </a:pPr>
            <a:r>
              <a:rPr lang="tr-TR" sz="1800" dirty="0" smtClean="0"/>
              <a:t>tutumuna karşıdır. Böylesine iç </a:t>
            </a:r>
            <a:r>
              <a:rPr lang="tr-TR" sz="1800" dirty="0" err="1" smtClean="0"/>
              <a:t>içelik</a:t>
            </a:r>
            <a:r>
              <a:rPr lang="tr-TR" sz="1800" dirty="0" smtClean="0"/>
              <a:t> ise çok belirgin özelliklerin ortaya çıkmasını </a:t>
            </a:r>
          </a:p>
          <a:p>
            <a:pPr>
              <a:lnSpc>
                <a:spcPct val="150000"/>
              </a:lnSpc>
              <a:buNone/>
            </a:pPr>
            <a:r>
              <a:rPr lang="tr-TR" sz="1800" dirty="0" smtClean="0"/>
              <a:t>zorlaştırmıştır.</a:t>
            </a:r>
          </a:p>
          <a:p>
            <a:pPr>
              <a:lnSpc>
                <a:spcPct val="150000"/>
              </a:lnSpc>
              <a:buNone/>
            </a:pPr>
            <a:endParaRPr lang="tr-TR" sz="1800" b="1" dirty="0" smtClean="0"/>
          </a:p>
          <a:p>
            <a:pPr>
              <a:lnSpc>
                <a:spcPct val="150000"/>
              </a:lnSpc>
              <a:buNone/>
            </a:pPr>
            <a:r>
              <a:rPr lang="tr-TR" sz="1800" dirty="0" smtClean="0"/>
              <a:t>Bu nedenle 20. yüzyıl yazınında kısa ya da uzun süreli etkililiği  olan akım ve hareketleri </a:t>
            </a:r>
          </a:p>
          <a:p>
            <a:pPr>
              <a:lnSpc>
                <a:spcPct val="150000"/>
              </a:lnSpc>
              <a:buNone/>
            </a:pPr>
            <a:r>
              <a:rPr lang="tr-TR" sz="1800" dirty="0" smtClean="0"/>
              <a:t>kısa bilgiler halinde aktarmaya, onların en belirgin yanlarını belirtmeye çalışacağız.</a:t>
            </a:r>
          </a:p>
          <a:p>
            <a:pPr>
              <a:buNone/>
            </a:pPr>
            <a:endParaRPr lang="tr-TR" sz="1800" b="1" dirty="0"/>
          </a:p>
        </p:txBody>
      </p:sp>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14290"/>
            <a:ext cx="8572560" cy="6429420"/>
          </a:xfrm>
        </p:spPr>
        <p:txBody>
          <a:bodyPr/>
          <a:lstStyle/>
          <a:p>
            <a:pPr>
              <a:buNone/>
            </a:pPr>
            <a:r>
              <a:rPr lang="tr-TR" dirty="0" smtClean="0"/>
              <a:t> </a:t>
            </a:r>
            <a:r>
              <a:rPr lang="tr-TR" b="1" dirty="0" smtClean="0"/>
              <a:t>Kübizm </a:t>
            </a:r>
          </a:p>
          <a:p>
            <a:pPr>
              <a:lnSpc>
                <a:spcPct val="150000"/>
              </a:lnSpc>
              <a:buNone/>
            </a:pPr>
            <a:r>
              <a:rPr lang="tr-TR" sz="1800" dirty="0" smtClean="0"/>
              <a:t>20. yüzyılın başında Fransa'da ortaya çıkan bir </a:t>
            </a:r>
            <a:r>
              <a:rPr lang="tr-TR" sz="1800" i="1" dirty="0" smtClean="0"/>
              <a:t>resim akımıdır</a:t>
            </a:r>
            <a:r>
              <a:rPr lang="tr-TR" sz="1800" dirty="0" smtClean="0"/>
              <a:t>. Sonradan yazın alanında, </a:t>
            </a:r>
          </a:p>
          <a:p>
            <a:pPr>
              <a:lnSpc>
                <a:spcPct val="150000"/>
              </a:lnSpc>
              <a:buNone/>
            </a:pPr>
            <a:r>
              <a:rPr lang="tr-TR" sz="1800" dirty="0" smtClean="0"/>
              <a:t>özellikle şairler, ressam Picasso'nun da etkisiyle bir anlayış geliştirmişlerdir. Buna göre </a:t>
            </a:r>
          </a:p>
          <a:p>
            <a:pPr>
              <a:lnSpc>
                <a:spcPct val="150000"/>
              </a:lnSpc>
              <a:buNone/>
            </a:pPr>
            <a:r>
              <a:rPr lang="tr-TR" sz="1800" i="1" dirty="0" smtClean="0"/>
              <a:t>kübist şair</a:t>
            </a:r>
            <a:r>
              <a:rPr lang="tr-TR" sz="1800" dirty="0" smtClean="0"/>
              <a:t>, dış dünyayı izleyip  olup bitenleri iyi saptamak zorundadır. Onlara göre </a:t>
            </a:r>
          </a:p>
          <a:p>
            <a:pPr>
              <a:lnSpc>
                <a:spcPct val="150000"/>
              </a:lnSpc>
              <a:buNone/>
            </a:pPr>
            <a:r>
              <a:rPr lang="tr-TR" sz="1800" dirty="0" smtClean="0"/>
              <a:t>dünyadaki küçük olayları ve anlamları yakalamak gerekir. </a:t>
            </a:r>
            <a:r>
              <a:rPr lang="tr-TR" sz="1800" i="1" dirty="0" smtClean="0"/>
              <a:t>"Söylenmemiş olanı", </a:t>
            </a:r>
          </a:p>
          <a:p>
            <a:pPr>
              <a:lnSpc>
                <a:spcPct val="150000"/>
              </a:lnSpc>
              <a:buNone/>
            </a:pPr>
            <a:r>
              <a:rPr lang="tr-TR" sz="1800" i="1" dirty="0" smtClean="0"/>
              <a:t>"görülmemiş olanı" </a:t>
            </a:r>
            <a:r>
              <a:rPr lang="tr-TR" sz="1800" dirty="0" smtClean="0"/>
              <a:t>gün ışığına çıkarmak, </a:t>
            </a:r>
            <a:r>
              <a:rPr lang="tr-TR" sz="1800" b="1" dirty="0" smtClean="0"/>
              <a:t>aklın değil düş gücünün yapacağı iştir.</a:t>
            </a:r>
          </a:p>
          <a:p>
            <a:pPr>
              <a:lnSpc>
                <a:spcPct val="150000"/>
              </a:lnSpc>
              <a:buNone/>
            </a:pPr>
            <a:endParaRPr lang="tr-TR" sz="1800" b="1" dirty="0" smtClean="0"/>
          </a:p>
          <a:p>
            <a:pPr>
              <a:lnSpc>
                <a:spcPct val="150000"/>
              </a:lnSpc>
              <a:buNone/>
            </a:pPr>
            <a:r>
              <a:rPr lang="tr-TR" sz="1800" dirty="0" smtClean="0"/>
              <a:t>Kübizm, biçimsel anlatım olarak düzenlilikten uzaklaşıp her türlü yeniliğe açık olmuş, </a:t>
            </a:r>
          </a:p>
          <a:p>
            <a:pPr>
              <a:lnSpc>
                <a:spcPct val="150000"/>
              </a:lnSpc>
              <a:buNone/>
            </a:pPr>
            <a:r>
              <a:rPr lang="tr-TR" sz="1800" dirty="0" smtClean="0"/>
              <a:t>noktalama imlerini kaldırmıştır.</a:t>
            </a:r>
          </a:p>
          <a:p>
            <a:pPr>
              <a:lnSpc>
                <a:spcPct val="150000"/>
              </a:lnSpc>
              <a:buNone/>
            </a:pPr>
            <a:endParaRPr lang="tr-TR" sz="1800" dirty="0" smtClean="0"/>
          </a:p>
          <a:p>
            <a:pPr>
              <a:lnSpc>
                <a:spcPct val="150000"/>
              </a:lnSpc>
              <a:buNone/>
            </a:pPr>
            <a:r>
              <a:rPr lang="tr-TR" sz="1800" b="1" dirty="0" err="1" smtClean="0"/>
              <a:t>Apollinaire</a:t>
            </a:r>
            <a:r>
              <a:rPr lang="tr-TR" sz="1800" b="1" dirty="0" smtClean="0"/>
              <a:t> </a:t>
            </a:r>
            <a:r>
              <a:rPr lang="tr-TR" sz="1800" dirty="0" smtClean="0"/>
              <a:t>(1880-1918), </a:t>
            </a:r>
            <a:r>
              <a:rPr lang="tr-TR" sz="1800" b="1" dirty="0" err="1" smtClean="0"/>
              <a:t>Max</a:t>
            </a:r>
            <a:r>
              <a:rPr lang="tr-TR" sz="1800" b="1" dirty="0" smtClean="0"/>
              <a:t> </a:t>
            </a:r>
            <a:r>
              <a:rPr lang="tr-TR" sz="1800" b="1" dirty="0" err="1" smtClean="0"/>
              <a:t>Jacob</a:t>
            </a:r>
            <a:r>
              <a:rPr lang="tr-TR" sz="1800" b="1" dirty="0" smtClean="0"/>
              <a:t> </a:t>
            </a:r>
            <a:r>
              <a:rPr lang="tr-TR" sz="1800" dirty="0" smtClean="0"/>
              <a:t>(1876-1944) bu akıma örnek olarak gösterilebilir.</a:t>
            </a:r>
          </a:p>
          <a:p>
            <a:pPr>
              <a:lnSpc>
                <a:spcPct val="150000"/>
              </a:lnSpc>
              <a:buNone/>
            </a:pPr>
            <a:endParaRPr lang="tr-TR" sz="1800" dirty="0" smtClean="0"/>
          </a:p>
          <a:p>
            <a:pPr>
              <a:lnSpc>
                <a:spcPct val="150000"/>
              </a:lnSpc>
              <a:buNone/>
            </a:pPr>
            <a:endParaRPr lang="tr-TR" sz="1800" b="1" dirty="0" smtClean="0"/>
          </a:p>
          <a:p>
            <a:pPr>
              <a:buNone/>
            </a:pPr>
            <a:endParaRPr lang="tr-T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10</a:t>
            </a:r>
            <a:endParaRPr lang="tr-TR" b="1" dirty="0"/>
          </a:p>
        </p:txBody>
      </p:sp>
      <p:sp>
        <p:nvSpPr>
          <p:cNvPr id="3" name="2 İçerik Yer Tutucusu"/>
          <p:cNvSpPr>
            <a:spLocks noGrp="1"/>
          </p:cNvSpPr>
          <p:nvPr>
            <p:ph idx="1"/>
          </p:nvPr>
        </p:nvSpPr>
        <p:spPr/>
        <p:txBody>
          <a:bodyPr/>
          <a:lstStyle/>
          <a:p>
            <a:pPr marL="514350" indent="-514350">
              <a:buNone/>
            </a:pPr>
            <a:r>
              <a:rPr lang="tr-TR" sz="2400" dirty="0" smtClean="0"/>
              <a:t>A) Yaşasın Demokrasi</a:t>
            </a:r>
            <a:r>
              <a:rPr lang="tr-TR" sz="2400" dirty="0" smtClean="0">
                <a:sym typeface="Wingdings" pitchFamily="2" charset="2"/>
              </a:rPr>
              <a:t></a:t>
            </a:r>
            <a:r>
              <a:rPr lang="tr-TR" sz="2400" dirty="0" smtClean="0"/>
              <a:t> </a:t>
            </a:r>
            <a:r>
              <a:rPr lang="tr-TR" sz="2400" b="1" dirty="0" smtClean="0">
                <a:solidFill>
                  <a:srgbClr val="00B0F0"/>
                </a:solidFill>
              </a:rPr>
              <a:t>Haldun Taner </a:t>
            </a:r>
            <a:r>
              <a:rPr lang="tr-TR" sz="2400" b="1" dirty="0" smtClean="0">
                <a:solidFill>
                  <a:srgbClr val="00B0F0"/>
                </a:solidFill>
                <a:sym typeface="Wingdings" pitchFamily="2" charset="2"/>
              </a:rPr>
              <a:t> ÖYKÜ</a:t>
            </a:r>
            <a:endParaRPr lang="tr-TR" sz="2400" b="1" dirty="0" smtClean="0">
              <a:solidFill>
                <a:srgbClr val="00B0F0"/>
              </a:solidFill>
            </a:endParaRPr>
          </a:p>
          <a:p>
            <a:pPr marL="514350" indent="-514350">
              <a:buNone/>
            </a:pPr>
            <a:r>
              <a:rPr lang="tr-TR" sz="2400" dirty="0" smtClean="0"/>
              <a:t>B) Yüksek Gerilim  </a:t>
            </a:r>
            <a:r>
              <a:rPr lang="tr-TR" sz="2400" dirty="0" smtClean="0">
                <a:sym typeface="Wingdings" pitchFamily="2" charset="2"/>
              </a:rPr>
              <a:t></a:t>
            </a:r>
            <a:r>
              <a:rPr lang="tr-TR" sz="2400" b="1" dirty="0" smtClean="0">
                <a:solidFill>
                  <a:srgbClr val="00B0F0"/>
                </a:solidFill>
              </a:rPr>
              <a:t>Adalet Ağaoğlu</a:t>
            </a:r>
            <a:r>
              <a:rPr lang="tr-TR" sz="2400" b="1" dirty="0" smtClean="0">
                <a:solidFill>
                  <a:srgbClr val="00B0F0"/>
                </a:solidFill>
                <a:sym typeface="Wingdings" pitchFamily="2" charset="2"/>
              </a:rPr>
              <a:t> ÖYKÜ</a:t>
            </a:r>
            <a:endParaRPr lang="tr-TR" sz="2400" b="1" dirty="0" smtClean="0">
              <a:solidFill>
                <a:srgbClr val="00B0F0"/>
              </a:solidFill>
            </a:endParaRPr>
          </a:p>
          <a:p>
            <a:pPr marL="514350" indent="-514350">
              <a:buNone/>
            </a:pPr>
            <a:r>
              <a:rPr lang="tr-TR" sz="2400" dirty="0" smtClean="0"/>
              <a:t>C) Parasız Yatılı </a:t>
            </a:r>
            <a:r>
              <a:rPr lang="tr-TR" sz="2400" dirty="0" smtClean="0">
                <a:sym typeface="Wingdings" pitchFamily="2" charset="2"/>
              </a:rPr>
              <a:t></a:t>
            </a:r>
            <a:r>
              <a:rPr lang="tr-TR" sz="2400" dirty="0" smtClean="0"/>
              <a:t> </a:t>
            </a:r>
            <a:r>
              <a:rPr lang="tr-TR" sz="2400" b="1" dirty="0" smtClean="0">
                <a:solidFill>
                  <a:srgbClr val="00B0F0"/>
                </a:solidFill>
              </a:rPr>
              <a:t>Füruzan</a:t>
            </a:r>
            <a:r>
              <a:rPr lang="tr-TR" sz="2400" b="1" dirty="0" smtClean="0">
                <a:solidFill>
                  <a:srgbClr val="00B0F0"/>
                </a:solidFill>
                <a:sym typeface="Wingdings" pitchFamily="2" charset="2"/>
              </a:rPr>
              <a:t> ÖYKÜ</a:t>
            </a:r>
            <a:endParaRPr lang="tr-TR" sz="2400" b="1" dirty="0" smtClean="0">
              <a:solidFill>
                <a:srgbClr val="00B0F0"/>
              </a:solidFill>
            </a:endParaRPr>
          </a:p>
          <a:p>
            <a:pPr marL="514350" indent="-514350">
              <a:buNone/>
            </a:pPr>
            <a:r>
              <a:rPr lang="tr-TR" sz="2400" dirty="0" smtClean="0"/>
              <a:t>D) Son Kuşlar </a:t>
            </a:r>
            <a:r>
              <a:rPr lang="tr-TR" sz="2400" dirty="0" smtClean="0">
                <a:sym typeface="Wingdings" pitchFamily="2" charset="2"/>
              </a:rPr>
              <a:t></a:t>
            </a:r>
            <a:r>
              <a:rPr lang="tr-TR" sz="2400" dirty="0" smtClean="0"/>
              <a:t> </a:t>
            </a:r>
            <a:r>
              <a:rPr lang="tr-TR" sz="2400" b="1" dirty="0" smtClean="0">
                <a:solidFill>
                  <a:srgbClr val="00B0F0"/>
                </a:solidFill>
              </a:rPr>
              <a:t>Sait Faik Abasıyanık </a:t>
            </a:r>
            <a:r>
              <a:rPr lang="tr-TR" sz="2400" b="1" dirty="0" smtClean="0">
                <a:solidFill>
                  <a:srgbClr val="00B0F0"/>
                </a:solidFill>
                <a:sym typeface="Wingdings" pitchFamily="2" charset="2"/>
              </a:rPr>
              <a:t></a:t>
            </a:r>
            <a:r>
              <a:rPr lang="tr-TR" sz="2400" b="1" dirty="0" smtClean="0">
                <a:solidFill>
                  <a:srgbClr val="00B0F0"/>
                </a:solidFill>
              </a:rPr>
              <a:t> </a:t>
            </a:r>
            <a:r>
              <a:rPr lang="tr-TR" sz="2400" b="1" dirty="0" smtClean="0">
                <a:solidFill>
                  <a:srgbClr val="00B0F0"/>
                </a:solidFill>
                <a:sym typeface="Wingdings" pitchFamily="2" charset="2"/>
              </a:rPr>
              <a:t>ÖYKÜ</a:t>
            </a:r>
            <a:r>
              <a:rPr lang="tr-TR" sz="2400" b="1" dirty="0" smtClean="0">
                <a:solidFill>
                  <a:srgbClr val="00B0F0"/>
                </a:solidFill>
              </a:rPr>
              <a:t>              </a:t>
            </a:r>
          </a:p>
          <a:p>
            <a:pPr marL="514350" indent="-514350">
              <a:buNone/>
            </a:pPr>
            <a:r>
              <a:rPr lang="tr-TR" sz="2400" b="1" dirty="0" smtClean="0"/>
              <a:t>E) Havaya Çizilen Dünya </a:t>
            </a:r>
            <a:r>
              <a:rPr lang="tr-TR" sz="2400" b="1" dirty="0" smtClean="0">
                <a:sym typeface="Wingdings" pitchFamily="2" charset="2"/>
              </a:rPr>
              <a:t> </a:t>
            </a:r>
            <a:r>
              <a:rPr lang="tr-TR" sz="2400" b="1" i="1" dirty="0" smtClean="0">
                <a:solidFill>
                  <a:srgbClr val="FF0000"/>
                </a:solidFill>
              </a:rPr>
              <a:t>Fazıl Hüsnü Dağlarca </a:t>
            </a:r>
            <a:r>
              <a:rPr lang="tr-TR" sz="2400" b="1" i="1" dirty="0" smtClean="0">
                <a:solidFill>
                  <a:srgbClr val="FF0000"/>
                </a:solidFill>
                <a:sym typeface="Wingdings" pitchFamily="2" charset="2"/>
              </a:rPr>
              <a:t> ŞİİR</a:t>
            </a:r>
          </a:p>
          <a:p>
            <a:pPr marL="514350" indent="-514350">
              <a:buNone/>
            </a:pPr>
            <a:endParaRPr lang="tr-TR" sz="2400" b="1" i="1" dirty="0" smtClean="0">
              <a:solidFill>
                <a:srgbClr val="FF0000"/>
              </a:solidFill>
              <a:sym typeface="Wingdings" pitchFamily="2" charset="2"/>
            </a:endParaRPr>
          </a:p>
          <a:p>
            <a:pPr marL="514350" indent="-514350">
              <a:buNone/>
            </a:pPr>
            <a:r>
              <a:rPr lang="tr-TR" sz="2400" b="1" i="1" dirty="0" smtClean="0">
                <a:solidFill>
                  <a:srgbClr val="FF0000"/>
                </a:solidFill>
                <a:sym typeface="Wingdings" pitchFamily="2" charset="2"/>
              </a:rPr>
              <a:t>Cevap E</a:t>
            </a:r>
            <a:endParaRPr lang="tr-TR" sz="2400" b="1" dirty="0" smtClean="0">
              <a:solidFill>
                <a:srgbClr val="FF0000"/>
              </a:solidFill>
            </a:endParaRPr>
          </a:p>
          <a:p>
            <a:pPr>
              <a:buNone/>
            </a:pPr>
            <a:endParaRPr lang="tr-TR" dirty="0"/>
          </a:p>
        </p:txBody>
      </p:sp>
    </p:spTree>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86874" cy="6357982"/>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a:buNone/>
            </a:pPr>
            <a:r>
              <a:rPr lang="tr-TR" sz="2000" dirty="0" smtClean="0"/>
              <a:t> </a:t>
            </a:r>
            <a:r>
              <a:rPr lang="tr-TR" sz="1800" b="1" dirty="0" smtClean="0"/>
              <a:t>Gelecekçilik (Fütürizm)</a:t>
            </a:r>
          </a:p>
          <a:p>
            <a:pPr>
              <a:buNone/>
            </a:pPr>
            <a:endParaRPr lang="tr-TR" sz="1800" dirty="0" smtClean="0"/>
          </a:p>
          <a:p>
            <a:pPr>
              <a:buNone/>
            </a:pPr>
            <a:r>
              <a:rPr lang="tr-TR" sz="1800" dirty="0" smtClean="0">
                <a:sym typeface="Wingdings" pitchFamily="2" charset="2"/>
              </a:rPr>
              <a:t> I. Dünya Savaşı başlamadan ortaya çıkan gelecekçilik akımı </a:t>
            </a:r>
            <a:r>
              <a:rPr lang="tr-TR" sz="1800" i="1" dirty="0" smtClean="0">
                <a:sym typeface="Wingdings" pitchFamily="2" charset="2"/>
              </a:rPr>
              <a:t>"geçmişten kopuşu, yenilik ve </a:t>
            </a:r>
          </a:p>
          <a:p>
            <a:pPr>
              <a:buNone/>
            </a:pPr>
            <a:r>
              <a:rPr lang="tr-TR" sz="1800" i="1" dirty="0" smtClean="0">
                <a:sym typeface="Wingdings" pitchFamily="2" charset="2"/>
              </a:rPr>
              <a:t>değişikliğe yönelişi anlatan"</a:t>
            </a:r>
            <a:r>
              <a:rPr lang="tr-TR" sz="1800" dirty="0" smtClean="0">
                <a:sym typeface="Wingdings" pitchFamily="2" charset="2"/>
              </a:rPr>
              <a:t> anlamına gelir.</a:t>
            </a:r>
          </a:p>
          <a:p>
            <a:pPr>
              <a:buNone/>
            </a:pPr>
            <a:endParaRPr lang="tr-TR" sz="1800" dirty="0" smtClean="0">
              <a:sym typeface="Wingdings" pitchFamily="2" charset="2"/>
            </a:endParaRPr>
          </a:p>
          <a:p>
            <a:pPr>
              <a:buNone/>
            </a:pPr>
            <a:r>
              <a:rPr lang="tr-TR" sz="1800" dirty="0" smtClean="0">
                <a:sym typeface="Wingdings" pitchFamily="2" charset="2"/>
              </a:rPr>
              <a:t>Yazın alanında olduğu kadar resim ve yontu (heykel) sanatında da gelenekselleşmiş  kalıplara </a:t>
            </a:r>
          </a:p>
          <a:p>
            <a:pPr>
              <a:buNone/>
            </a:pPr>
            <a:r>
              <a:rPr lang="tr-TR" sz="1800" dirty="0" smtClean="0">
                <a:sym typeface="Wingdings" pitchFamily="2" charset="2"/>
              </a:rPr>
              <a:t>karşı ortaya atılmıştır.</a:t>
            </a:r>
          </a:p>
          <a:p>
            <a:pPr>
              <a:buNone/>
            </a:pPr>
            <a:endParaRPr lang="tr-TR" sz="1800" dirty="0" smtClean="0">
              <a:sym typeface="Wingdings" pitchFamily="2" charset="2"/>
            </a:endParaRPr>
          </a:p>
          <a:p>
            <a:pPr>
              <a:buFont typeface="Wingdings"/>
              <a:buChar char="à"/>
            </a:pPr>
            <a:r>
              <a:rPr lang="tr-TR" sz="1800" dirty="0" smtClean="0">
                <a:sym typeface="Wingdings" pitchFamily="2" charset="2"/>
              </a:rPr>
              <a:t>İtalyan yazar </a:t>
            </a:r>
            <a:r>
              <a:rPr lang="tr-TR" sz="1800" dirty="0" err="1" smtClean="0">
                <a:sym typeface="Wingdings" pitchFamily="2" charset="2"/>
              </a:rPr>
              <a:t>Marinetti</a:t>
            </a:r>
            <a:r>
              <a:rPr lang="tr-TR" sz="1800" dirty="0" smtClean="0">
                <a:sym typeface="Wingdings" pitchFamily="2" charset="2"/>
              </a:rPr>
              <a:t> (1876-1944) ve onun düşüncelerini paylaşan bazı yazarlar, var olan </a:t>
            </a:r>
          </a:p>
          <a:p>
            <a:pPr>
              <a:buNone/>
            </a:pPr>
            <a:r>
              <a:rPr lang="tr-TR" sz="1800" dirty="0" smtClean="0">
                <a:sym typeface="Wingdings" pitchFamily="2" charset="2"/>
              </a:rPr>
              <a:t>biçimleri ve işlenen temaları terk edip çağdaş anlayışta bir tekniğin sağlayacağı bolluğu, huzuru </a:t>
            </a:r>
          </a:p>
          <a:p>
            <a:pPr>
              <a:buNone/>
            </a:pPr>
            <a:r>
              <a:rPr lang="tr-TR" sz="1800" dirty="0" smtClean="0">
                <a:sym typeface="Wingdings" pitchFamily="2" charset="2"/>
              </a:rPr>
              <a:t>ve varlığı savunmuşlardır.</a:t>
            </a:r>
          </a:p>
          <a:p>
            <a:pPr>
              <a:buNone/>
            </a:pPr>
            <a:endParaRPr lang="tr-TR" sz="1800" dirty="0" smtClean="0">
              <a:sym typeface="Wingdings" pitchFamily="2" charset="2"/>
            </a:endParaRPr>
          </a:p>
          <a:p>
            <a:pPr>
              <a:buNone/>
            </a:pPr>
            <a:r>
              <a:rPr lang="tr-TR" sz="1800" dirty="0" smtClean="0">
                <a:sym typeface="Wingdings" pitchFamily="2" charset="2"/>
              </a:rPr>
              <a:t>İtalya'daki etkisi kısa sürmekle birlikte Fransa, Almanya ve Rusya'da uzun yıllar etkisini </a:t>
            </a:r>
          </a:p>
          <a:p>
            <a:pPr>
              <a:buNone/>
            </a:pPr>
            <a:r>
              <a:rPr lang="tr-TR" sz="1800" dirty="0" smtClean="0">
                <a:sym typeface="Wingdings" pitchFamily="2" charset="2"/>
              </a:rPr>
              <a:t>göstermiştir.</a:t>
            </a:r>
          </a:p>
          <a:p>
            <a:pPr>
              <a:buNone/>
            </a:pPr>
            <a:endParaRPr lang="tr-TR" sz="1800" dirty="0" smtClean="0">
              <a:sym typeface="Wingdings" pitchFamily="2" charset="2"/>
            </a:endParaRPr>
          </a:p>
          <a:p>
            <a:pPr>
              <a:buNone/>
            </a:pPr>
            <a:r>
              <a:rPr lang="tr-TR" sz="1800" dirty="0" smtClean="0">
                <a:sym typeface="Wingdings" pitchFamily="2" charset="2"/>
              </a:rPr>
              <a:t></a:t>
            </a:r>
            <a:r>
              <a:rPr lang="tr-TR" sz="1800" b="1" i="1" dirty="0" smtClean="0">
                <a:sym typeface="Wingdings" pitchFamily="2" charset="2"/>
              </a:rPr>
              <a:t>Gelecekçilik anlayışına göre, şiirde uyak ve ölçü söz konusu değildir. Yalın sözcüklerle ve </a:t>
            </a:r>
          </a:p>
          <a:p>
            <a:pPr>
              <a:buNone/>
            </a:pPr>
            <a:r>
              <a:rPr lang="tr-TR" sz="1800" b="1" i="1" dirty="0" smtClean="0">
                <a:sym typeface="Wingdings" pitchFamily="2" charset="2"/>
              </a:rPr>
              <a:t>belirli bir dize biçimi olmadan aktarılan duygular dikkat çekicidir. </a:t>
            </a:r>
            <a:r>
              <a:rPr lang="tr-TR" sz="1800" dirty="0" smtClean="0">
                <a:sym typeface="Wingdings" pitchFamily="2" charset="2"/>
              </a:rPr>
              <a:t>Bu yaklaşımıyla kendinden </a:t>
            </a:r>
          </a:p>
          <a:p>
            <a:pPr>
              <a:buNone/>
            </a:pPr>
            <a:r>
              <a:rPr lang="tr-TR" sz="1800" dirty="0" smtClean="0">
                <a:sym typeface="Wingdings" pitchFamily="2" charset="2"/>
              </a:rPr>
              <a:t>sonra gelecek olan </a:t>
            </a:r>
            <a:r>
              <a:rPr lang="tr-TR" sz="1800" dirty="0" err="1" smtClean="0">
                <a:sym typeface="Wingdings" pitchFamily="2" charset="2"/>
              </a:rPr>
              <a:t>dadaizme</a:t>
            </a:r>
            <a:r>
              <a:rPr lang="tr-TR" sz="1800" dirty="0" smtClean="0">
                <a:sym typeface="Wingdings" pitchFamily="2" charset="2"/>
              </a:rPr>
              <a:t> ve sürrealizme önkoşul hazırlamıştır.</a:t>
            </a:r>
          </a:p>
          <a:p>
            <a:pPr>
              <a:buNone/>
            </a:pPr>
            <a:endParaRPr lang="tr-TR" sz="1800" dirty="0" smtClean="0">
              <a:sym typeface="Wingdings" pitchFamily="2" charset="2"/>
            </a:endParaRPr>
          </a:p>
          <a:p>
            <a:pPr>
              <a:buNone/>
            </a:pPr>
            <a:r>
              <a:rPr lang="tr-TR" sz="1800" dirty="0" smtClean="0">
                <a:sym typeface="Wingdings" pitchFamily="2" charset="2"/>
              </a:rPr>
              <a:t></a:t>
            </a:r>
            <a:r>
              <a:rPr lang="tr-TR" sz="1800" dirty="0" err="1" smtClean="0">
                <a:sym typeface="Wingdings" pitchFamily="2" charset="2"/>
              </a:rPr>
              <a:t>Marinetti</a:t>
            </a:r>
            <a:r>
              <a:rPr lang="tr-TR" sz="1800" dirty="0" smtClean="0">
                <a:sym typeface="Wingdings" pitchFamily="2" charset="2"/>
              </a:rPr>
              <a:t>, sanatçının sokaklardaki kalabalığın içinde olması gereğini çağdaş sanatın bir önkoşulu </a:t>
            </a:r>
          </a:p>
          <a:p>
            <a:pPr>
              <a:buNone/>
            </a:pPr>
            <a:r>
              <a:rPr lang="tr-TR" sz="1800" dirty="0" smtClean="0">
                <a:sym typeface="Wingdings" pitchFamily="2" charset="2"/>
              </a:rPr>
              <a:t>olarak görür. Artık, konu önemini yitirmiştir. Önemli olan yapıtın kendisidir. Korkusuzluk, tehlike </a:t>
            </a:r>
          </a:p>
          <a:p>
            <a:pPr>
              <a:buNone/>
            </a:pPr>
            <a:r>
              <a:rPr lang="tr-TR" sz="1800" dirty="0" smtClean="0">
                <a:sym typeface="Wingdings" pitchFamily="2" charset="2"/>
              </a:rPr>
              <a:t>tutkusu, ortaklık ve başkaldırı yeni şiirin temel </a:t>
            </a:r>
            <a:r>
              <a:rPr lang="tr-TR" sz="1800" dirty="0" err="1" smtClean="0">
                <a:sym typeface="Wingdings" pitchFamily="2" charset="2"/>
              </a:rPr>
              <a:t>ögeleri</a:t>
            </a:r>
            <a:r>
              <a:rPr lang="tr-TR" sz="1800" dirty="0" smtClean="0">
                <a:sym typeface="Wingdings" pitchFamily="2" charset="2"/>
              </a:rPr>
              <a:t> olmuştur.</a:t>
            </a:r>
          </a:p>
          <a:p>
            <a:pPr>
              <a:buNone/>
            </a:pPr>
            <a:endParaRPr lang="tr-TR" sz="1800" dirty="0" smtClean="0">
              <a:sym typeface="Wingdings" pitchFamily="2" charset="2"/>
            </a:endParaRPr>
          </a:p>
          <a:p>
            <a:pPr>
              <a:buNone/>
            </a:pPr>
            <a:endParaRPr lang="tr-TR" sz="1800" dirty="0" smtClean="0">
              <a:sym typeface="Wingdings" pitchFamily="2" charset="2"/>
            </a:endParaRPr>
          </a:p>
          <a:p>
            <a:pPr>
              <a:buNone/>
            </a:pPr>
            <a:endParaRPr lang="tr-TR" sz="1800" dirty="0" smtClean="0">
              <a:sym typeface="Wingdings" pitchFamily="2" charset="2"/>
            </a:endParaRPr>
          </a:p>
          <a:p>
            <a:pPr>
              <a:buNone/>
            </a:pPr>
            <a:endParaRPr lang="tr-TR" sz="1800" dirty="0" smtClean="0">
              <a:sym typeface="Wingdings" pitchFamily="2" charset="2"/>
            </a:endParaRPr>
          </a:p>
          <a:p>
            <a:pPr>
              <a:buNone/>
            </a:pPr>
            <a:endParaRPr lang="tr-TR" sz="1800" dirty="0" smtClean="0">
              <a:sym typeface="Wingdings" pitchFamily="2" charset="2"/>
            </a:endParaRPr>
          </a:p>
          <a:p>
            <a:pPr>
              <a:buNone/>
            </a:pPr>
            <a:endParaRPr lang="tr-TR" sz="1800" dirty="0" smtClean="0">
              <a:sym typeface="Wingdings" pitchFamily="2" charset="2"/>
            </a:endParaRPr>
          </a:p>
          <a:p>
            <a:pPr>
              <a:buNone/>
            </a:pPr>
            <a:endParaRPr lang="tr-TR" sz="1800" dirty="0" smtClean="0">
              <a:sym typeface="Wingdings" pitchFamily="2" charset="2"/>
            </a:endParaRPr>
          </a:p>
          <a:p>
            <a:pPr>
              <a:buNone/>
            </a:pPr>
            <a:endParaRPr lang="tr-TR" sz="1800" dirty="0" smtClean="0">
              <a:sym typeface="Wingdings" pitchFamily="2" charset="2"/>
            </a:endParaRPr>
          </a:p>
          <a:p>
            <a:pPr>
              <a:buNone/>
            </a:pPr>
            <a:endParaRPr lang="tr-TR" sz="1800" dirty="0" smtClean="0">
              <a:sym typeface="Wingdings" pitchFamily="2" charset="2"/>
            </a:endParaRPr>
          </a:p>
          <a:p>
            <a:pPr>
              <a:buNone/>
            </a:pPr>
            <a:endParaRPr lang="tr-TR" sz="1800" dirty="0" smtClean="0">
              <a:sym typeface="Wingdings" pitchFamily="2" charset="2"/>
            </a:endParaRPr>
          </a:p>
          <a:p>
            <a:pPr>
              <a:buNone/>
            </a:pPr>
            <a:endParaRPr lang="tr-TR" sz="1800" dirty="0" smtClean="0">
              <a:sym typeface="Wingdings" pitchFamily="2" charset="2"/>
            </a:endParaRPr>
          </a:p>
          <a:p>
            <a:pPr>
              <a:buNone/>
            </a:pPr>
            <a:endParaRPr lang="tr-TR" sz="2000" dirty="0"/>
          </a:p>
        </p:txBody>
      </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500858"/>
          </a:xfrm>
        </p:spPr>
        <p:style>
          <a:lnRef idx="2">
            <a:schemeClr val="accent1"/>
          </a:lnRef>
          <a:fillRef idx="1">
            <a:schemeClr val="lt1"/>
          </a:fillRef>
          <a:effectRef idx="0">
            <a:schemeClr val="accent1"/>
          </a:effectRef>
          <a:fontRef idx="minor">
            <a:schemeClr val="dk1"/>
          </a:fontRef>
        </p:style>
        <p:txBody>
          <a:bodyPr/>
          <a:lstStyle/>
          <a:p>
            <a:pPr>
              <a:lnSpc>
                <a:spcPct val="150000"/>
              </a:lnSpc>
              <a:buNone/>
            </a:pPr>
            <a:r>
              <a:rPr lang="tr-TR" sz="1800" b="1" i="1" dirty="0" smtClean="0"/>
              <a:t>Gelecekçi yazın</a:t>
            </a:r>
            <a:r>
              <a:rPr lang="tr-TR" sz="1800" dirty="0" smtClean="0"/>
              <a:t>, içeriği tümden kaldırmayı değil, onu yeniden gözden geçirmeyi </a:t>
            </a:r>
          </a:p>
          <a:p>
            <a:pPr>
              <a:lnSpc>
                <a:spcPct val="150000"/>
              </a:lnSpc>
              <a:buNone/>
            </a:pPr>
            <a:r>
              <a:rPr lang="tr-TR" sz="1800" dirty="0" smtClean="0"/>
              <a:t>amaçlamıştır. Yenilenmiş bir dünya özlemi vardır. Gelecekçilikte, sözle görsellik kaynaştırılmış </a:t>
            </a:r>
          </a:p>
          <a:p>
            <a:pPr>
              <a:lnSpc>
                <a:spcPct val="150000"/>
              </a:lnSpc>
              <a:buNone/>
            </a:pPr>
            <a:r>
              <a:rPr lang="tr-TR" sz="1800" dirty="0" smtClean="0"/>
              <a:t>ve soyut sanatın ilk adımları atılmıştır. Bu anlamda çağdaş toplumun oluşturulması çabaları </a:t>
            </a:r>
          </a:p>
          <a:p>
            <a:pPr>
              <a:lnSpc>
                <a:spcPct val="150000"/>
              </a:lnSpc>
              <a:buNone/>
            </a:pPr>
            <a:r>
              <a:rPr lang="tr-TR" sz="1800" dirty="0" smtClean="0"/>
              <a:t>dikkat çekicidir.</a:t>
            </a:r>
          </a:p>
          <a:p>
            <a:pPr>
              <a:lnSpc>
                <a:spcPct val="150000"/>
              </a:lnSpc>
              <a:buNone/>
            </a:pPr>
            <a:endParaRPr lang="tr-TR" sz="1800" dirty="0" smtClean="0"/>
          </a:p>
          <a:p>
            <a:pPr>
              <a:lnSpc>
                <a:spcPct val="150000"/>
              </a:lnSpc>
              <a:buNone/>
            </a:pPr>
            <a:r>
              <a:rPr lang="tr-TR" sz="1800" dirty="0" smtClean="0"/>
              <a:t>Fransız yazınında </a:t>
            </a:r>
            <a:r>
              <a:rPr lang="tr-TR" sz="1800" dirty="0" err="1" smtClean="0"/>
              <a:t>Apollinaire</a:t>
            </a:r>
            <a:r>
              <a:rPr lang="tr-TR" sz="1800" dirty="0" smtClean="0"/>
              <a:t>, </a:t>
            </a:r>
            <a:r>
              <a:rPr lang="tr-TR" sz="1800" dirty="0" err="1" smtClean="0"/>
              <a:t>Cendrars</a:t>
            </a:r>
            <a:r>
              <a:rPr lang="tr-TR" sz="1800" dirty="0" smtClean="0"/>
              <a:t>, </a:t>
            </a:r>
            <a:r>
              <a:rPr lang="tr-TR" sz="1800" dirty="0" err="1" smtClean="0"/>
              <a:t>Larbaud</a:t>
            </a:r>
            <a:r>
              <a:rPr lang="tr-TR" sz="1800" dirty="0" smtClean="0"/>
              <a:t>, </a:t>
            </a:r>
            <a:r>
              <a:rPr lang="tr-TR" sz="1800" dirty="0" err="1" smtClean="0"/>
              <a:t>Max</a:t>
            </a:r>
            <a:r>
              <a:rPr lang="tr-TR" sz="1800" dirty="0" smtClean="0"/>
              <a:t> </a:t>
            </a:r>
            <a:r>
              <a:rPr lang="tr-TR" sz="1800" dirty="0" err="1" smtClean="0"/>
              <a:t>Jacob</a:t>
            </a:r>
            <a:r>
              <a:rPr lang="tr-TR" sz="1800" dirty="0" smtClean="0"/>
              <a:t>, </a:t>
            </a:r>
            <a:r>
              <a:rPr lang="tr-TR" sz="1800" dirty="0" err="1" smtClean="0"/>
              <a:t>Reverdy</a:t>
            </a:r>
            <a:r>
              <a:rPr lang="tr-TR" sz="1800" dirty="0" smtClean="0"/>
              <a:t> gibi simgecilik ve </a:t>
            </a:r>
          </a:p>
          <a:p>
            <a:pPr>
              <a:lnSpc>
                <a:spcPct val="150000"/>
              </a:lnSpc>
              <a:buNone/>
            </a:pPr>
            <a:r>
              <a:rPr lang="tr-TR" sz="1800" dirty="0" smtClean="0"/>
              <a:t>kübizmi etkilemiş olan yenilikçi şairler, gelecekçilik akımında da yer almışlardır.</a:t>
            </a:r>
          </a:p>
          <a:p>
            <a:pPr>
              <a:lnSpc>
                <a:spcPct val="150000"/>
              </a:lnSpc>
              <a:buNone/>
            </a:pPr>
            <a:endParaRPr lang="tr-TR" sz="1800" dirty="0" smtClean="0"/>
          </a:p>
          <a:p>
            <a:pPr>
              <a:lnSpc>
                <a:spcPct val="150000"/>
              </a:lnSpc>
              <a:buNone/>
            </a:pPr>
            <a:r>
              <a:rPr lang="tr-TR" sz="1800" dirty="0" smtClean="0"/>
              <a:t>Rusya'da </a:t>
            </a:r>
            <a:r>
              <a:rPr lang="tr-TR" sz="1800" b="1" i="1" dirty="0" err="1" smtClean="0"/>
              <a:t>Mayakovski'</a:t>
            </a:r>
            <a:r>
              <a:rPr lang="tr-TR" sz="1800" dirty="0" err="1" smtClean="0"/>
              <a:t>nin</a:t>
            </a:r>
            <a:r>
              <a:rPr lang="tr-TR" sz="1800" dirty="0" smtClean="0"/>
              <a:t> öncülüğünü yaptığı gelecekçilik akımı, 20. yüzyılın ikinci yarısında </a:t>
            </a:r>
          </a:p>
          <a:p>
            <a:pPr>
              <a:lnSpc>
                <a:spcPct val="150000"/>
              </a:lnSpc>
              <a:buNone/>
            </a:pPr>
            <a:r>
              <a:rPr lang="tr-TR" sz="1800" dirty="0" smtClean="0"/>
              <a:t>etkisini yitirmiştir.</a:t>
            </a:r>
          </a:p>
          <a:p>
            <a:pPr>
              <a:lnSpc>
                <a:spcPct val="150000"/>
              </a:lnSpc>
              <a:buNone/>
            </a:pPr>
            <a:endParaRPr lang="tr-TR" sz="1800" dirty="0" smtClean="0"/>
          </a:p>
          <a:p>
            <a:pPr>
              <a:lnSpc>
                <a:spcPct val="150000"/>
              </a:lnSpc>
              <a:buNone/>
            </a:pPr>
            <a:endParaRPr lang="tr-TR" sz="1800" dirty="0" smtClean="0"/>
          </a:p>
          <a:p>
            <a:pPr>
              <a:buNone/>
            </a:pPr>
            <a:endParaRPr lang="tr-TR" dirty="0"/>
          </a:p>
        </p:txBody>
      </p:sp>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142852"/>
            <a:ext cx="8858312" cy="6572296"/>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a:buNone/>
            </a:pPr>
            <a:r>
              <a:rPr lang="tr-TR" sz="1800" b="1" i="1" dirty="0" smtClean="0"/>
              <a:t>GELECEKÇİLİK BİLDİRGESİ (1909)</a:t>
            </a:r>
          </a:p>
          <a:p>
            <a:pPr>
              <a:buNone/>
            </a:pPr>
            <a:endParaRPr lang="tr-TR" sz="1800" b="1" i="1" dirty="0" smtClean="0"/>
          </a:p>
          <a:p>
            <a:pPr>
              <a:lnSpc>
                <a:spcPct val="150000"/>
              </a:lnSpc>
              <a:buNone/>
            </a:pPr>
            <a:r>
              <a:rPr lang="tr-TR" sz="1800" i="1" dirty="0" smtClean="0"/>
              <a:t>Biz, şiirlerimizde tehlike tutkusunu, enerji ve ataklık alışkanlığını dile getirmek istiyoruz. </a:t>
            </a:r>
          </a:p>
          <a:p>
            <a:pPr>
              <a:lnSpc>
                <a:spcPct val="150000"/>
              </a:lnSpc>
              <a:buNone/>
            </a:pPr>
            <a:r>
              <a:rPr lang="tr-TR" sz="1800" i="1" dirty="0" smtClean="0"/>
              <a:t>Korkusuzluk, </a:t>
            </a:r>
            <a:r>
              <a:rPr lang="tr-TR" sz="1800" i="1" dirty="0" err="1" smtClean="0"/>
              <a:t>gözüpeklik</a:t>
            </a:r>
            <a:r>
              <a:rPr lang="tr-TR" sz="1800" i="1" dirty="0" smtClean="0"/>
              <a:t>, başkaldırı, şiirimizin başlıca </a:t>
            </a:r>
            <a:r>
              <a:rPr lang="tr-TR" sz="1800" i="1" dirty="0" err="1" smtClean="0"/>
              <a:t>ögeleri</a:t>
            </a:r>
            <a:r>
              <a:rPr lang="tr-TR" sz="1800" i="1" dirty="0" smtClean="0"/>
              <a:t> olacaktır. Edebiyat şimdiye dek dalgın </a:t>
            </a:r>
          </a:p>
          <a:p>
            <a:pPr>
              <a:lnSpc>
                <a:spcPct val="150000"/>
              </a:lnSpc>
              <a:buNone/>
            </a:pPr>
            <a:r>
              <a:rPr lang="tr-TR" sz="1800" i="1" dirty="0" smtClean="0"/>
              <a:t>hareketsizliği, kendinden geçişi ve uykuyu övdü. Biz, saldırgan devingenliği (dinamizmi), hummalı </a:t>
            </a:r>
          </a:p>
          <a:p>
            <a:pPr>
              <a:lnSpc>
                <a:spcPct val="150000"/>
              </a:lnSpc>
              <a:buNone/>
            </a:pPr>
            <a:r>
              <a:rPr lang="tr-TR" sz="1800" i="1" dirty="0" smtClean="0"/>
              <a:t>uykusuzluğu, koşuyu, ölüm perendesini, şamarı ve yumruğu yücelteceğiz. </a:t>
            </a:r>
          </a:p>
          <a:p>
            <a:pPr>
              <a:lnSpc>
                <a:spcPct val="150000"/>
              </a:lnSpc>
              <a:buNone/>
            </a:pPr>
            <a:endParaRPr lang="tr-TR" sz="1800" dirty="0" smtClean="0"/>
          </a:p>
          <a:p>
            <a:pPr>
              <a:lnSpc>
                <a:spcPct val="150000"/>
              </a:lnSpc>
              <a:buNone/>
            </a:pPr>
            <a:r>
              <a:rPr lang="tr-TR" sz="1800" i="1" dirty="0" smtClean="0"/>
              <a:t>Dünyanın görkemliliği yeni bir güzellikle zenginleşti; hızın güzelliği. Ateş soluyan yılanlara benzer </a:t>
            </a:r>
          </a:p>
          <a:p>
            <a:pPr>
              <a:lnSpc>
                <a:spcPct val="150000"/>
              </a:lnSpc>
              <a:buNone/>
            </a:pPr>
            <a:r>
              <a:rPr lang="tr-TR" sz="1800" i="1" dirty="0" smtClean="0"/>
              <a:t>borularla donatılmış bir yarış otomobili, kükreyen bir yarış otomobili, </a:t>
            </a:r>
            <a:r>
              <a:rPr lang="tr-TR" sz="1800" i="1" dirty="0" err="1" smtClean="0"/>
              <a:t>Samothrake</a:t>
            </a:r>
            <a:r>
              <a:rPr lang="tr-TR" sz="1800" i="1" dirty="0" smtClean="0"/>
              <a:t> </a:t>
            </a:r>
            <a:r>
              <a:rPr lang="tr-TR" sz="1800" i="1" dirty="0" err="1" smtClean="0"/>
              <a:t>Nike'si</a:t>
            </a:r>
            <a:r>
              <a:rPr lang="tr-TR" sz="1800" i="1" dirty="0" smtClean="0"/>
              <a:t> </a:t>
            </a:r>
          </a:p>
          <a:p>
            <a:pPr>
              <a:lnSpc>
                <a:spcPct val="150000"/>
              </a:lnSpc>
              <a:buNone/>
            </a:pPr>
            <a:r>
              <a:rPr lang="tr-TR" sz="1800" i="1" dirty="0" smtClean="0"/>
              <a:t>heykelinden daha güzeldir. </a:t>
            </a:r>
          </a:p>
          <a:p>
            <a:pPr>
              <a:lnSpc>
                <a:spcPct val="150000"/>
              </a:lnSpc>
              <a:buNone/>
            </a:pPr>
            <a:endParaRPr lang="tr-TR" sz="1800" dirty="0" smtClean="0"/>
          </a:p>
          <a:p>
            <a:pPr>
              <a:lnSpc>
                <a:spcPct val="150000"/>
              </a:lnSpc>
              <a:buNone/>
            </a:pPr>
            <a:r>
              <a:rPr lang="tr-TR" sz="1800" i="1" dirty="0" smtClean="0"/>
              <a:t>Savaştan başka şeyde güzellik yoktur. Saldırgan nitelikte olmayan hiçbir eser başeser olamaz. </a:t>
            </a:r>
          </a:p>
          <a:p>
            <a:pPr>
              <a:lnSpc>
                <a:spcPct val="150000"/>
              </a:lnSpc>
              <a:buNone/>
            </a:pPr>
            <a:r>
              <a:rPr lang="tr-TR" sz="1800" i="1" dirty="0" smtClean="0"/>
              <a:t>Biz, dünyanın tek sağlığı olan savaşı, militarizmi, yurtseverliği, uğrunda ölünen güzel ülküleri </a:t>
            </a:r>
          </a:p>
          <a:p>
            <a:pPr>
              <a:lnSpc>
                <a:spcPct val="150000"/>
              </a:lnSpc>
              <a:buNone/>
            </a:pPr>
            <a:r>
              <a:rPr lang="tr-TR" sz="1800" i="1" dirty="0" smtClean="0"/>
              <a:t>ve kadının aşağılanmasını yüceltiyoruz. </a:t>
            </a:r>
          </a:p>
          <a:p>
            <a:pPr>
              <a:lnSpc>
                <a:spcPct val="150000"/>
              </a:lnSpc>
              <a:buNone/>
            </a:pPr>
            <a:endParaRPr lang="tr-TR" sz="1800" i="1" dirty="0" smtClean="0"/>
          </a:p>
          <a:p>
            <a:pPr>
              <a:lnSpc>
                <a:spcPct val="150000"/>
              </a:lnSpc>
              <a:buNone/>
            </a:pPr>
            <a:r>
              <a:rPr lang="tr-TR" sz="1800" i="1" dirty="0" smtClean="0"/>
              <a:t>Biz, müzeleri, kitaplıkları, her türlü akademiyi yıkmak istiyoruz. </a:t>
            </a:r>
          </a:p>
          <a:p>
            <a:pPr>
              <a:lnSpc>
                <a:spcPct val="150000"/>
              </a:lnSpc>
              <a:buNone/>
            </a:pPr>
            <a:endParaRPr lang="tr-TR" sz="1800" i="1" dirty="0" smtClean="0"/>
          </a:p>
          <a:p>
            <a:pPr>
              <a:buNone/>
            </a:pPr>
            <a:endParaRPr lang="tr-TR" dirty="0"/>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357982"/>
          </a:xfrm>
        </p:spPr>
        <p:txBody>
          <a:bodyPr>
            <a:normAutofit fontScale="92500"/>
          </a:bodyPr>
          <a:lstStyle/>
          <a:p>
            <a:pPr>
              <a:lnSpc>
                <a:spcPct val="150000"/>
              </a:lnSpc>
              <a:buNone/>
            </a:pPr>
            <a:r>
              <a:rPr lang="tr-TR" sz="1900" dirty="0" smtClean="0"/>
              <a:t>Biz, çalışmanın, zevkin ya da ayaklanmanın harekete geçirdiği büyük toplulukların şiirini </a:t>
            </a:r>
          </a:p>
          <a:p>
            <a:pPr>
              <a:lnSpc>
                <a:spcPct val="150000"/>
              </a:lnSpc>
              <a:buNone/>
            </a:pPr>
            <a:r>
              <a:rPr lang="tr-TR" sz="1900" dirty="0" smtClean="0"/>
              <a:t>söyleyeceğiz; modern kentlerdeki devrimleri yaşayan çok renkli ve çok sesli yığınları </a:t>
            </a:r>
          </a:p>
          <a:p>
            <a:pPr>
              <a:lnSpc>
                <a:spcPct val="150000"/>
              </a:lnSpc>
              <a:buNone/>
            </a:pPr>
            <a:r>
              <a:rPr lang="tr-TR" sz="1900" dirty="0" smtClean="0"/>
              <a:t>söyleyeceğiz; şiddetli elektriğin ay ışığı altında yangın gibi parlayan şantiyelerin ve </a:t>
            </a:r>
          </a:p>
          <a:p>
            <a:pPr>
              <a:lnSpc>
                <a:spcPct val="150000"/>
              </a:lnSpc>
              <a:buNone/>
            </a:pPr>
            <a:r>
              <a:rPr lang="tr-TR" sz="1900" dirty="0" smtClean="0"/>
              <a:t>tersanelerin titreyen gece coşkusunu; dev koşucular gibi bir yandan bir yana nehirleri aşan, </a:t>
            </a:r>
          </a:p>
          <a:p>
            <a:pPr>
              <a:lnSpc>
                <a:spcPct val="150000"/>
              </a:lnSpc>
              <a:buNone/>
            </a:pPr>
            <a:r>
              <a:rPr lang="tr-TR" sz="1900" dirty="0" smtClean="0"/>
              <a:t>güneşte bıçak gibi parıldayan köprüleri; ufukları koklayan serüvenci gemileri; üzengisi </a:t>
            </a:r>
          </a:p>
          <a:p>
            <a:pPr>
              <a:lnSpc>
                <a:spcPct val="150000"/>
              </a:lnSpc>
              <a:buNone/>
            </a:pPr>
            <a:r>
              <a:rPr lang="tr-TR" sz="1900" dirty="0" smtClean="0"/>
              <a:t>borulardan yapılmış kocaman çelik atlar gibi raylar üstünde eşelenen geniş göğüslü </a:t>
            </a:r>
          </a:p>
          <a:p>
            <a:pPr>
              <a:lnSpc>
                <a:spcPct val="150000"/>
              </a:lnSpc>
              <a:buNone/>
            </a:pPr>
            <a:r>
              <a:rPr lang="tr-TR" sz="1900" dirty="0" smtClean="0"/>
              <a:t>lokomotifleri; pervanesi rüzgârda bir bayrak gibi çırpınan uçakların akıp giden uçuşlarını </a:t>
            </a:r>
          </a:p>
          <a:p>
            <a:pPr>
              <a:lnSpc>
                <a:spcPct val="150000"/>
              </a:lnSpc>
              <a:buNone/>
            </a:pPr>
            <a:r>
              <a:rPr lang="tr-TR" sz="1900" dirty="0" smtClean="0"/>
              <a:t>söyleyeceğiz.</a:t>
            </a:r>
          </a:p>
          <a:p>
            <a:pPr>
              <a:lnSpc>
                <a:spcPct val="150000"/>
              </a:lnSpc>
              <a:buNone/>
            </a:pPr>
            <a:endParaRPr lang="tr-TR" sz="1900" dirty="0" smtClean="0"/>
          </a:p>
          <a:p>
            <a:pPr>
              <a:lnSpc>
                <a:spcPct val="150000"/>
              </a:lnSpc>
              <a:buNone/>
            </a:pPr>
            <a:r>
              <a:rPr lang="tr-TR" sz="1900" dirty="0" smtClean="0"/>
              <a:t>Bu kırıp geçiren, bu yıkıcı şiddetteki bildirgemizi İtalya'dan bütün dünyaya ilan ediyoruz ve </a:t>
            </a:r>
          </a:p>
          <a:p>
            <a:pPr>
              <a:lnSpc>
                <a:spcPct val="150000"/>
              </a:lnSpc>
              <a:buNone/>
            </a:pPr>
            <a:r>
              <a:rPr lang="tr-TR" sz="1900" dirty="0" smtClean="0"/>
              <a:t>"</a:t>
            </a:r>
            <a:r>
              <a:rPr lang="tr-TR" sz="1900" dirty="0" err="1" smtClean="0"/>
              <a:t>gelecekçilik"i</a:t>
            </a:r>
            <a:r>
              <a:rPr lang="tr-TR" sz="1900" dirty="0" smtClean="0"/>
              <a:t> (fütürizm'i) kuruyoruz; çünkü ülkemizi, profesörlerin, arkeologların, çenesi </a:t>
            </a:r>
          </a:p>
          <a:p>
            <a:pPr>
              <a:lnSpc>
                <a:spcPct val="150000"/>
              </a:lnSpc>
              <a:buNone/>
            </a:pPr>
            <a:r>
              <a:rPr lang="tr-TR" sz="1900" dirty="0" smtClean="0"/>
              <a:t>düşük edebiyatçıların ve antikacıların kangreninden kurtarmak istiyoruz.</a:t>
            </a:r>
          </a:p>
          <a:p>
            <a:pPr>
              <a:lnSpc>
                <a:spcPct val="150000"/>
              </a:lnSpc>
              <a:buNone/>
            </a:pPr>
            <a:r>
              <a:rPr lang="tr-TR" sz="1900" b="1" i="1" dirty="0" smtClean="0"/>
              <a:t>                                                                        F.T. </a:t>
            </a:r>
            <a:r>
              <a:rPr lang="tr-TR" sz="1900" b="1" i="1" dirty="0" err="1" smtClean="0"/>
              <a:t>Marinetti</a:t>
            </a:r>
            <a:r>
              <a:rPr lang="tr-TR" sz="1900" b="1" i="1" dirty="0" smtClean="0"/>
              <a:t> (Çeviren: Bedrettin Cömert)</a:t>
            </a:r>
          </a:p>
          <a:p>
            <a:pPr>
              <a:lnSpc>
                <a:spcPct val="150000"/>
              </a:lnSpc>
              <a:buNone/>
            </a:pPr>
            <a:endParaRPr lang="tr-TR" sz="2000" dirty="0"/>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142852"/>
            <a:ext cx="8858312" cy="6572296"/>
          </a:xfrm>
        </p:spPr>
        <p:style>
          <a:lnRef idx="2">
            <a:schemeClr val="accent1"/>
          </a:lnRef>
          <a:fillRef idx="1">
            <a:schemeClr val="lt1"/>
          </a:fillRef>
          <a:effectRef idx="0">
            <a:schemeClr val="accent1"/>
          </a:effectRef>
          <a:fontRef idx="minor">
            <a:schemeClr val="dk1"/>
          </a:fontRef>
        </p:style>
        <p:txBody>
          <a:bodyPr>
            <a:normAutofit fontScale="40000" lnSpcReduction="20000"/>
          </a:bodyPr>
          <a:lstStyle/>
          <a:p>
            <a:pPr>
              <a:buNone/>
            </a:pPr>
            <a:r>
              <a:rPr lang="tr-TR" b="1" i="1" dirty="0" smtClean="0"/>
              <a:t>Dadaizm</a:t>
            </a:r>
          </a:p>
          <a:p>
            <a:pPr>
              <a:buNone/>
            </a:pPr>
            <a:endParaRPr lang="tr-TR" b="1" i="1" dirty="0" smtClean="0"/>
          </a:p>
          <a:p>
            <a:pPr>
              <a:lnSpc>
                <a:spcPct val="170000"/>
              </a:lnSpc>
              <a:buNone/>
            </a:pPr>
            <a:r>
              <a:rPr lang="tr-TR" dirty="0" smtClean="0">
                <a:sym typeface="Wingdings" pitchFamily="2" charset="2"/>
              </a:rPr>
              <a:t></a:t>
            </a:r>
            <a:r>
              <a:rPr lang="tr-TR" dirty="0" smtClean="0"/>
              <a:t>Fransızca bir sözcük olan dada, çocukların binerek oynadıkları "ağaç parçası, tahta at" anlamına gelir. </a:t>
            </a:r>
          </a:p>
          <a:p>
            <a:pPr>
              <a:lnSpc>
                <a:spcPct val="170000"/>
              </a:lnSpc>
              <a:buNone/>
            </a:pPr>
            <a:endParaRPr lang="tr-TR" dirty="0" smtClean="0"/>
          </a:p>
          <a:p>
            <a:pPr>
              <a:lnSpc>
                <a:spcPct val="170000"/>
              </a:lnSpc>
              <a:buNone/>
            </a:pPr>
            <a:r>
              <a:rPr lang="tr-TR" dirty="0" smtClean="0">
                <a:sym typeface="Wingdings" pitchFamily="2" charset="2"/>
              </a:rPr>
              <a:t></a:t>
            </a:r>
            <a:r>
              <a:rPr lang="tr-TR" dirty="0" smtClean="0"/>
              <a:t>Düzensiz sözcük ve imgelerin kullanıldığı dadacılık, I. Dünya Savaşının getirdiği yıkıcı ortamda düş kırıklığına uğrayan aydın ve </a:t>
            </a:r>
          </a:p>
          <a:p>
            <a:pPr>
              <a:lnSpc>
                <a:spcPct val="170000"/>
              </a:lnSpc>
              <a:buNone/>
            </a:pPr>
            <a:r>
              <a:rPr lang="tr-TR" dirty="0" smtClean="0"/>
              <a:t>sanatçıların bir başkaldırısı olarak doğmuştur. Bir başka deyişle iki dünya savaşı arasında varlık gösteren ve </a:t>
            </a:r>
          </a:p>
          <a:p>
            <a:pPr>
              <a:lnSpc>
                <a:spcPct val="170000"/>
              </a:lnSpc>
              <a:buNone/>
            </a:pPr>
            <a:r>
              <a:rPr lang="tr-TR" dirty="0" smtClean="0"/>
              <a:t>toplumu uyuşukluktan kurtarma çabası güden bir harekettir.</a:t>
            </a:r>
          </a:p>
          <a:p>
            <a:pPr>
              <a:lnSpc>
                <a:spcPct val="170000"/>
              </a:lnSpc>
              <a:buNone/>
            </a:pPr>
            <a:endParaRPr lang="tr-TR" dirty="0" smtClean="0"/>
          </a:p>
          <a:p>
            <a:pPr>
              <a:lnSpc>
                <a:spcPct val="170000"/>
              </a:lnSpc>
              <a:buNone/>
            </a:pPr>
            <a:r>
              <a:rPr lang="tr-TR" dirty="0" smtClean="0">
                <a:sym typeface="Wingdings" pitchFamily="2" charset="2"/>
              </a:rPr>
              <a:t></a:t>
            </a:r>
            <a:r>
              <a:rPr lang="tr-TR" dirty="0" smtClean="0"/>
              <a:t>Romen asıllı Fransız şair </a:t>
            </a:r>
            <a:r>
              <a:rPr lang="tr-TR" dirty="0" err="1" smtClean="0"/>
              <a:t>Tristan</a:t>
            </a:r>
            <a:r>
              <a:rPr lang="tr-TR" dirty="0" smtClean="0"/>
              <a:t> </a:t>
            </a:r>
            <a:r>
              <a:rPr lang="tr-TR" dirty="0" err="1" smtClean="0"/>
              <a:t>Tzara</a:t>
            </a:r>
            <a:r>
              <a:rPr lang="tr-TR" dirty="0" smtClean="0"/>
              <a:t> tarafından 1918'de yayımlanan bildirge ile dadacıların görüşü gün ışığına çıkmıştır. </a:t>
            </a:r>
          </a:p>
          <a:p>
            <a:pPr>
              <a:lnSpc>
                <a:spcPct val="170000"/>
              </a:lnSpc>
              <a:buNone/>
            </a:pPr>
            <a:r>
              <a:rPr lang="tr-TR" dirty="0" smtClean="0"/>
              <a:t>Özgün bir akım değildir. Kendinden önceki dönemlerde de benzer görüşlerin savunulduğu, benzer ilkelerin uygulandığı </a:t>
            </a:r>
          </a:p>
          <a:p>
            <a:pPr>
              <a:lnSpc>
                <a:spcPct val="170000"/>
              </a:lnSpc>
              <a:buNone/>
            </a:pPr>
            <a:r>
              <a:rPr lang="tr-TR" dirty="0" smtClean="0"/>
              <a:t>görülür. Yalnızca onlardan ayrı yanı, kuralsız oluşudur.</a:t>
            </a:r>
          </a:p>
          <a:p>
            <a:pPr>
              <a:lnSpc>
                <a:spcPct val="170000"/>
              </a:lnSpc>
              <a:buNone/>
            </a:pPr>
            <a:endParaRPr lang="tr-TR" dirty="0" smtClean="0"/>
          </a:p>
          <a:p>
            <a:pPr>
              <a:lnSpc>
                <a:spcPct val="170000"/>
              </a:lnSpc>
              <a:buNone/>
            </a:pPr>
            <a:r>
              <a:rPr lang="tr-TR" dirty="0" smtClean="0">
                <a:sym typeface="Wingdings" pitchFamily="2" charset="2"/>
              </a:rPr>
              <a:t>Dadaizm hareketi, geleneksel değerlere ve inançlara, us ve usa dayalı değerlere karşı çıkıştır. Onları yıkmayı amaçlar. </a:t>
            </a:r>
          </a:p>
          <a:p>
            <a:pPr>
              <a:lnSpc>
                <a:spcPct val="170000"/>
              </a:lnSpc>
              <a:buNone/>
            </a:pPr>
            <a:r>
              <a:rPr lang="tr-TR" dirty="0" smtClean="0">
                <a:sym typeface="Wingdings" pitchFamily="2" charset="2"/>
              </a:rPr>
              <a:t>Toplum düzenini ve ahlâk değerlerini kabul etmez ve tepki gösterir.</a:t>
            </a:r>
          </a:p>
          <a:p>
            <a:pPr>
              <a:lnSpc>
                <a:spcPct val="170000"/>
              </a:lnSpc>
              <a:buNone/>
            </a:pPr>
            <a:endParaRPr lang="tr-TR" dirty="0" smtClean="0">
              <a:sym typeface="Wingdings" pitchFamily="2" charset="2"/>
            </a:endParaRPr>
          </a:p>
          <a:p>
            <a:pPr>
              <a:lnSpc>
                <a:spcPct val="170000"/>
              </a:lnSpc>
              <a:buNone/>
            </a:pPr>
            <a:r>
              <a:rPr lang="tr-TR" dirty="0" smtClean="0">
                <a:sym typeface="Wingdings" pitchFamily="2" charset="2"/>
              </a:rPr>
              <a:t></a:t>
            </a:r>
            <a:r>
              <a:rPr lang="tr-TR" dirty="0" err="1" smtClean="0">
                <a:sym typeface="Wingdings" pitchFamily="2" charset="2"/>
              </a:rPr>
              <a:t>Dadaizmden</a:t>
            </a:r>
            <a:r>
              <a:rPr lang="tr-TR" dirty="0" smtClean="0">
                <a:sym typeface="Wingdings" pitchFamily="2" charset="2"/>
              </a:rPr>
              <a:t> özellikle şiir türü etkilenmiştir. Buna göre şiir, kendiliğinden meydana gelen "canlı bir güç" olarak kabul edilir. Biçim </a:t>
            </a:r>
          </a:p>
          <a:p>
            <a:pPr>
              <a:lnSpc>
                <a:spcPct val="170000"/>
              </a:lnSpc>
              <a:buNone/>
            </a:pPr>
            <a:r>
              <a:rPr lang="tr-TR" dirty="0" smtClean="0">
                <a:sym typeface="Wingdings" pitchFamily="2" charset="2"/>
              </a:rPr>
              <a:t>önemli değildir. Şiirsel olmayan biçim bile geçerlidir. Şiir yazmak,  sözcükleri bir araya getirmektir. Bu görüşün öncüsü sayılan </a:t>
            </a:r>
          </a:p>
          <a:p>
            <a:pPr>
              <a:lnSpc>
                <a:spcPct val="170000"/>
              </a:lnSpc>
              <a:buNone/>
            </a:pPr>
            <a:r>
              <a:rPr lang="tr-TR" dirty="0" err="1" smtClean="0">
                <a:sym typeface="Wingdings" pitchFamily="2" charset="2"/>
              </a:rPr>
              <a:t>Tristan</a:t>
            </a:r>
            <a:r>
              <a:rPr lang="tr-TR" dirty="0" smtClean="0">
                <a:sym typeface="Wingdings" pitchFamily="2" charset="2"/>
              </a:rPr>
              <a:t> </a:t>
            </a:r>
            <a:r>
              <a:rPr lang="tr-TR" dirty="0" err="1" smtClean="0">
                <a:sym typeface="Wingdings" pitchFamily="2" charset="2"/>
              </a:rPr>
              <a:t>Tzara'nın</a:t>
            </a:r>
            <a:r>
              <a:rPr lang="tr-TR" dirty="0" smtClean="0">
                <a:sym typeface="Wingdings" pitchFamily="2" charset="2"/>
              </a:rPr>
              <a:t> şiirinde olduğu gibi:</a:t>
            </a:r>
          </a:p>
          <a:p>
            <a:pPr>
              <a:lnSpc>
                <a:spcPct val="170000"/>
              </a:lnSpc>
              <a:buNone/>
            </a:pPr>
            <a:endParaRPr lang="tr-TR" b="1" i="1" dirty="0" smtClean="0"/>
          </a:p>
          <a:p>
            <a:pPr>
              <a:buNone/>
            </a:pPr>
            <a:endParaRPr lang="tr-TR" dirty="0" smtClean="0"/>
          </a:p>
          <a:p>
            <a:pPr>
              <a:buNone/>
            </a:pPr>
            <a:endParaRPr lang="tr-TR" dirty="0"/>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86874" cy="6500858"/>
          </a:xfrm>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a:buNone/>
            </a:pPr>
            <a:r>
              <a:rPr lang="tr-TR" sz="2000" b="1" i="1" dirty="0" smtClean="0"/>
              <a:t>DADAİST BİR ŞİİR YAZMAK İÇİN</a:t>
            </a:r>
          </a:p>
          <a:p>
            <a:pPr>
              <a:buNone/>
            </a:pPr>
            <a:endParaRPr lang="tr-TR" sz="2000" b="1" i="1" dirty="0" smtClean="0"/>
          </a:p>
          <a:p>
            <a:pPr>
              <a:buNone/>
            </a:pPr>
            <a:r>
              <a:rPr lang="tr-TR" sz="2000" i="1" dirty="0" smtClean="0"/>
              <a:t>Bir gazete alın </a:t>
            </a:r>
          </a:p>
          <a:p>
            <a:pPr>
              <a:buNone/>
            </a:pPr>
            <a:r>
              <a:rPr lang="tr-TR" sz="2000" i="1" dirty="0" smtClean="0"/>
              <a:t>Makas alın </a:t>
            </a:r>
          </a:p>
          <a:p>
            <a:pPr>
              <a:buNone/>
            </a:pPr>
            <a:r>
              <a:rPr lang="tr-TR" sz="2000" i="1" dirty="0" smtClean="0"/>
              <a:t>Bu gazetede şiirinize vermeyi tasarladığınız </a:t>
            </a:r>
          </a:p>
          <a:p>
            <a:pPr>
              <a:buNone/>
            </a:pPr>
            <a:r>
              <a:rPr lang="tr-TR" sz="2000" i="1" dirty="0" smtClean="0"/>
              <a:t>Uzunluğa sahip olan bir makale seçin. </a:t>
            </a:r>
          </a:p>
          <a:p>
            <a:pPr>
              <a:buNone/>
            </a:pPr>
            <a:r>
              <a:rPr lang="tr-TR" sz="2000" i="1" dirty="0" smtClean="0"/>
              <a:t>Makaleyi eşit parçalar halinde kesin. </a:t>
            </a:r>
          </a:p>
          <a:p>
            <a:pPr>
              <a:buNone/>
            </a:pPr>
            <a:r>
              <a:rPr lang="tr-TR" sz="2000" i="1" dirty="0" smtClean="0"/>
              <a:t>Daha sonra bu makaleyi meydana getiren kelimeleri özenle kesin </a:t>
            </a:r>
          </a:p>
          <a:p>
            <a:pPr>
              <a:buNone/>
            </a:pPr>
            <a:r>
              <a:rPr lang="tr-TR" sz="2000" i="1" dirty="0" smtClean="0"/>
              <a:t>Ve bir torbaya koyun. </a:t>
            </a:r>
          </a:p>
          <a:p>
            <a:pPr>
              <a:buNone/>
            </a:pPr>
            <a:r>
              <a:rPr lang="tr-TR" sz="2000" i="1" dirty="0" smtClean="0"/>
              <a:t>Yavaşça karıştırın </a:t>
            </a:r>
          </a:p>
          <a:p>
            <a:pPr>
              <a:buNone/>
            </a:pPr>
            <a:r>
              <a:rPr lang="tr-TR" sz="2000" i="1" dirty="0" smtClean="0"/>
              <a:t>Daha sonra her kupürü peş peşe </a:t>
            </a:r>
          </a:p>
          <a:p>
            <a:pPr>
              <a:buNone/>
            </a:pPr>
            <a:r>
              <a:rPr lang="tr-TR" sz="2000" i="1" dirty="0" smtClean="0"/>
              <a:t>Torbadan sırayla çekin. </a:t>
            </a:r>
          </a:p>
          <a:p>
            <a:pPr>
              <a:buNone/>
            </a:pPr>
            <a:r>
              <a:rPr lang="tr-TR" sz="2000" i="1" dirty="0" smtClean="0"/>
              <a:t>Olduğu gibi yazın </a:t>
            </a:r>
          </a:p>
          <a:p>
            <a:pPr>
              <a:buNone/>
            </a:pPr>
            <a:r>
              <a:rPr lang="tr-TR" sz="2000" i="1" dirty="0" smtClean="0"/>
              <a:t>Şiir size benzeyecektir. </a:t>
            </a:r>
          </a:p>
          <a:p>
            <a:pPr>
              <a:buNone/>
            </a:pPr>
            <a:r>
              <a:rPr lang="tr-TR" sz="2000" i="1" dirty="0" smtClean="0"/>
              <a:t>İşte siz "çekici bir duygusallığı olan-her ne kadar halk tarafından anlaşılmaz </a:t>
            </a:r>
          </a:p>
          <a:p>
            <a:pPr>
              <a:buNone/>
            </a:pPr>
            <a:r>
              <a:rPr lang="tr-TR" sz="2000" i="1" dirty="0" smtClean="0"/>
              <a:t>İse de- son derece değişik bir yazarsınızdır.“</a:t>
            </a:r>
          </a:p>
          <a:p>
            <a:pPr>
              <a:buNone/>
            </a:pPr>
            <a:r>
              <a:rPr lang="tr-TR" sz="2000" i="1" dirty="0" smtClean="0"/>
              <a:t>                                                                                              </a:t>
            </a:r>
            <a:r>
              <a:rPr lang="tr-TR" sz="2000" b="1" i="1" dirty="0" smtClean="0"/>
              <a:t>(Çeviren: Cemil </a:t>
            </a:r>
            <a:r>
              <a:rPr lang="tr-TR" sz="2000" b="1" i="1" dirty="0" err="1" smtClean="0"/>
              <a:t>Göker</a:t>
            </a:r>
            <a:r>
              <a:rPr lang="tr-TR" sz="2000" b="1" i="1" dirty="0" smtClean="0"/>
              <a:t>)</a:t>
            </a:r>
          </a:p>
          <a:p>
            <a:pPr>
              <a:buNone/>
            </a:pPr>
            <a:endParaRPr lang="tr-TR" sz="2000" b="1" i="1" dirty="0" smtClean="0"/>
          </a:p>
          <a:p>
            <a:pPr>
              <a:lnSpc>
                <a:spcPct val="170000"/>
              </a:lnSpc>
              <a:buNone/>
            </a:pPr>
            <a:r>
              <a:rPr lang="tr-TR" sz="2000" i="1" dirty="0" smtClean="0">
                <a:sym typeface="Wingdings" pitchFamily="2" charset="2"/>
              </a:rPr>
              <a:t> </a:t>
            </a:r>
            <a:r>
              <a:rPr lang="tr-TR" sz="2000" i="1" dirty="0" err="1" smtClean="0">
                <a:sym typeface="Wingdings" pitchFamily="2" charset="2"/>
              </a:rPr>
              <a:t>Dadaizmin</a:t>
            </a:r>
            <a:r>
              <a:rPr lang="tr-TR" sz="2000" i="1" dirty="0" smtClean="0">
                <a:sym typeface="Wingdings" pitchFamily="2" charset="2"/>
              </a:rPr>
              <a:t> acımasız tutumu, kendinden sonra gelen gerçeküstücülük (sürrealizm) akımının </a:t>
            </a:r>
          </a:p>
          <a:p>
            <a:pPr>
              <a:lnSpc>
                <a:spcPct val="170000"/>
              </a:lnSpc>
              <a:buNone/>
            </a:pPr>
            <a:r>
              <a:rPr lang="tr-TR" sz="2000" i="1" dirty="0" smtClean="0">
                <a:sym typeface="Wingdings" pitchFamily="2" charset="2"/>
              </a:rPr>
              <a:t>daha uyumlu ve istediğini bilen bir anlayışa sahip olmasını sağlamıştır. Dadaistler arasında </a:t>
            </a:r>
            <a:r>
              <a:rPr lang="tr-TR" sz="2000" i="1" dirty="0" err="1" smtClean="0">
                <a:sym typeface="Wingdings" pitchFamily="2" charset="2"/>
              </a:rPr>
              <a:t>Tristan</a:t>
            </a:r>
            <a:r>
              <a:rPr lang="tr-TR" sz="2000" i="1" dirty="0" smtClean="0">
                <a:sym typeface="Wingdings" pitchFamily="2" charset="2"/>
              </a:rPr>
              <a:t> </a:t>
            </a:r>
          </a:p>
          <a:p>
            <a:pPr>
              <a:lnSpc>
                <a:spcPct val="170000"/>
              </a:lnSpc>
              <a:buNone/>
            </a:pPr>
            <a:r>
              <a:rPr lang="tr-TR" sz="2000" i="1" dirty="0" err="1" smtClean="0">
                <a:sym typeface="Wingdings" pitchFamily="2" charset="2"/>
              </a:rPr>
              <a:t>Tzara'nın</a:t>
            </a:r>
            <a:r>
              <a:rPr lang="tr-TR" sz="2000" i="1" dirty="0" smtClean="0">
                <a:sym typeface="Wingdings" pitchFamily="2" charset="2"/>
              </a:rPr>
              <a:t> yanı sıra bir süre bu harekete katılan Louis </a:t>
            </a:r>
            <a:r>
              <a:rPr lang="tr-TR" sz="2000" i="1" dirty="0" err="1" smtClean="0">
                <a:sym typeface="Wingdings" pitchFamily="2" charset="2"/>
              </a:rPr>
              <a:t>Aragon</a:t>
            </a:r>
            <a:r>
              <a:rPr lang="tr-TR" sz="2000" i="1" dirty="0" smtClean="0">
                <a:sym typeface="Wingdings" pitchFamily="2" charset="2"/>
              </a:rPr>
              <a:t> ve Paul </a:t>
            </a:r>
            <a:r>
              <a:rPr lang="tr-TR" sz="2000" i="1" dirty="0" err="1" smtClean="0">
                <a:sym typeface="Wingdings" pitchFamily="2" charset="2"/>
              </a:rPr>
              <a:t>Eluard</a:t>
            </a:r>
            <a:r>
              <a:rPr lang="tr-TR" sz="2000" i="1" dirty="0" smtClean="0">
                <a:sym typeface="Wingdings" pitchFamily="2" charset="2"/>
              </a:rPr>
              <a:t> da sayılabilir.</a:t>
            </a:r>
            <a:endParaRPr lang="tr-TR" sz="2000" i="1" dirty="0" smtClean="0"/>
          </a:p>
          <a:p>
            <a:pPr>
              <a:buNone/>
            </a:pPr>
            <a:endParaRPr lang="tr-TR" sz="2000" i="1" dirty="0" smtClean="0"/>
          </a:p>
          <a:p>
            <a:pPr>
              <a:buNone/>
            </a:pPr>
            <a:endParaRPr lang="tr-TR" sz="2000" i="1" dirty="0"/>
          </a:p>
        </p:txBody>
      </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142852"/>
            <a:ext cx="8786874" cy="6429420"/>
          </a:xfrm>
        </p:spPr>
        <p:txBody>
          <a:bodyPr>
            <a:normAutofit fontScale="92500" lnSpcReduction="20000"/>
          </a:bodyPr>
          <a:lstStyle/>
          <a:p>
            <a:pPr>
              <a:buNone/>
            </a:pPr>
            <a:r>
              <a:rPr lang="tr-TR" sz="2000" b="1" i="1" dirty="0" smtClean="0"/>
              <a:t>Gerçeküstücülük (Sürrealizm)</a:t>
            </a:r>
          </a:p>
          <a:p>
            <a:pPr>
              <a:buNone/>
            </a:pPr>
            <a:endParaRPr lang="tr-TR" sz="2000" b="1" i="1" dirty="0" smtClean="0"/>
          </a:p>
          <a:p>
            <a:pPr>
              <a:lnSpc>
                <a:spcPct val="150000"/>
              </a:lnSpc>
              <a:buNone/>
            </a:pPr>
            <a:r>
              <a:rPr lang="tr-TR" sz="2000" i="1" dirty="0" smtClean="0">
                <a:sym typeface="Wingdings" pitchFamily="2" charset="2"/>
              </a:rPr>
              <a:t> </a:t>
            </a:r>
            <a:r>
              <a:rPr lang="tr-TR" sz="2000" i="1" dirty="0" smtClean="0"/>
              <a:t>Gerçeküstücülük</a:t>
            </a:r>
            <a:r>
              <a:rPr lang="tr-TR" sz="2000" dirty="0" smtClean="0"/>
              <a:t>, her türlü gerçek yaratışın kaynağının </a:t>
            </a:r>
            <a:r>
              <a:rPr lang="tr-TR" sz="2000" b="1" dirty="0" smtClean="0"/>
              <a:t>bilinçaltında olduğunu </a:t>
            </a:r>
          </a:p>
          <a:p>
            <a:pPr>
              <a:lnSpc>
                <a:spcPct val="150000"/>
              </a:lnSpc>
              <a:buNone/>
            </a:pPr>
            <a:r>
              <a:rPr lang="tr-TR" sz="2000" b="1" dirty="0" smtClean="0"/>
              <a:t>savunan </a:t>
            </a:r>
            <a:r>
              <a:rPr lang="tr-TR" sz="2000" dirty="0" smtClean="0"/>
              <a:t>görüştür. Usun egemenliğine son vermeyi amaçlayan bu görüşü </a:t>
            </a:r>
            <a:r>
              <a:rPr lang="tr-TR" sz="2000" dirty="0" err="1" smtClean="0"/>
              <a:t>Andre</a:t>
            </a:r>
            <a:r>
              <a:rPr lang="tr-TR" sz="2000" dirty="0" smtClean="0"/>
              <a:t> </a:t>
            </a:r>
          </a:p>
          <a:p>
            <a:pPr>
              <a:lnSpc>
                <a:spcPct val="150000"/>
              </a:lnSpc>
              <a:buNone/>
            </a:pPr>
            <a:r>
              <a:rPr lang="tr-TR" sz="2000" dirty="0" err="1" smtClean="0"/>
              <a:t>Breton</a:t>
            </a:r>
            <a:r>
              <a:rPr lang="tr-TR" sz="2000" dirty="0" smtClean="0"/>
              <a:t> </a:t>
            </a:r>
            <a:r>
              <a:rPr lang="tr-TR" sz="2000" i="1" dirty="0" smtClean="0"/>
              <a:t>"Her türlü estetik ve ahlâkî endişenin dışında, usun denetiminde olmadan </a:t>
            </a:r>
          </a:p>
          <a:p>
            <a:pPr>
              <a:lnSpc>
                <a:spcPct val="150000"/>
              </a:lnSpc>
              <a:buNone/>
            </a:pPr>
            <a:r>
              <a:rPr lang="tr-TR" sz="2000" i="1" dirty="0" smtClean="0"/>
              <a:t>düşüncenin yazılması işidir"</a:t>
            </a:r>
            <a:r>
              <a:rPr lang="tr-TR" sz="2000" dirty="0" smtClean="0"/>
              <a:t> diye tanımlar.</a:t>
            </a:r>
          </a:p>
          <a:p>
            <a:pPr>
              <a:lnSpc>
                <a:spcPct val="150000"/>
              </a:lnSpc>
              <a:buNone/>
            </a:pPr>
            <a:endParaRPr lang="tr-TR" sz="2000" b="1" i="1" dirty="0" smtClean="0"/>
          </a:p>
          <a:p>
            <a:pPr>
              <a:lnSpc>
                <a:spcPct val="150000"/>
              </a:lnSpc>
              <a:buNone/>
            </a:pPr>
            <a:r>
              <a:rPr lang="tr-TR" sz="2000" dirty="0" smtClean="0">
                <a:sym typeface="Wingdings" pitchFamily="2" charset="2"/>
              </a:rPr>
              <a:t> </a:t>
            </a:r>
            <a:r>
              <a:rPr lang="tr-TR" sz="2000" dirty="0" smtClean="0"/>
              <a:t>Gerçeküstücülük, kendisinden öncekilerce umursanmayan çağrışım biçimlerine, </a:t>
            </a:r>
          </a:p>
          <a:p>
            <a:pPr>
              <a:lnSpc>
                <a:spcPct val="150000"/>
              </a:lnSpc>
              <a:buNone/>
            </a:pPr>
            <a:r>
              <a:rPr lang="tr-TR" sz="2000" b="1" i="1" dirty="0" smtClean="0"/>
              <a:t>rüyanın gücüne, çıkarsız düşünceye </a:t>
            </a:r>
            <a:r>
              <a:rPr lang="tr-TR" sz="2000" dirty="0" smtClean="0"/>
              <a:t>dayanır. Usun dışında kendiliğinden ortaya </a:t>
            </a:r>
          </a:p>
          <a:p>
            <a:pPr>
              <a:lnSpc>
                <a:spcPct val="150000"/>
              </a:lnSpc>
              <a:buNone/>
            </a:pPr>
            <a:r>
              <a:rPr lang="tr-TR" sz="2000" dirty="0" smtClean="0"/>
              <a:t>çıkan ruhsal durum ve olaylar bilinçaltının ürünüdür. Ruhsal olayların olduğu gibi </a:t>
            </a:r>
          </a:p>
          <a:p>
            <a:pPr>
              <a:lnSpc>
                <a:spcPct val="150000"/>
              </a:lnSpc>
              <a:buNone/>
            </a:pPr>
            <a:r>
              <a:rPr lang="tr-TR" sz="2000" dirty="0" smtClean="0"/>
              <a:t>aktarılması amacı vardır.</a:t>
            </a:r>
          </a:p>
          <a:p>
            <a:pPr>
              <a:lnSpc>
                <a:spcPct val="150000"/>
              </a:lnSpc>
              <a:buNone/>
            </a:pPr>
            <a:endParaRPr lang="tr-TR" sz="2000" dirty="0" smtClean="0"/>
          </a:p>
          <a:p>
            <a:pPr>
              <a:lnSpc>
                <a:spcPct val="150000"/>
              </a:lnSpc>
              <a:buNone/>
            </a:pPr>
            <a:r>
              <a:rPr lang="tr-TR" sz="2000" dirty="0" smtClean="0">
                <a:sym typeface="Wingdings" pitchFamily="2" charset="2"/>
              </a:rPr>
              <a:t> </a:t>
            </a:r>
            <a:r>
              <a:rPr lang="tr-TR" sz="2000" dirty="0" smtClean="0"/>
              <a:t>Gerçeküstücülere göre, bilinçaltını alışılmış diye anlatmak güçtür. Dile değişik bir </a:t>
            </a:r>
          </a:p>
          <a:p>
            <a:pPr>
              <a:lnSpc>
                <a:spcPct val="150000"/>
              </a:lnSpc>
              <a:buNone/>
            </a:pPr>
            <a:r>
              <a:rPr lang="tr-TR" sz="2000" dirty="0" smtClean="0"/>
              <a:t>anlatım biçimi verilmelidir. Noktalama imlerinin yararına inanılmakla birlikte </a:t>
            </a:r>
          </a:p>
          <a:p>
            <a:pPr>
              <a:lnSpc>
                <a:spcPct val="150000"/>
              </a:lnSpc>
              <a:buNone/>
            </a:pPr>
            <a:r>
              <a:rPr lang="tr-TR" sz="2000" dirty="0" smtClean="0"/>
              <a:t>akıcılığı önleyeceği düşüncesiyle kullanılmamıştır.</a:t>
            </a:r>
          </a:p>
          <a:p>
            <a:pPr>
              <a:buNone/>
            </a:pPr>
            <a:endParaRPr lang="tr-TR" sz="2000" dirty="0" smtClean="0"/>
          </a:p>
          <a:p>
            <a:pPr>
              <a:buNone/>
            </a:pPr>
            <a:endParaRPr lang="tr-TR" sz="2000" b="1" i="1" dirty="0"/>
          </a:p>
        </p:txBody>
      </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86874" cy="6357982"/>
          </a:xfrm>
        </p:spPr>
        <p:style>
          <a:lnRef idx="2">
            <a:schemeClr val="accent1"/>
          </a:lnRef>
          <a:fillRef idx="1">
            <a:schemeClr val="lt1"/>
          </a:fillRef>
          <a:effectRef idx="0">
            <a:schemeClr val="accent1"/>
          </a:effectRef>
          <a:fontRef idx="minor">
            <a:schemeClr val="dk1"/>
          </a:fontRef>
        </p:style>
        <p:txBody>
          <a:bodyPr>
            <a:normAutofit/>
          </a:bodyPr>
          <a:lstStyle/>
          <a:p>
            <a:pPr>
              <a:lnSpc>
                <a:spcPct val="150000"/>
              </a:lnSpc>
              <a:buNone/>
            </a:pPr>
            <a:r>
              <a:rPr lang="tr-TR" sz="2000" dirty="0" smtClean="0">
                <a:sym typeface="Wingdings" pitchFamily="2" charset="2"/>
              </a:rPr>
              <a:t>Gerçeküstücülük, bir varoluş biçimi olarak çağın gereğine uyup yeni bilgi ve </a:t>
            </a:r>
          </a:p>
          <a:p>
            <a:pPr>
              <a:lnSpc>
                <a:spcPct val="150000"/>
              </a:lnSpc>
              <a:buNone/>
            </a:pPr>
            <a:r>
              <a:rPr lang="tr-TR" sz="2000" dirty="0" smtClean="0">
                <a:sym typeface="Wingdings" pitchFamily="2" charset="2"/>
              </a:rPr>
              <a:t>değerlerin ardında koşmuştur. Bunun için eskiyi yıkmayı amaçlar.</a:t>
            </a:r>
          </a:p>
          <a:p>
            <a:pPr>
              <a:lnSpc>
                <a:spcPct val="150000"/>
              </a:lnSpc>
              <a:buNone/>
            </a:pPr>
            <a:endParaRPr lang="tr-TR" sz="2000" dirty="0" smtClean="0">
              <a:sym typeface="Wingdings" pitchFamily="2" charset="2"/>
            </a:endParaRPr>
          </a:p>
          <a:p>
            <a:pPr>
              <a:lnSpc>
                <a:spcPct val="150000"/>
              </a:lnSpc>
              <a:buNone/>
            </a:pPr>
            <a:r>
              <a:rPr lang="tr-TR" sz="2000" dirty="0" smtClean="0">
                <a:sym typeface="Wingdings" pitchFamily="2" charset="2"/>
              </a:rPr>
              <a:t> Gerçeküstücülere göre mutluluk, gündelik yaşamın içinde, yaşanılan çevrededir. </a:t>
            </a:r>
          </a:p>
          <a:p>
            <a:pPr>
              <a:lnSpc>
                <a:spcPct val="150000"/>
              </a:lnSpc>
              <a:buNone/>
            </a:pPr>
            <a:r>
              <a:rPr lang="tr-TR" sz="2000" dirty="0" smtClean="0">
                <a:sym typeface="Wingdings" pitchFamily="2" charset="2"/>
              </a:rPr>
              <a:t>Bu akımın öncüsü sayılan </a:t>
            </a:r>
            <a:r>
              <a:rPr lang="tr-TR" sz="2000" dirty="0" err="1" smtClean="0">
                <a:sym typeface="Wingdings" pitchFamily="2" charset="2"/>
              </a:rPr>
              <a:t>Andre</a:t>
            </a:r>
            <a:r>
              <a:rPr lang="tr-TR" sz="2000" dirty="0" smtClean="0">
                <a:sym typeface="Wingdings" pitchFamily="2" charset="2"/>
              </a:rPr>
              <a:t> </a:t>
            </a:r>
            <a:r>
              <a:rPr lang="tr-TR" sz="2000" dirty="0" err="1" smtClean="0">
                <a:sym typeface="Wingdings" pitchFamily="2" charset="2"/>
              </a:rPr>
              <a:t>Breton</a:t>
            </a:r>
            <a:r>
              <a:rPr lang="tr-TR" sz="2000" dirty="0" smtClean="0">
                <a:sym typeface="Wingdings" pitchFamily="2" charset="2"/>
              </a:rPr>
              <a:t>, gerçeküstücülükten </a:t>
            </a:r>
            <a:r>
              <a:rPr lang="tr-TR" sz="2000" dirty="0" err="1" smtClean="0">
                <a:sym typeface="Wingdings" pitchFamily="2" charset="2"/>
              </a:rPr>
              <a:t>birdirgesinde</a:t>
            </a:r>
            <a:r>
              <a:rPr lang="tr-TR" sz="2000" dirty="0" smtClean="0">
                <a:sym typeface="Wingdings" pitchFamily="2" charset="2"/>
              </a:rPr>
              <a:t> </a:t>
            </a:r>
            <a:r>
              <a:rPr lang="tr-TR" sz="2000" i="1" dirty="0" smtClean="0">
                <a:sym typeface="Wingdings" pitchFamily="2" charset="2"/>
              </a:rPr>
              <a:t>"sözle, </a:t>
            </a:r>
          </a:p>
          <a:p>
            <a:pPr>
              <a:lnSpc>
                <a:spcPct val="150000"/>
              </a:lnSpc>
              <a:buNone/>
            </a:pPr>
            <a:r>
              <a:rPr lang="tr-TR" sz="2000" i="1" dirty="0" smtClean="0">
                <a:sym typeface="Wingdings" pitchFamily="2" charset="2"/>
              </a:rPr>
              <a:t>yazıyla ya da başka bir biçimde düşüncenin gerçek işleyişini ortaya koymak için </a:t>
            </a:r>
          </a:p>
          <a:p>
            <a:pPr>
              <a:lnSpc>
                <a:spcPct val="150000"/>
              </a:lnSpc>
              <a:buNone/>
            </a:pPr>
            <a:r>
              <a:rPr lang="tr-TR" sz="2000" i="1" dirty="0" smtClean="0">
                <a:sym typeface="Wingdings" pitchFamily="2" charset="2"/>
              </a:rPr>
              <a:t>kullanılan katıksız ruhsal kendiliğindencilik"</a:t>
            </a:r>
            <a:r>
              <a:rPr lang="tr-TR" sz="2000" dirty="0" smtClean="0">
                <a:sym typeface="Wingdings" pitchFamily="2" charset="2"/>
              </a:rPr>
              <a:t>  biçiminde söz eder.</a:t>
            </a:r>
          </a:p>
          <a:p>
            <a:pPr>
              <a:lnSpc>
                <a:spcPct val="150000"/>
              </a:lnSpc>
              <a:buNone/>
            </a:pPr>
            <a:endParaRPr lang="tr-TR" sz="2000" dirty="0" smtClean="0">
              <a:sym typeface="Wingdings" pitchFamily="2" charset="2"/>
            </a:endParaRPr>
          </a:p>
          <a:p>
            <a:pPr>
              <a:lnSpc>
                <a:spcPct val="150000"/>
              </a:lnSpc>
              <a:buNone/>
            </a:pPr>
            <a:r>
              <a:rPr lang="tr-TR" sz="2000" dirty="0" smtClean="0">
                <a:sym typeface="Wingdings" pitchFamily="2" charset="2"/>
              </a:rPr>
              <a:t> Şiir türünde </a:t>
            </a:r>
            <a:r>
              <a:rPr lang="tr-TR" sz="2000" dirty="0" err="1" smtClean="0">
                <a:sym typeface="Wingdings" pitchFamily="2" charset="2"/>
              </a:rPr>
              <a:t>Breton'un</a:t>
            </a:r>
            <a:r>
              <a:rPr lang="tr-TR" sz="2000" dirty="0" smtClean="0">
                <a:sym typeface="Wingdings" pitchFamily="2" charset="2"/>
              </a:rPr>
              <a:t> yanı sıra </a:t>
            </a:r>
            <a:r>
              <a:rPr lang="tr-TR" sz="2000" dirty="0" err="1" smtClean="0">
                <a:sym typeface="Wingdings" pitchFamily="2" charset="2"/>
              </a:rPr>
              <a:t>Aragon</a:t>
            </a:r>
            <a:r>
              <a:rPr lang="tr-TR" sz="2000" dirty="0" smtClean="0">
                <a:sym typeface="Wingdings" pitchFamily="2" charset="2"/>
              </a:rPr>
              <a:t>, </a:t>
            </a:r>
            <a:r>
              <a:rPr lang="tr-TR" sz="2000" dirty="0" err="1" smtClean="0">
                <a:sym typeface="Wingdings" pitchFamily="2" charset="2"/>
              </a:rPr>
              <a:t>Prevent</a:t>
            </a:r>
            <a:r>
              <a:rPr lang="tr-TR" sz="2000" dirty="0" smtClean="0">
                <a:sym typeface="Wingdings" pitchFamily="2" charset="2"/>
              </a:rPr>
              <a:t>, </a:t>
            </a:r>
            <a:r>
              <a:rPr lang="tr-TR" sz="2000" dirty="0" err="1" smtClean="0">
                <a:sym typeface="Wingdings" pitchFamily="2" charset="2"/>
              </a:rPr>
              <a:t>Char</a:t>
            </a:r>
            <a:r>
              <a:rPr lang="tr-TR" sz="2000" dirty="0" smtClean="0">
                <a:sym typeface="Wingdings" pitchFamily="2" charset="2"/>
              </a:rPr>
              <a:t>, </a:t>
            </a:r>
            <a:r>
              <a:rPr lang="tr-TR" sz="2000" dirty="0" err="1" smtClean="0">
                <a:sym typeface="Wingdings" pitchFamily="2" charset="2"/>
              </a:rPr>
              <a:t>Soupault</a:t>
            </a:r>
            <a:r>
              <a:rPr lang="tr-TR" sz="2000" dirty="0" smtClean="0">
                <a:sym typeface="Wingdings" pitchFamily="2" charset="2"/>
              </a:rPr>
              <a:t>; tiyatroda ise </a:t>
            </a:r>
          </a:p>
          <a:p>
            <a:pPr>
              <a:lnSpc>
                <a:spcPct val="150000"/>
              </a:lnSpc>
              <a:buNone/>
            </a:pPr>
            <a:r>
              <a:rPr lang="tr-TR" sz="2000" dirty="0" err="1" smtClean="0">
                <a:sym typeface="Wingdings" pitchFamily="2" charset="2"/>
              </a:rPr>
              <a:t>Artaud</a:t>
            </a:r>
            <a:r>
              <a:rPr lang="tr-TR" sz="2000" dirty="0" smtClean="0">
                <a:sym typeface="Wingdings" pitchFamily="2" charset="2"/>
              </a:rPr>
              <a:t> gerçeküstücülük alanında eserler vermişlerdir.</a:t>
            </a:r>
          </a:p>
          <a:p>
            <a:pPr>
              <a:lnSpc>
                <a:spcPct val="150000"/>
              </a:lnSpc>
              <a:buNone/>
            </a:pPr>
            <a:endParaRPr lang="tr-TR" sz="2000" dirty="0" smtClean="0">
              <a:sym typeface="Wingdings" pitchFamily="2" charset="2"/>
            </a:endParaRPr>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643998" cy="6286544"/>
          </a:xfrm>
        </p:spPr>
        <p:txBody>
          <a:bodyPr>
            <a:normAutofit fontScale="92500" lnSpcReduction="20000"/>
          </a:bodyPr>
          <a:lstStyle/>
          <a:p>
            <a:pPr>
              <a:buNone/>
            </a:pPr>
            <a:r>
              <a:rPr lang="tr-TR" dirty="0" smtClean="0"/>
              <a:t> </a:t>
            </a:r>
            <a:r>
              <a:rPr lang="tr-TR" sz="1900" b="1" i="1" dirty="0" smtClean="0"/>
              <a:t>Varoluşçuluk (Egzistansiyalizm) </a:t>
            </a:r>
          </a:p>
          <a:p>
            <a:pPr>
              <a:buNone/>
            </a:pPr>
            <a:r>
              <a:rPr lang="tr-TR" sz="1900" b="1" dirty="0" smtClean="0">
                <a:sym typeface="Wingdings" pitchFamily="2" charset="2"/>
              </a:rPr>
              <a:t> </a:t>
            </a:r>
            <a:r>
              <a:rPr lang="tr-TR" sz="1900" i="1" dirty="0" smtClean="0">
                <a:sym typeface="Wingdings" pitchFamily="2" charset="2"/>
              </a:rPr>
              <a:t>Varoluşçuluk</a:t>
            </a:r>
            <a:r>
              <a:rPr lang="tr-TR" sz="1900" dirty="0" smtClean="0">
                <a:sym typeface="Wingdings" pitchFamily="2" charset="2"/>
              </a:rPr>
              <a:t>, önceleri bir felsefe akımı olarak ortaya çıkmıştır. Sonradan yazın alanında </a:t>
            </a:r>
          </a:p>
          <a:p>
            <a:pPr>
              <a:buNone/>
            </a:pPr>
            <a:r>
              <a:rPr lang="tr-TR" sz="1900" dirty="0" smtClean="0">
                <a:sym typeface="Wingdings" pitchFamily="2" charset="2"/>
              </a:rPr>
              <a:t>da görülmeye başlanmıştır.</a:t>
            </a:r>
          </a:p>
          <a:p>
            <a:pPr>
              <a:buNone/>
            </a:pPr>
            <a:endParaRPr lang="tr-TR" sz="1900" dirty="0" smtClean="0">
              <a:sym typeface="Wingdings" pitchFamily="2" charset="2"/>
            </a:endParaRPr>
          </a:p>
          <a:p>
            <a:pPr>
              <a:buNone/>
            </a:pPr>
            <a:r>
              <a:rPr lang="tr-TR" sz="1900" dirty="0" smtClean="0">
                <a:sym typeface="Wingdings" pitchFamily="2" charset="2"/>
              </a:rPr>
              <a:t>Varoluşçuluğa göre, insanlar sıkıntılarından kurtulmak için özgür olduklarının bilincinde </a:t>
            </a:r>
          </a:p>
          <a:p>
            <a:pPr>
              <a:buNone/>
            </a:pPr>
            <a:r>
              <a:rPr lang="tr-TR" sz="1900" dirty="0" smtClean="0">
                <a:sym typeface="Wingdings" pitchFamily="2" charset="2"/>
              </a:rPr>
              <a:t>olmalıdırlar. İnsan kendi kaderini kendisi belirleyebilir.</a:t>
            </a:r>
          </a:p>
          <a:p>
            <a:pPr>
              <a:buNone/>
            </a:pPr>
            <a:endParaRPr lang="tr-TR" sz="1900" dirty="0" smtClean="0">
              <a:sym typeface="Wingdings" pitchFamily="2" charset="2"/>
            </a:endParaRPr>
          </a:p>
          <a:p>
            <a:pPr>
              <a:buNone/>
            </a:pPr>
            <a:r>
              <a:rPr lang="tr-TR" sz="1900" dirty="0" smtClean="0">
                <a:sym typeface="Wingdings" pitchFamily="2" charset="2"/>
              </a:rPr>
              <a:t>Genel olarak soyut kavramlardan uzak duran, öz ile uğraşmayan, var olan şeyle yetinen </a:t>
            </a:r>
          </a:p>
          <a:p>
            <a:pPr>
              <a:buNone/>
            </a:pPr>
            <a:r>
              <a:rPr lang="tr-TR" sz="1900" dirty="0" smtClean="0">
                <a:sym typeface="Wingdings" pitchFamily="2" charset="2"/>
              </a:rPr>
              <a:t>bir anlayıştır. Nesneler genel olarak ele alınır. Başka bir deyişle bütünden parçaya giden </a:t>
            </a:r>
          </a:p>
          <a:p>
            <a:pPr>
              <a:buNone/>
            </a:pPr>
            <a:r>
              <a:rPr lang="tr-TR" sz="1900" dirty="0" smtClean="0">
                <a:sym typeface="Wingdings" pitchFamily="2" charset="2"/>
              </a:rPr>
              <a:t>anlayışa karşıdır. En ünlü  temsilcisi Jean Paul Sartre (1905-1980) </a:t>
            </a:r>
            <a:r>
              <a:rPr lang="tr-TR" sz="1900" i="1" dirty="0" smtClean="0">
                <a:sym typeface="Wingdings" pitchFamily="2" charset="2"/>
              </a:rPr>
              <a:t>"İnsanın kendisinde </a:t>
            </a:r>
          </a:p>
          <a:p>
            <a:pPr>
              <a:buNone/>
            </a:pPr>
            <a:r>
              <a:rPr lang="tr-TR" sz="1900" i="1" dirty="0" smtClean="0">
                <a:sym typeface="Wingdings" pitchFamily="2" charset="2"/>
              </a:rPr>
              <a:t>varoluş, cevherden, özden önce gelen varlıktır. Özün önce, varoluşun daha sonra geldiğini </a:t>
            </a:r>
          </a:p>
          <a:p>
            <a:pPr>
              <a:buNone/>
            </a:pPr>
            <a:r>
              <a:rPr lang="tr-TR" sz="1900" i="1" dirty="0" smtClean="0">
                <a:sym typeface="Wingdings" pitchFamily="2" charset="2"/>
              </a:rPr>
              <a:t>sanılır. Bu düşüncenin kökeni dinsel düşüncedir. Ama dine inanmayanlar bile nesnenin </a:t>
            </a:r>
          </a:p>
          <a:p>
            <a:pPr>
              <a:buNone/>
            </a:pPr>
            <a:r>
              <a:rPr lang="tr-TR" sz="1900" i="1" dirty="0" smtClean="0">
                <a:sym typeface="Wingdings" pitchFamily="2" charset="2"/>
              </a:rPr>
              <a:t>ancak özüyle uyum halinde var olduğu şeklindeki geleneksel kanıyı korumuşlardır. </a:t>
            </a:r>
          </a:p>
          <a:p>
            <a:pPr>
              <a:buNone/>
            </a:pPr>
            <a:r>
              <a:rPr lang="tr-TR" sz="1900" i="1" dirty="0" smtClean="0">
                <a:sym typeface="Wingdings" pitchFamily="2" charset="2"/>
              </a:rPr>
              <a:t>Varoluşçuluk buna karşıdır. Yani önce insanın var olduğu, daha sonra şu ya da bu olduğu </a:t>
            </a:r>
          </a:p>
          <a:p>
            <a:pPr>
              <a:buNone/>
            </a:pPr>
            <a:r>
              <a:rPr lang="tr-TR" sz="1900" i="1" dirty="0" smtClean="0">
                <a:sym typeface="Wingdings" pitchFamily="2" charset="2"/>
              </a:rPr>
              <a:t>anlamına gelmektedir" der.</a:t>
            </a:r>
          </a:p>
          <a:p>
            <a:pPr>
              <a:buNone/>
            </a:pPr>
            <a:endParaRPr lang="tr-TR" sz="1900" i="1" dirty="0" smtClean="0">
              <a:sym typeface="Wingdings" pitchFamily="2" charset="2"/>
            </a:endParaRPr>
          </a:p>
          <a:p>
            <a:pPr>
              <a:buNone/>
            </a:pPr>
            <a:r>
              <a:rPr lang="tr-TR" sz="1900" i="1" dirty="0" smtClean="0">
                <a:sym typeface="Wingdings" pitchFamily="2" charset="2"/>
              </a:rPr>
              <a:t>Bu akıma  göre, insan kendi özünü kendisi seçer. Bu dünyaya anlam vermek insana aittir </a:t>
            </a:r>
          </a:p>
          <a:p>
            <a:pPr>
              <a:buNone/>
            </a:pPr>
            <a:r>
              <a:rPr lang="tr-TR" sz="1900" i="1" dirty="0" smtClean="0">
                <a:sym typeface="Wingdings" pitchFamily="2" charset="2"/>
              </a:rPr>
              <a:t>ve insan kendi özünü yaratmada da  özgürdür.</a:t>
            </a:r>
          </a:p>
          <a:p>
            <a:pPr>
              <a:buNone/>
            </a:pPr>
            <a:endParaRPr lang="tr-TR" sz="1900" i="1" dirty="0" smtClean="0">
              <a:sym typeface="Wingdings" pitchFamily="2" charset="2"/>
            </a:endParaRPr>
          </a:p>
          <a:p>
            <a:pPr>
              <a:buNone/>
            </a:pPr>
            <a:r>
              <a:rPr lang="tr-TR" sz="1900" i="1" dirty="0" smtClean="0">
                <a:sym typeface="Wingdings" pitchFamily="2" charset="2"/>
              </a:rPr>
              <a:t>Belirtilen bu görüşleri yaymak amacıyla Sartre'ın yanı sıra </a:t>
            </a:r>
            <a:r>
              <a:rPr lang="tr-TR" sz="1900" i="1" dirty="0" err="1" smtClean="0">
                <a:sym typeface="Wingdings" pitchFamily="2" charset="2"/>
              </a:rPr>
              <a:t>Gabriel</a:t>
            </a:r>
            <a:r>
              <a:rPr lang="tr-TR" sz="1900" i="1" dirty="0" smtClean="0">
                <a:sym typeface="Wingdings" pitchFamily="2" charset="2"/>
              </a:rPr>
              <a:t> </a:t>
            </a:r>
            <a:r>
              <a:rPr lang="tr-TR" sz="1900" i="1" dirty="0" err="1" smtClean="0">
                <a:sym typeface="Wingdings" pitchFamily="2" charset="2"/>
              </a:rPr>
              <a:t>Marcel</a:t>
            </a:r>
            <a:r>
              <a:rPr lang="tr-TR" sz="1900" i="1" dirty="0" smtClean="0">
                <a:sym typeface="Wingdings" pitchFamily="2" charset="2"/>
              </a:rPr>
              <a:t>, </a:t>
            </a:r>
            <a:r>
              <a:rPr lang="tr-TR" sz="1900" i="1" dirty="0" err="1" smtClean="0">
                <a:sym typeface="Wingdings" pitchFamily="2" charset="2"/>
              </a:rPr>
              <a:t>Simone</a:t>
            </a:r>
            <a:r>
              <a:rPr lang="tr-TR" sz="1900" i="1" dirty="0" smtClean="0">
                <a:sym typeface="Wingdings" pitchFamily="2" charset="2"/>
              </a:rPr>
              <a:t> de </a:t>
            </a:r>
          </a:p>
          <a:p>
            <a:pPr>
              <a:buNone/>
            </a:pPr>
            <a:r>
              <a:rPr lang="tr-TR" sz="1900" i="1" dirty="0" err="1" smtClean="0">
                <a:sym typeface="Wingdings" pitchFamily="2" charset="2"/>
              </a:rPr>
              <a:t>Beauvoir</a:t>
            </a:r>
            <a:r>
              <a:rPr lang="tr-TR" sz="1900" i="1" dirty="0" smtClean="0">
                <a:sym typeface="Wingdings" pitchFamily="2" charset="2"/>
              </a:rPr>
              <a:t>, </a:t>
            </a:r>
            <a:r>
              <a:rPr lang="tr-TR" sz="1900" i="1" dirty="0" err="1" smtClean="0">
                <a:sym typeface="Wingdings" pitchFamily="2" charset="2"/>
              </a:rPr>
              <a:t>Camus</a:t>
            </a:r>
            <a:r>
              <a:rPr lang="tr-TR" sz="1900" i="1" dirty="0" smtClean="0">
                <a:sym typeface="Wingdings" pitchFamily="2" charset="2"/>
              </a:rPr>
              <a:t>  gibi yazarlar değişik yazın türlerinde yapıtlar sunmuşlardır.</a:t>
            </a:r>
          </a:p>
          <a:p>
            <a:pPr>
              <a:buNone/>
            </a:pPr>
            <a:endParaRPr lang="tr-TR" sz="2000" dirty="0" smtClean="0">
              <a:sym typeface="Wingdings" pitchFamily="2" charset="2"/>
            </a:endParaRPr>
          </a:p>
          <a:p>
            <a:pPr>
              <a:buNone/>
            </a:pPr>
            <a:endParaRPr lang="tr-TR" sz="2000" dirty="0" smtClean="0">
              <a:sym typeface="Wingdings" pitchFamily="2" charset="2"/>
            </a:endParaRPr>
          </a:p>
          <a:p>
            <a:pPr>
              <a:buNone/>
            </a:pPr>
            <a:endParaRPr lang="tr-TR" sz="2000" b="1" dirty="0"/>
          </a:p>
        </p:txBody>
      </p:sp>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286544"/>
          </a:xfrm>
        </p:spPr>
        <p:txBody>
          <a:bodyPr>
            <a:normAutofit lnSpcReduction="10000"/>
          </a:bodyPr>
          <a:lstStyle/>
          <a:p>
            <a:pPr>
              <a:buNone/>
            </a:pPr>
            <a:r>
              <a:rPr lang="tr-TR" sz="1800" b="1" i="1" dirty="0" smtClean="0"/>
              <a:t> </a:t>
            </a:r>
            <a:r>
              <a:rPr lang="tr-TR" sz="1800" b="1" i="1" dirty="0" err="1" smtClean="0"/>
              <a:t>Postmodernizm</a:t>
            </a:r>
            <a:r>
              <a:rPr lang="tr-TR" sz="1800" b="1" i="1" dirty="0" smtClean="0"/>
              <a:t> </a:t>
            </a:r>
          </a:p>
          <a:p>
            <a:pPr>
              <a:buNone/>
            </a:pPr>
            <a:endParaRPr lang="tr-TR" sz="1800" b="1" i="1" dirty="0" smtClean="0"/>
          </a:p>
          <a:p>
            <a:pPr>
              <a:buNone/>
            </a:pPr>
            <a:r>
              <a:rPr lang="tr-TR" sz="1800" b="1" i="1" dirty="0" smtClean="0">
                <a:sym typeface="Wingdings" pitchFamily="2" charset="2"/>
              </a:rPr>
              <a:t> </a:t>
            </a:r>
            <a:r>
              <a:rPr lang="tr-TR" sz="1800" dirty="0" err="1" smtClean="0">
                <a:sym typeface="Wingdings" pitchFamily="2" charset="2"/>
              </a:rPr>
              <a:t>Postmodernizm</a:t>
            </a:r>
            <a:r>
              <a:rPr lang="tr-TR" sz="1800" dirty="0" smtClean="0">
                <a:sym typeface="Wingdings" pitchFamily="2" charset="2"/>
              </a:rPr>
              <a:t> 1960 sonrası Amerika'da ortaya çıkmış bir akımdır. Düşünce olarak </a:t>
            </a:r>
          </a:p>
          <a:p>
            <a:pPr>
              <a:buNone/>
            </a:pPr>
            <a:r>
              <a:rPr lang="tr-TR" sz="1800" dirty="0" smtClean="0">
                <a:sym typeface="Wingdings" pitchFamily="2" charset="2"/>
              </a:rPr>
              <a:t>mimaride, plastik sanatlarda ve yazın alanında etkili olmuştur. Yaşam biçimi olarak da </a:t>
            </a:r>
          </a:p>
          <a:p>
            <a:pPr>
              <a:buNone/>
            </a:pPr>
            <a:r>
              <a:rPr lang="tr-TR" sz="1800" dirty="0" smtClean="0">
                <a:sym typeface="Wingdings" pitchFamily="2" charset="2"/>
              </a:rPr>
              <a:t>benimsenen </a:t>
            </a:r>
            <a:r>
              <a:rPr lang="tr-TR" sz="1800" dirty="0" err="1" smtClean="0">
                <a:sym typeface="Wingdings" pitchFamily="2" charset="2"/>
              </a:rPr>
              <a:t>postmodernizm</a:t>
            </a:r>
            <a:r>
              <a:rPr lang="tr-TR" sz="1800" dirty="0" smtClean="0">
                <a:sym typeface="Wingdings" pitchFamily="2" charset="2"/>
              </a:rPr>
              <a:t>, </a:t>
            </a:r>
            <a:r>
              <a:rPr lang="tr-TR" sz="1800" dirty="0" err="1" smtClean="0">
                <a:sym typeface="Wingdings" pitchFamily="2" charset="2"/>
              </a:rPr>
              <a:t>modernizm</a:t>
            </a:r>
            <a:r>
              <a:rPr lang="tr-TR" sz="1800" dirty="0" smtClean="0">
                <a:sym typeface="Wingdings" pitchFamily="2" charset="2"/>
              </a:rPr>
              <a:t> sonrası, ona ek olarak ele alınır. Varlığını </a:t>
            </a:r>
          </a:p>
          <a:p>
            <a:pPr>
              <a:buNone/>
            </a:pPr>
            <a:r>
              <a:rPr lang="tr-TR" sz="1800" dirty="0" err="1" smtClean="0">
                <a:sym typeface="Wingdings" pitchFamily="2" charset="2"/>
              </a:rPr>
              <a:t>modernizme</a:t>
            </a:r>
            <a:r>
              <a:rPr lang="tr-TR" sz="1800" dirty="0" smtClean="0">
                <a:sym typeface="Wingdings" pitchFamily="2" charset="2"/>
              </a:rPr>
              <a:t> borçludur. Ancak </a:t>
            </a:r>
            <a:r>
              <a:rPr lang="tr-TR" sz="1800" dirty="0" err="1" smtClean="0">
                <a:sym typeface="Wingdings" pitchFamily="2" charset="2"/>
              </a:rPr>
              <a:t>modernizme</a:t>
            </a:r>
            <a:r>
              <a:rPr lang="tr-TR" sz="1800" dirty="0" smtClean="0">
                <a:sym typeface="Wingdings" pitchFamily="2" charset="2"/>
              </a:rPr>
              <a:t> karşı çıkış değildir. </a:t>
            </a:r>
            <a:r>
              <a:rPr lang="tr-TR" sz="1800" dirty="0" err="1" smtClean="0">
                <a:sym typeface="Wingdings" pitchFamily="2" charset="2"/>
              </a:rPr>
              <a:t>Modernizmin</a:t>
            </a:r>
            <a:r>
              <a:rPr lang="tr-TR" sz="1800" dirty="0" smtClean="0">
                <a:sym typeface="Wingdings" pitchFamily="2" charset="2"/>
              </a:rPr>
              <a:t> bir sonraki </a:t>
            </a:r>
          </a:p>
          <a:p>
            <a:pPr>
              <a:buNone/>
            </a:pPr>
            <a:r>
              <a:rPr lang="tr-TR" sz="1800" dirty="0" smtClean="0">
                <a:sym typeface="Wingdings" pitchFamily="2" charset="2"/>
              </a:rPr>
              <a:t>sürecidir. Zaten "post" sözcüğü de "ek, sonra" anlamına gelir. Bu nedenle </a:t>
            </a:r>
            <a:r>
              <a:rPr lang="tr-TR" sz="1800" dirty="0" err="1" smtClean="0">
                <a:sym typeface="Wingdings" pitchFamily="2" charset="2"/>
              </a:rPr>
              <a:t>modernizmle</a:t>
            </a:r>
            <a:r>
              <a:rPr lang="tr-TR" sz="1800" dirty="0" smtClean="0">
                <a:sym typeface="Wingdings" pitchFamily="2" charset="2"/>
              </a:rPr>
              <a:t> zıt </a:t>
            </a:r>
          </a:p>
          <a:p>
            <a:pPr>
              <a:buNone/>
            </a:pPr>
            <a:r>
              <a:rPr lang="tr-TR" sz="1800" dirty="0" smtClean="0">
                <a:sym typeface="Wingdings" pitchFamily="2" charset="2"/>
              </a:rPr>
              <a:t>düşmesi ya da </a:t>
            </a:r>
            <a:r>
              <a:rPr lang="tr-TR" sz="1800" dirty="0" err="1" smtClean="0">
                <a:sym typeface="Wingdings" pitchFamily="2" charset="2"/>
              </a:rPr>
              <a:t>modernizm</a:t>
            </a:r>
            <a:r>
              <a:rPr lang="tr-TR" sz="1800" dirty="0" smtClean="0">
                <a:sym typeface="Wingdings" pitchFamily="2" charset="2"/>
              </a:rPr>
              <a:t> yanlısı olması söz konusu değildir. Yine de </a:t>
            </a:r>
            <a:r>
              <a:rPr lang="tr-TR" sz="1800" dirty="0" err="1" smtClean="0">
                <a:sym typeface="Wingdings" pitchFamily="2" charset="2"/>
              </a:rPr>
              <a:t>modernizmden</a:t>
            </a:r>
            <a:r>
              <a:rPr lang="tr-TR" sz="1800" dirty="0" smtClean="0">
                <a:sym typeface="Wingdings" pitchFamily="2" charset="2"/>
              </a:rPr>
              <a:t> ayrı </a:t>
            </a:r>
          </a:p>
          <a:p>
            <a:pPr>
              <a:buNone/>
            </a:pPr>
            <a:r>
              <a:rPr lang="tr-TR" sz="1800" dirty="0" smtClean="0">
                <a:sym typeface="Wingdings" pitchFamily="2" charset="2"/>
              </a:rPr>
              <a:t>düşünülmesi yanlış olur.</a:t>
            </a:r>
          </a:p>
          <a:p>
            <a:pPr>
              <a:buNone/>
            </a:pPr>
            <a:endParaRPr lang="tr-TR" sz="1800" dirty="0" smtClean="0">
              <a:sym typeface="Wingdings" pitchFamily="2" charset="2"/>
            </a:endParaRPr>
          </a:p>
          <a:p>
            <a:pPr>
              <a:buNone/>
            </a:pPr>
            <a:r>
              <a:rPr lang="tr-TR" sz="1800" dirty="0" smtClean="0">
                <a:sym typeface="Wingdings" pitchFamily="2" charset="2"/>
              </a:rPr>
              <a:t> Yaşam biçimi olarak benimsenmesi tartışılacak birçok yanı beraberinde getirmiştir. </a:t>
            </a:r>
          </a:p>
          <a:p>
            <a:pPr>
              <a:buNone/>
            </a:pPr>
            <a:r>
              <a:rPr lang="tr-TR" sz="1800" dirty="0" smtClean="0">
                <a:sym typeface="Wingdings" pitchFamily="2" charset="2"/>
              </a:rPr>
              <a:t>Örneğin Türkiye ve Türkiye gibi </a:t>
            </a:r>
            <a:r>
              <a:rPr lang="tr-TR" sz="1800" dirty="0" err="1" smtClean="0">
                <a:sym typeface="Wingdings" pitchFamily="2" charset="2"/>
              </a:rPr>
              <a:t>modernizmi</a:t>
            </a:r>
            <a:r>
              <a:rPr lang="tr-TR" sz="1800" dirty="0" smtClean="0">
                <a:sym typeface="Wingdings" pitchFamily="2" charset="2"/>
              </a:rPr>
              <a:t> tam olarak yaşayamamış ülkelerde </a:t>
            </a:r>
            <a:r>
              <a:rPr lang="tr-TR" sz="1800" dirty="0" err="1" smtClean="0">
                <a:sym typeface="Wingdings" pitchFamily="2" charset="2"/>
              </a:rPr>
              <a:t>modernizm</a:t>
            </a:r>
            <a:r>
              <a:rPr lang="tr-TR" sz="1800" dirty="0" smtClean="0">
                <a:sym typeface="Wingdings" pitchFamily="2" charset="2"/>
              </a:rPr>
              <a:t> </a:t>
            </a:r>
          </a:p>
          <a:p>
            <a:pPr>
              <a:buNone/>
            </a:pPr>
            <a:r>
              <a:rPr lang="tr-TR" sz="1800" dirty="0" smtClean="0">
                <a:sym typeface="Wingdings" pitchFamily="2" charset="2"/>
              </a:rPr>
              <a:t>sonrasının yaşanılmaya çalışılması ya da yaşanılıyor sanılması büyük bir yanılgı olur. Erinç </a:t>
            </a:r>
          </a:p>
          <a:p>
            <a:pPr>
              <a:buNone/>
            </a:pPr>
            <a:r>
              <a:rPr lang="tr-TR" sz="1800" dirty="0" smtClean="0">
                <a:sym typeface="Wingdings" pitchFamily="2" charset="2"/>
              </a:rPr>
              <a:t>(1995, s. 139)'in deyişiyle "bir haftadan beri yıkanmamış vücuda </a:t>
            </a:r>
            <a:r>
              <a:rPr lang="tr-TR" sz="1800" dirty="0" err="1" smtClean="0">
                <a:sym typeface="Wingdings" pitchFamily="2" charset="2"/>
              </a:rPr>
              <a:t>old</a:t>
            </a:r>
            <a:r>
              <a:rPr lang="tr-TR" sz="1800" dirty="0" smtClean="0">
                <a:sym typeface="Wingdings" pitchFamily="2" charset="2"/>
              </a:rPr>
              <a:t> </a:t>
            </a:r>
            <a:r>
              <a:rPr lang="tr-TR" sz="1800" dirty="0" err="1" smtClean="0">
                <a:sym typeface="Wingdings" pitchFamily="2" charset="2"/>
              </a:rPr>
              <a:t>spice</a:t>
            </a:r>
            <a:r>
              <a:rPr lang="tr-TR" sz="1800" dirty="0" smtClean="0">
                <a:sym typeface="Wingdings" pitchFamily="2" charset="2"/>
              </a:rPr>
              <a:t> sürmek" gibi </a:t>
            </a:r>
          </a:p>
          <a:p>
            <a:pPr>
              <a:buNone/>
            </a:pPr>
            <a:r>
              <a:rPr lang="tr-TR" sz="1800" dirty="0" smtClean="0">
                <a:sym typeface="Wingdings" pitchFamily="2" charset="2"/>
              </a:rPr>
              <a:t>tanımlanır. Bu durum modern olamadan </a:t>
            </a:r>
            <a:r>
              <a:rPr lang="tr-TR" sz="1800" dirty="0" err="1" smtClean="0">
                <a:sym typeface="Wingdings" pitchFamily="2" charset="2"/>
              </a:rPr>
              <a:t>postmodern</a:t>
            </a:r>
            <a:r>
              <a:rPr lang="tr-TR" sz="1800" dirty="0" smtClean="0">
                <a:sym typeface="Wingdings" pitchFamily="2" charset="2"/>
              </a:rPr>
              <a:t> olma çabasıdır ki anlamlı değildir.</a:t>
            </a:r>
          </a:p>
          <a:p>
            <a:pPr>
              <a:buNone/>
            </a:pPr>
            <a:endParaRPr lang="tr-TR" sz="1800" dirty="0" smtClean="0">
              <a:sym typeface="Wingdings" pitchFamily="2" charset="2"/>
            </a:endParaRPr>
          </a:p>
          <a:p>
            <a:pPr>
              <a:buNone/>
            </a:pPr>
            <a:r>
              <a:rPr lang="tr-TR" sz="1800" dirty="0" smtClean="0">
                <a:sym typeface="Wingdings" pitchFamily="2" charset="2"/>
              </a:rPr>
              <a:t> </a:t>
            </a:r>
            <a:r>
              <a:rPr lang="tr-TR" sz="1800" i="1" dirty="0" smtClean="0">
                <a:sym typeface="Wingdings" pitchFamily="2" charset="2"/>
              </a:rPr>
              <a:t>"Bir </a:t>
            </a:r>
            <a:r>
              <a:rPr lang="tr-TR" sz="1800" i="1" dirty="0" err="1" smtClean="0">
                <a:sym typeface="Wingdings" pitchFamily="2" charset="2"/>
              </a:rPr>
              <a:t>postmodern</a:t>
            </a:r>
            <a:r>
              <a:rPr lang="tr-TR" sz="1800" i="1" dirty="0" smtClean="0">
                <a:sym typeface="Wingdings" pitchFamily="2" charset="2"/>
              </a:rPr>
              <a:t> </a:t>
            </a:r>
            <a:r>
              <a:rPr lang="tr-TR" sz="1800" i="1" dirty="0" err="1" smtClean="0">
                <a:sym typeface="Wingdings" pitchFamily="2" charset="2"/>
              </a:rPr>
              <a:t>sanaçıyı</a:t>
            </a:r>
            <a:r>
              <a:rPr lang="tr-TR" sz="1800" i="1" dirty="0" smtClean="0">
                <a:sym typeface="Wingdings" pitchFamily="2" charset="2"/>
              </a:rPr>
              <a:t> isyankâr gösteren, onun esaretidir. Yaşanılmakta olan dünyayı </a:t>
            </a:r>
          </a:p>
          <a:p>
            <a:pPr>
              <a:buNone/>
            </a:pPr>
            <a:r>
              <a:rPr lang="tr-TR" sz="1800" i="1" dirty="0" smtClean="0">
                <a:sym typeface="Wingdings" pitchFamily="2" charset="2"/>
              </a:rPr>
              <a:t>eleştirebilecek, </a:t>
            </a:r>
            <a:r>
              <a:rPr lang="tr-TR" sz="1800" i="1" dirty="0" err="1" smtClean="0">
                <a:sym typeface="Wingdings" pitchFamily="2" charset="2"/>
              </a:rPr>
              <a:t>modernizm</a:t>
            </a:r>
            <a:r>
              <a:rPr lang="tr-TR" sz="1800" i="1" dirty="0" smtClean="0">
                <a:sym typeface="Wingdings" pitchFamily="2" charset="2"/>
              </a:rPr>
              <a:t> karmaşasını ve zıtlıklarını yakalayabilmek edinimleri ve bunları </a:t>
            </a:r>
          </a:p>
          <a:p>
            <a:pPr>
              <a:buNone/>
            </a:pPr>
            <a:r>
              <a:rPr lang="tr-TR" sz="1800" i="1" dirty="0" smtClean="0">
                <a:sym typeface="Wingdings" pitchFamily="2" charset="2"/>
              </a:rPr>
              <a:t>yansıtışıdır."</a:t>
            </a:r>
          </a:p>
          <a:p>
            <a:pPr>
              <a:buNone/>
            </a:pPr>
            <a:endParaRPr lang="tr-TR" sz="1800" b="1" i="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357166"/>
            <a:ext cx="8715436" cy="6286544"/>
          </a:xfrm>
        </p:spPr>
        <p:txBody>
          <a:bodyPr>
            <a:normAutofit/>
          </a:bodyPr>
          <a:lstStyle/>
          <a:p>
            <a:pPr>
              <a:buNone/>
            </a:pPr>
            <a:r>
              <a:rPr lang="tr-TR" sz="2400" b="1" dirty="0" smtClean="0"/>
              <a:t>11.</a:t>
            </a:r>
            <a:r>
              <a:rPr lang="tr-TR" sz="2400" dirty="0" smtClean="0"/>
              <a:t>70’li yılların başlarında arayış içinde olan Türk romanında Oğuz </a:t>
            </a:r>
          </a:p>
          <a:p>
            <a:pPr>
              <a:buNone/>
            </a:pPr>
            <a:r>
              <a:rPr lang="tr-TR" sz="2400" dirty="0" smtClean="0"/>
              <a:t>Atay dışında birkaç isim dikkati çeker: ---- Korsan Çıkmazı’nda, ---- </a:t>
            </a:r>
          </a:p>
          <a:p>
            <a:pPr>
              <a:buNone/>
            </a:pPr>
            <a:r>
              <a:rPr lang="tr-TR" sz="2400" dirty="0" smtClean="0"/>
              <a:t>Şafak’ta yaşanan zamanı bir güne sıkıştırarak iç gözleme yönelmekle </a:t>
            </a:r>
          </a:p>
          <a:p>
            <a:pPr>
              <a:buNone/>
            </a:pPr>
            <a:r>
              <a:rPr lang="tr-TR" sz="2400" dirty="0" smtClean="0"/>
              <a:t>önemli bir adım atarken Yusuf Atılgan, Adalet Ağaoğlu romanlarında </a:t>
            </a:r>
          </a:p>
          <a:p>
            <a:pPr>
              <a:buNone/>
            </a:pPr>
            <a:r>
              <a:rPr lang="tr-TR" sz="2400" dirty="0" smtClean="0"/>
              <a:t>bilinç akışı anlatım tekniğini benimseyerek dış gözlemci anlatıcının </a:t>
            </a:r>
          </a:p>
          <a:p>
            <a:pPr>
              <a:buNone/>
            </a:pPr>
            <a:r>
              <a:rPr lang="tr-TR" sz="2400" dirty="0" smtClean="0"/>
              <a:t>fonksiyonunu asgari düzeye indirirler.</a:t>
            </a:r>
          </a:p>
          <a:p>
            <a:pPr>
              <a:buNone/>
            </a:pPr>
            <a:r>
              <a:rPr lang="tr-TR" sz="2400" b="1" dirty="0" smtClean="0"/>
              <a:t>Bu parçada boş bırakılan yerlere aşağıdakilerin hangisinde </a:t>
            </a:r>
          </a:p>
          <a:p>
            <a:pPr>
              <a:buNone/>
            </a:pPr>
            <a:r>
              <a:rPr lang="tr-TR" sz="2400" b="1" dirty="0" smtClean="0"/>
              <a:t>verilenler sırasıyla getirilmelidir?</a:t>
            </a:r>
          </a:p>
          <a:p>
            <a:pPr marL="514350" indent="-514350">
              <a:buNone/>
            </a:pPr>
            <a:r>
              <a:rPr lang="tr-TR" sz="2400" dirty="0" smtClean="0"/>
              <a:t>A) Mustafa Kutlu - Rasim </a:t>
            </a:r>
            <a:r>
              <a:rPr lang="tr-TR" sz="2400" dirty="0" err="1" smtClean="0"/>
              <a:t>Özdenören</a:t>
            </a:r>
            <a:r>
              <a:rPr lang="tr-TR" sz="2400" dirty="0" smtClean="0"/>
              <a:t> </a:t>
            </a:r>
          </a:p>
          <a:p>
            <a:pPr marL="514350" indent="-514350">
              <a:buNone/>
            </a:pPr>
            <a:r>
              <a:rPr lang="tr-TR" sz="2400" dirty="0" smtClean="0"/>
              <a:t>B) Selim İleri - Ferit </a:t>
            </a:r>
            <a:r>
              <a:rPr lang="tr-TR" sz="2400" dirty="0" err="1" smtClean="0"/>
              <a:t>Edgü</a:t>
            </a:r>
            <a:r>
              <a:rPr lang="tr-TR" sz="2400" dirty="0" smtClean="0"/>
              <a:t> </a:t>
            </a:r>
          </a:p>
          <a:p>
            <a:pPr marL="514350" indent="-514350">
              <a:buNone/>
            </a:pPr>
            <a:r>
              <a:rPr lang="tr-TR" sz="2400" dirty="0" smtClean="0"/>
              <a:t>C) Samet Ağaoğlu - Elif Şafak </a:t>
            </a:r>
          </a:p>
          <a:p>
            <a:pPr marL="514350" indent="-514350">
              <a:buNone/>
            </a:pPr>
            <a:r>
              <a:rPr lang="tr-TR" sz="2400" dirty="0" smtClean="0"/>
              <a:t>D) Necati Cumalı - Oktay Akbal </a:t>
            </a:r>
          </a:p>
          <a:p>
            <a:pPr marL="514350" indent="-514350">
              <a:buNone/>
            </a:pPr>
            <a:r>
              <a:rPr lang="tr-TR" sz="2400" dirty="0" smtClean="0"/>
              <a:t>E) Nezihe Meriç - Sevgi Soysal</a:t>
            </a:r>
          </a:p>
          <a:p>
            <a:pPr>
              <a:buNone/>
            </a:pPr>
            <a:endParaRPr lang="tr-TR" dirty="0"/>
          </a:p>
        </p:txBody>
      </p:sp>
    </p:spTree>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643998" cy="6500858"/>
          </a:xfrm>
        </p:spPr>
        <p:style>
          <a:lnRef idx="2">
            <a:schemeClr val="accent1"/>
          </a:lnRef>
          <a:fillRef idx="1">
            <a:schemeClr val="lt1"/>
          </a:fillRef>
          <a:effectRef idx="0">
            <a:schemeClr val="accent1"/>
          </a:effectRef>
          <a:fontRef idx="minor">
            <a:schemeClr val="dk1"/>
          </a:fontRef>
        </p:style>
        <p:txBody>
          <a:bodyPr>
            <a:normAutofit fontScale="85000" lnSpcReduction="10000"/>
          </a:bodyPr>
          <a:lstStyle/>
          <a:p>
            <a:pPr>
              <a:lnSpc>
                <a:spcPct val="150000"/>
              </a:lnSpc>
              <a:buNone/>
            </a:pPr>
            <a:r>
              <a:rPr lang="tr-TR" sz="2000" b="1" i="1" dirty="0" err="1" smtClean="0"/>
              <a:t>Postmodern</a:t>
            </a:r>
            <a:r>
              <a:rPr lang="tr-TR" sz="2000" b="1" i="1" dirty="0" smtClean="0"/>
              <a:t> Yazın:</a:t>
            </a:r>
          </a:p>
          <a:p>
            <a:pPr>
              <a:lnSpc>
                <a:spcPct val="150000"/>
              </a:lnSpc>
              <a:buNone/>
            </a:pPr>
            <a:r>
              <a:rPr lang="tr-TR" sz="2000" dirty="0" smtClean="0">
                <a:sym typeface="Wingdings" pitchFamily="2" charset="2"/>
              </a:rPr>
              <a:t></a:t>
            </a:r>
            <a:r>
              <a:rPr lang="tr-TR" sz="2000" dirty="0" err="1" smtClean="0"/>
              <a:t>Postmodern</a:t>
            </a:r>
            <a:r>
              <a:rPr lang="tr-TR" sz="2000" dirty="0" smtClean="0"/>
              <a:t> yazın modern anlayıştan farklı olarak öz ve biçimde yeni bir yaklaşımı beraberinde </a:t>
            </a:r>
          </a:p>
          <a:p>
            <a:pPr>
              <a:lnSpc>
                <a:spcPct val="150000"/>
              </a:lnSpc>
              <a:buNone/>
            </a:pPr>
            <a:r>
              <a:rPr lang="tr-TR" sz="2000" dirty="0" smtClean="0"/>
              <a:t>getirmiştir. Buna göre tür ayrımı ortadan kalkmıştır. Modern yapıtta yorumlanabilirlik </a:t>
            </a:r>
          </a:p>
          <a:p>
            <a:pPr>
              <a:lnSpc>
                <a:spcPct val="150000"/>
              </a:lnSpc>
              <a:buNone/>
            </a:pPr>
            <a:r>
              <a:rPr lang="tr-TR" sz="2000" dirty="0" smtClean="0"/>
              <a:t>sınırlandırıldığı halde, </a:t>
            </a:r>
            <a:r>
              <a:rPr lang="tr-TR" sz="2000" dirty="0" err="1" smtClean="0"/>
              <a:t>postmodern</a:t>
            </a:r>
            <a:r>
              <a:rPr lang="tr-TR" sz="2000" dirty="0" smtClean="0"/>
              <a:t> yapıtta okuyucu, okuduğu sırada metni yeniden yazma </a:t>
            </a:r>
          </a:p>
          <a:p>
            <a:pPr>
              <a:lnSpc>
                <a:spcPct val="150000"/>
              </a:lnSpc>
              <a:buNone/>
            </a:pPr>
            <a:r>
              <a:rPr lang="tr-TR" sz="2000" dirty="0" smtClean="0"/>
              <a:t>durumuna geçer. Modernlikte yapıt anlamlılık taşımaktayken, </a:t>
            </a:r>
            <a:r>
              <a:rPr lang="tr-TR" sz="2000" dirty="0" err="1" smtClean="0"/>
              <a:t>postmodern</a:t>
            </a:r>
            <a:r>
              <a:rPr lang="tr-TR" sz="2000" dirty="0" smtClean="0"/>
              <a:t> yapıt söz söyleme </a:t>
            </a:r>
          </a:p>
          <a:p>
            <a:pPr>
              <a:lnSpc>
                <a:spcPct val="150000"/>
              </a:lnSpc>
              <a:buNone/>
            </a:pPr>
            <a:r>
              <a:rPr lang="tr-TR" sz="2000" dirty="0" smtClean="0"/>
              <a:t>sanatıyla (retorik) bezenmiştir. Dil oyunlarına geniş yer verme ve zaman-yer bütünlüğünden </a:t>
            </a:r>
          </a:p>
          <a:p>
            <a:pPr>
              <a:lnSpc>
                <a:spcPct val="150000"/>
              </a:lnSpc>
              <a:buNone/>
            </a:pPr>
            <a:r>
              <a:rPr lang="tr-TR" sz="2000" dirty="0" smtClean="0"/>
              <a:t>uzaklaşma görülür.</a:t>
            </a:r>
          </a:p>
          <a:p>
            <a:pPr>
              <a:lnSpc>
                <a:spcPct val="150000"/>
              </a:lnSpc>
              <a:buNone/>
            </a:pPr>
            <a:endParaRPr lang="tr-TR" sz="2000" dirty="0" smtClean="0"/>
          </a:p>
          <a:p>
            <a:pPr>
              <a:lnSpc>
                <a:spcPct val="150000"/>
              </a:lnSpc>
              <a:buNone/>
            </a:pPr>
            <a:r>
              <a:rPr lang="tr-TR" sz="2000" dirty="0" smtClean="0">
                <a:sym typeface="Wingdings" pitchFamily="2" charset="2"/>
              </a:rPr>
              <a:t> </a:t>
            </a:r>
            <a:r>
              <a:rPr lang="tr-TR" sz="2000" dirty="0" err="1" smtClean="0">
                <a:sym typeface="Wingdings" pitchFamily="2" charset="2"/>
              </a:rPr>
              <a:t>Postmodern</a:t>
            </a:r>
            <a:r>
              <a:rPr lang="tr-TR" sz="2000" dirty="0" smtClean="0">
                <a:sym typeface="Wingdings" pitchFamily="2" charset="2"/>
              </a:rPr>
              <a:t> yazında konu bağlarında geriye dönüşler vardır. Daha önce yazılmış metinlerden </a:t>
            </a:r>
          </a:p>
          <a:p>
            <a:pPr>
              <a:lnSpc>
                <a:spcPct val="150000"/>
              </a:lnSpc>
              <a:buNone/>
            </a:pPr>
            <a:r>
              <a:rPr lang="tr-TR" sz="2000" dirty="0" smtClean="0">
                <a:sym typeface="Wingdings" pitchFamily="2" charset="2"/>
              </a:rPr>
              <a:t>yola çıkarak yeni metinler üretilir. Hem sorgulama, hem de yanıt arama bir arada görülür.</a:t>
            </a:r>
          </a:p>
          <a:p>
            <a:pPr>
              <a:lnSpc>
                <a:spcPct val="150000"/>
              </a:lnSpc>
              <a:buNone/>
            </a:pPr>
            <a:endParaRPr lang="tr-TR" sz="2000" dirty="0" smtClean="0">
              <a:sym typeface="Wingdings" pitchFamily="2" charset="2"/>
            </a:endParaRPr>
          </a:p>
          <a:p>
            <a:pPr>
              <a:lnSpc>
                <a:spcPct val="150000"/>
              </a:lnSpc>
              <a:buNone/>
            </a:pPr>
            <a:r>
              <a:rPr lang="tr-TR" sz="2000" dirty="0" smtClean="0">
                <a:sym typeface="Wingdings" pitchFamily="2" charset="2"/>
              </a:rPr>
              <a:t> </a:t>
            </a:r>
            <a:r>
              <a:rPr lang="tr-TR" sz="2000" dirty="0" err="1" smtClean="0">
                <a:sym typeface="Wingdings" pitchFamily="2" charset="2"/>
              </a:rPr>
              <a:t>Roland</a:t>
            </a:r>
            <a:r>
              <a:rPr lang="tr-TR" sz="2000" dirty="0" smtClean="0">
                <a:sym typeface="Wingdings" pitchFamily="2" charset="2"/>
              </a:rPr>
              <a:t> </a:t>
            </a:r>
            <a:r>
              <a:rPr lang="tr-TR" sz="2000" dirty="0" err="1" smtClean="0">
                <a:sym typeface="Wingdings" pitchFamily="2" charset="2"/>
              </a:rPr>
              <a:t>Gerard</a:t>
            </a:r>
            <a:r>
              <a:rPr lang="tr-TR" sz="2000" dirty="0" smtClean="0">
                <a:sym typeface="Wingdings" pitchFamily="2" charset="2"/>
              </a:rPr>
              <a:t> </a:t>
            </a:r>
            <a:r>
              <a:rPr lang="tr-TR" sz="2000" dirty="0" err="1" smtClean="0">
                <a:sym typeface="Wingdings" pitchFamily="2" charset="2"/>
              </a:rPr>
              <a:t>Borthes</a:t>
            </a:r>
            <a:r>
              <a:rPr lang="tr-TR" sz="2000" dirty="0" smtClean="0">
                <a:sym typeface="Wingdings" pitchFamily="2" charset="2"/>
              </a:rPr>
              <a:t> (1915-1980) ve </a:t>
            </a:r>
            <a:r>
              <a:rPr lang="tr-TR" sz="2000" b="1" dirty="0" smtClean="0">
                <a:sym typeface="Wingdings" pitchFamily="2" charset="2"/>
              </a:rPr>
              <a:t>James Joyce </a:t>
            </a:r>
            <a:r>
              <a:rPr lang="tr-TR" sz="2000" dirty="0" smtClean="0">
                <a:sym typeface="Wingdings" pitchFamily="2" charset="2"/>
              </a:rPr>
              <a:t>(1882-1941)'un yanı sıra Türk yazınından </a:t>
            </a:r>
          </a:p>
          <a:p>
            <a:pPr>
              <a:lnSpc>
                <a:spcPct val="150000"/>
              </a:lnSpc>
              <a:buNone/>
            </a:pPr>
            <a:r>
              <a:rPr lang="tr-TR" sz="2000" b="1" i="1" dirty="0" smtClean="0">
                <a:sym typeface="Wingdings" pitchFamily="2" charset="2"/>
              </a:rPr>
              <a:t>Orhan Pamuk, Bilge Karasu </a:t>
            </a:r>
            <a:r>
              <a:rPr lang="tr-TR" sz="2000" dirty="0" smtClean="0">
                <a:sym typeface="Wingdings" pitchFamily="2" charset="2"/>
              </a:rPr>
              <a:t>da </a:t>
            </a:r>
            <a:r>
              <a:rPr lang="tr-TR" sz="2000" dirty="0" err="1" smtClean="0">
                <a:sym typeface="Wingdings" pitchFamily="2" charset="2"/>
              </a:rPr>
              <a:t>postmodern</a:t>
            </a:r>
            <a:r>
              <a:rPr lang="tr-TR" sz="2000" dirty="0" smtClean="0">
                <a:sym typeface="Wingdings" pitchFamily="2" charset="2"/>
              </a:rPr>
              <a:t> olarak nitelendirilen yazarlardan sayılırlar.</a:t>
            </a:r>
            <a:endParaRPr lang="tr-TR" sz="2000" dirty="0" smtClean="0"/>
          </a:p>
          <a:p>
            <a:pPr>
              <a:lnSpc>
                <a:spcPct val="150000"/>
              </a:lnSpc>
              <a:buNone/>
            </a:pPr>
            <a:endParaRPr lang="tr-TR" sz="2000" dirty="0" smtClean="0"/>
          </a:p>
          <a:p>
            <a:pPr>
              <a:buNone/>
            </a:pPr>
            <a:endParaRPr lang="tr-TR" sz="2000" b="1" i="1" dirty="0" smtClean="0"/>
          </a:p>
          <a:p>
            <a:pPr>
              <a:buNone/>
            </a:pPr>
            <a:endParaRPr lang="tr-TR" dirty="0"/>
          </a:p>
        </p:txBody>
      </p:sp>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429420"/>
          </a:xfrm>
        </p:spPr>
        <p:txBody>
          <a:bodyPr>
            <a:normAutofit fontScale="77500" lnSpcReduction="20000"/>
          </a:bodyPr>
          <a:lstStyle/>
          <a:p>
            <a:pPr>
              <a:buNone/>
            </a:pPr>
            <a:r>
              <a:rPr lang="tr-TR" dirty="0" smtClean="0"/>
              <a:t>                         </a:t>
            </a:r>
          </a:p>
          <a:p>
            <a:pPr>
              <a:buNone/>
            </a:pPr>
            <a:r>
              <a:rPr lang="tr-TR" b="1" i="1" dirty="0" smtClean="0"/>
              <a:t>                                   YENİ </a:t>
            </a:r>
            <a:r>
              <a:rPr lang="tr-TR" b="1" i="1" dirty="0" err="1" smtClean="0"/>
              <a:t>HAYAT'tan</a:t>
            </a:r>
            <a:endParaRPr lang="tr-TR" b="1" i="1" dirty="0" smtClean="0"/>
          </a:p>
          <a:p>
            <a:pPr>
              <a:lnSpc>
                <a:spcPct val="150000"/>
              </a:lnSpc>
              <a:buNone/>
            </a:pPr>
            <a:r>
              <a:rPr lang="tr-TR" sz="1900" dirty="0" smtClean="0"/>
              <a:t>Bir gün bir kitap okudum ve bütün hayatım değişti. Daha ilk sayfalarındayken bile, kitabın gücünü öyle bir </a:t>
            </a:r>
          </a:p>
          <a:p>
            <a:pPr>
              <a:lnSpc>
                <a:spcPct val="150000"/>
              </a:lnSpc>
              <a:buNone/>
            </a:pPr>
            <a:r>
              <a:rPr lang="tr-TR" sz="1900" dirty="0" smtClean="0"/>
              <a:t>hissetim ki içimde, oturduğum masadan ve sandalyeden gövdemin kopup uzaklaştığını sandım. Ama gövdemin </a:t>
            </a:r>
          </a:p>
          <a:p>
            <a:pPr>
              <a:lnSpc>
                <a:spcPct val="150000"/>
              </a:lnSpc>
              <a:buNone/>
            </a:pPr>
            <a:r>
              <a:rPr lang="tr-TR" sz="1900" dirty="0" smtClean="0"/>
              <a:t>benden kopup uzaklaştığını sanmama rağmen, sanki bütün varlığım ve her şeyimle her zamankinden daha çok </a:t>
            </a:r>
          </a:p>
          <a:p>
            <a:pPr>
              <a:lnSpc>
                <a:spcPct val="150000"/>
              </a:lnSpc>
              <a:buNone/>
            </a:pPr>
            <a:r>
              <a:rPr lang="tr-TR" sz="1900" dirty="0" smtClean="0"/>
              <a:t>sandalyede ve masanın başındaydım ve kitap bütün etkisini yalnız ruhumda değil beni ben yapan her şeyde </a:t>
            </a:r>
          </a:p>
          <a:p>
            <a:pPr>
              <a:lnSpc>
                <a:spcPct val="150000"/>
              </a:lnSpc>
              <a:buNone/>
            </a:pPr>
            <a:r>
              <a:rPr lang="tr-TR" sz="1900" dirty="0" smtClean="0"/>
              <a:t>gösteriyordu. Öyle güçlü bir etkiydi ki bu, okuduğum kitabın sayfalarından yüzüme ışık fışkırıyor sandım: Aynı </a:t>
            </a:r>
          </a:p>
          <a:p>
            <a:pPr>
              <a:lnSpc>
                <a:spcPct val="150000"/>
              </a:lnSpc>
              <a:buNone/>
            </a:pPr>
            <a:r>
              <a:rPr lang="tr-TR" sz="1900" dirty="0" smtClean="0"/>
              <a:t>anda hem bütün aklımı körleştiren, hem de onu pırıl pırıl parlatan bir ışık. Bu ışıkla kendimi yeniden </a:t>
            </a:r>
          </a:p>
          <a:p>
            <a:pPr>
              <a:lnSpc>
                <a:spcPct val="150000"/>
              </a:lnSpc>
              <a:buNone/>
            </a:pPr>
            <a:r>
              <a:rPr lang="tr-TR" sz="1900" dirty="0" smtClean="0"/>
              <a:t>yapacağımı düşündüm, bu ışıkla yoldan çıkacağımı sezdim, bu ışıkta daha sonra tanıyacağım, yakınlaşacağım </a:t>
            </a:r>
          </a:p>
          <a:p>
            <a:pPr>
              <a:lnSpc>
                <a:spcPct val="150000"/>
              </a:lnSpc>
              <a:buNone/>
            </a:pPr>
            <a:r>
              <a:rPr lang="tr-TR" sz="1900" dirty="0" smtClean="0"/>
              <a:t>bir hayatın gölgelerini hissettim. Masada oturuyor, oturduğumu aklımın bir köşesiyle biliyor, sayfaları çeviriyor </a:t>
            </a:r>
          </a:p>
          <a:p>
            <a:pPr>
              <a:lnSpc>
                <a:spcPct val="150000"/>
              </a:lnSpc>
              <a:buNone/>
            </a:pPr>
            <a:r>
              <a:rPr lang="tr-TR" sz="1900" dirty="0" smtClean="0"/>
              <a:t>ve bütün hayatım değişirken ben yeni kelimeleri ve sayfaları okuyordum. Bir süre sonra, başıma gelecek </a:t>
            </a:r>
          </a:p>
          <a:p>
            <a:pPr>
              <a:lnSpc>
                <a:spcPct val="150000"/>
              </a:lnSpc>
              <a:buNone/>
            </a:pPr>
            <a:r>
              <a:rPr lang="tr-TR" sz="1900" dirty="0" smtClean="0"/>
              <a:t>şeylere karşı kendimi o kadar hazırlıksız ve çaresiz hissettim ki, kitaptan fışkıran güçten korunmak ister gibi bir </a:t>
            </a:r>
          </a:p>
          <a:p>
            <a:pPr>
              <a:lnSpc>
                <a:spcPct val="150000"/>
              </a:lnSpc>
              <a:buNone/>
            </a:pPr>
            <a:r>
              <a:rPr lang="tr-TR" sz="1900" dirty="0" smtClean="0"/>
              <a:t>an içgüdüyle yüzümü sayfalardan uzaklaştırdım. Çevremdeki dünyanın da baştan aşağıya değiştiğini o zaman </a:t>
            </a:r>
          </a:p>
          <a:p>
            <a:pPr>
              <a:lnSpc>
                <a:spcPct val="150000"/>
              </a:lnSpc>
              <a:buNone/>
            </a:pPr>
            <a:r>
              <a:rPr lang="tr-TR" sz="1900" dirty="0" smtClean="0"/>
              <a:t>korkuyla fark ettim ve şimdiye kadar hiç duymadığım bir yalnızlık duygusuna kapıldım. Sanki dilini, </a:t>
            </a:r>
          </a:p>
          <a:p>
            <a:pPr>
              <a:lnSpc>
                <a:spcPct val="150000"/>
              </a:lnSpc>
              <a:buNone/>
            </a:pPr>
            <a:r>
              <a:rPr lang="tr-TR" sz="1900" dirty="0" smtClean="0"/>
              <a:t>alışkanlıklarını, coğrafyasını bilmediğim bir ülkede yapayalnız kalmıştım.</a:t>
            </a:r>
          </a:p>
        </p:txBody>
      </p:sp>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14290"/>
            <a:ext cx="8643998" cy="6429420"/>
          </a:xfrm>
        </p:spPr>
        <p:style>
          <a:lnRef idx="2">
            <a:schemeClr val="accent1"/>
          </a:lnRef>
          <a:fillRef idx="1">
            <a:schemeClr val="lt1"/>
          </a:fillRef>
          <a:effectRef idx="0">
            <a:schemeClr val="accent1"/>
          </a:effectRef>
          <a:fontRef idx="minor">
            <a:schemeClr val="dk1"/>
          </a:fontRef>
        </p:style>
        <p:txBody>
          <a:bodyPr>
            <a:normAutofit/>
          </a:bodyPr>
          <a:lstStyle/>
          <a:p>
            <a:pPr>
              <a:lnSpc>
                <a:spcPct val="160000"/>
              </a:lnSpc>
              <a:buNone/>
            </a:pPr>
            <a:r>
              <a:rPr lang="tr-TR" sz="2000" dirty="0" smtClean="0"/>
              <a:t>Bu yalnızlık duygusunun verdiği çaresizlik bir anda beni kitaba daha sıkı sıkıya </a:t>
            </a:r>
          </a:p>
          <a:p>
            <a:pPr>
              <a:lnSpc>
                <a:spcPct val="160000"/>
              </a:lnSpc>
              <a:buNone/>
            </a:pPr>
            <a:r>
              <a:rPr lang="tr-TR" sz="2000" dirty="0" smtClean="0"/>
              <a:t>bağladı. İçine düştüğüm yeni ülkede yapmam gereken şeyleri, inanmak </a:t>
            </a:r>
          </a:p>
          <a:p>
            <a:pPr>
              <a:lnSpc>
                <a:spcPct val="160000"/>
              </a:lnSpc>
              <a:buNone/>
            </a:pPr>
            <a:r>
              <a:rPr lang="tr-TR" sz="2000" dirty="0" smtClean="0"/>
              <a:t>istediklerimi, görebileceklerimi, hayatımın alacağı yolu bana bu kitap gösterecekti. </a:t>
            </a:r>
          </a:p>
          <a:p>
            <a:pPr>
              <a:lnSpc>
                <a:spcPct val="160000"/>
              </a:lnSpc>
              <a:buNone/>
            </a:pPr>
            <a:r>
              <a:rPr lang="tr-TR" sz="2000" dirty="0" smtClean="0"/>
              <a:t>Sayfaları tek tek çevirirken kitabı şimdi bana vahşi ve yabancı bir ülkede yol </a:t>
            </a:r>
          </a:p>
          <a:p>
            <a:pPr>
              <a:lnSpc>
                <a:spcPct val="160000"/>
              </a:lnSpc>
              <a:buNone/>
            </a:pPr>
            <a:r>
              <a:rPr lang="tr-TR" sz="2000" dirty="0" smtClean="0"/>
              <a:t>gösterecek bir rehber gibi de okuyordum. Yardım et bana, demek geliyordu </a:t>
            </a:r>
          </a:p>
          <a:p>
            <a:pPr>
              <a:lnSpc>
                <a:spcPct val="160000"/>
              </a:lnSpc>
              <a:buNone/>
            </a:pPr>
            <a:r>
              <a:rPr lang="tr-TR" sz="2000" dirty="0" smtClean="0"/>
              <a:t>içimden, yardım et ki kazaya belaya uğramadan yeni hayatı bulayım. Bu hayatın </a:t>
            </a:r>
          </a:p>
          <a:p>
            <a:pPr>
              <a:lnSpc>
                <a:spcPct val="160000"/>
              </a:lnSpc>
              <a:buNone/>
            </a:pPr>
            <a:r>
              <a:rPr lang="tr-TR" sz="2000" dirty="0" smtClean="0"/>
              <a:t>da, ama, rehberinin kelimeleriyle yapıldığını biliyordum. Kelimeleri tek tek </a:t>
            </a:r>
          </a:p>
          <a:p>
            <a:pPr>
              <a:lnSpc>
                <a:spcPct val="160000"/>
              </a:lnSpc>
              <a:buNone/>
            </a:pPr>
            <a:r>
              <a:rPr lang="tr-TR" sz="2000" dirty="0" smtClean="0"/>
              <a:t>okurken, bir yandan yolumu bulmaya çalışıyor, bir yandan da yolumu büsbütün </a:t>
            </a:r>
          </a:p>
          <a:p>
            <a:pPr>
              <a:lnSpc>
                <a:spcPct val="160000"/>
              </a:lnSpc>
              <a:buNone/>
            </a:pPr>
            <a:r>
              <a:rPr lang="tr-TR" sz="2000" dirty="0" smtClean="0"/>
              <a:t>kaybettirecek hayal harikalarını hayretle tek tek ben kuruyordum. </a:t>
            </a:r>
            <a:endParaRPr lang="tr-TR" sz="2000" dirty="0"/>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85728"/>
            <a:ext cx="8715436" cy="6429420"/>
          </a:xfrm>
        </p:spPr>
        <p:style>
          <a:lnRef idx="2">
            <a:schemeClr val="accent1"/>
          </a:lnRef>
          <a:fillRef idx="1">
            <a:schemeClr val="lt1"/>
          </a:fillRef>
          <a:effectRef idx="0">
            <a:schemeClr val="accent1"/>
          </a:effectRef>
          <a:fontRef idx="minor">
            <a:schemeClr val="dk1"/>
          </a:fontRef>
        </p:style>
        <p:txBody>
          <a:bodyPr>
            <a:noAutofit/>
          </a:bodyPr>
          <a:lstStyle/>
          <a:p>
            <a:pPr>
              <a:lnSpc>
                <a:spcPct val="170000"/>
              </a:lnSpc>
              <a:buNone/>
            </a:pPr>
            <a:r>
              <a:rPr lang="tr-TR" sz="1800" dirty="0" smtClean="0"/>
              <a:t>Bütün bu süre boyunca kitap masamın üzerinde duruyor ve ışığını </a:t>
            </a:r>
            <a:r>
              <a:rPr lang="tr-TR" sz="1800" dirty="0" err="1" smtClean="0"/>
              <a:t>yüzümesaçarken</a:t>
            </a:r>
            <a:r>
              <a:rPr lang="tr-TR" sz="1800" dirty="0" smtClean="0"/>
              <a:t>, </a:t>
            </a:r>
          </a:p>
          <a:p>
            <a:pPr>
              <a:lnSpc>
                <a:spcPct val="170000"/>
              </a:lnSpc>
              <a:buNone/>
            </a:pPr>
            <a:r>
              <a:rPr lang="tr-TR" sz="1800" dirty="0" smtClean="0"/>
              <a:t>odamdaki öteki eşyalara benzer bildik tanıdık bir şey gibi gözüküyordu. Bunu, önümde </a:t>
            </a:r>
          </a:p>
          <a:p>
            <a:pPr>
              <a:lnSpc>
                <a:spcPct val="170000"/>
              </a:lnSpc>
              <a:buNone/>
            </a:pPr>
            <a:r>
              <a:rPr lang="tr-TR" sz="1800" dirty="0" smtClean="0"/>
              <a:t>açılan yeni bir hayatın, yeni bir dünyanın varlığını hayretle ve sevinçle karşılarken hissettim: </a:t>
            </a:r>
          </a:p>
          <a:p>
            <a:pPr>
              <a:lnSpc>
                <a:spcPct val="170000"/>
              </a:lnSpc>
              <a:buNone/>
            </a:pPr>
            <a:r>
              <a:rPr lang="tr-TR" sz="1800" dirty="0" smtClean="0"/>
              <a:t>Hayatımı böylesine değiştirecek olan kitap aslında sıradan bir eşya idi. Aklım pencerelerini </a:t>
            </a:r>
          </a:p>
          <a:p>
            <a:pPr>
              <a:lnSpc>
                <a:spcPct val="170000"/>
              </a:lnSpc>
              <a:buNone/>
            </a:pPr>
            <a:r>
              <a:rPr lang="tr-TR" sz="1800" dirty="0" smtClean="0"/>
              <a:t>kapılarını kelimelerin bana </a:t>
            </a:r>
            <a:r>
              <a:rPr lang="tr-TR" sz="1800" dirty="0" err="1" smtClean="0"/>
              <a:t>vaad</a:t>
            </a:r>
            <a:r>
              <a:rPr lang="tr-TR" sz="1800" dirty="0" smtClean="0"/>
              <a:t> ettiği yeni dünyanın harikalarına ve korkularına ağır ağır </a:t>
            </a:r>
          </a:p>
          <a:p>
            <a:pPr>
              <a:lnSpc>
                <a:spcPct val="170000"/>
              </a:lnSpc>
              <a:buNone/>
            </a:pPr>
            <a:r>
              <a:rPr lang="tr-TR" sz="1800" dirty="0" smtClean="0"/>
              <a:t>açarken, bir yandan da beni bu kitaba götüren rastlantıyı yeniden düşünüyordum, ama bu </a:t>
            </a:r>
          </a:p>
          <a:p>
            <a:pPr>
              <a:lnSpc>
                <a:spcPct val="170000"/>
              </a:lnSpc>
              <a:buNone/>
            </a:pPr>
            <a:r>
              <a:rPr lang="tr-TR" sz="1800" dirty="0" smtClean="0"/>
              <a:t>aklımın yüzeylerinde, derine gidemeyen bir hayaldi. Okudukça bu hayale dönmem bir çeşit </a:t>
            </a:r>
          </a:p>
          <a:p>
            <a:pPr>
              <a:lnSpc>
                <a:spcPct val="170000"/>
              </a:lnSpc>
              <a:buNone/>
            </a:pPr>
            <a:r>
              <a:rPr lang="tr-TR" sz="1800" dirty="0" smtClean="0"/>
              <a:t>korkudandı sanki: Kitabın bana açtığı yeni dünya o kadar yabancı, o kadar tuhaf ve </a:t>
            </a:r>
          </a:p>
          <a:p>
            <a:pPr>
              <a:lnSpc>
                <a:spcPct val="170000"/>
              </a:lnSpc>
              <a:buNone/>
            </a:pPr>
            <a:r>
              <a:rPr lang="tr-TR" sz="1800" dirty="0" smtClean="0"/>
              <a:t>şaşırtıcıydı ki, bu alemin içine bütünüyle gömülmemek için şimdiki zamanla ilgili bir şeyler </a:t>
            </a:r>
          </a:p>
          <a:p>
            <a:pPr>
              <a:lnSpc>
                <a:spcPct val="170000"/>
              </a:lnSpc>
              <a:buNone/>
            </a:pPr>
            <a:r>
              <a:rPr lang="tr-TR" sz="1800" dirty="0" smtClean="0"/>
              <a:t>hissetme telaşı duyuyordum. Başımı kitaptan kaldırıp odama, dolabıma, yatağıma bakarsam </a:t>
            </a:r>
          </a:p>
          <a:p>
            <a:pPr>
              <a:lnSpc>
                <a:spcPct val="170000"/>
              </a:lnSpc>
              <a:buNone/>
            </a:pPr>
            <a:r>
              <a:rPr lang="tr-TR" sz="1800" dirty="0" smtClean="0"/>
              <a:t>ve penceremden dışarıya bir göz atarsam, dünyayı bıraktığım gibi bulamayacağım korkusu </a:t>
            </a:r>
          </a:p>
          <a:p>
            <a:pPr>
              <a:lnSpc>
                <a:spcPct val="170000"/>
              </a:lnSpc>
              <a:buNone/>
            </a:pPr>
            <a:r>
              <a:rPr lang="tr-TR" sz="1800" dirty="0" smtClean="0"/>
              <a:t>içime yerleşiyordu çünkü. . . . . .                                                                         </a:t>
            </a:r>
            <a:r>
              <a:rPr lang="tr-TR" sz="1800" b="1" dirty="0" smtClean="0"/>
              <a:t>  Orhan Pamuk</a:t>
            </a:r>
            <a:endParaRPr lang="tr-TR" sz="1800" b="1" dirty="0"/>
          </a:p>
        </p:txBody>
      </p:sp>
    </p:spTree>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429420"/>
          </a:xfrm>
        </p:spPr>
        <p:style>
          <a:lnRef idx="2">
            <a:schemeClr val="accent1"/>
          </a:lnRef>
          <a:fillRef idx="1">
            <a:schemeClr val="lt1"/>
          </a:fillRef>
          <a:effectRef idx="0">
            <a:schemeClr val="accent1"/>
          </a:effectRef>
          <a:fontRef idx="minor">
            <a:schemeClr val="dk1"/>
          </a:fontRef>
        </p:style>
        <p:txBody>
          <a:bodyPr/>
          <a:lstStyle/>
          <a:p>
            <a:pPr>
              <a:buNone/>
            </a:pPr>
            <a:r>
              <a:rPr lang="tr-TR" dirty="0" smtClean="0"/>
              <a:t>                               </a:t>
            </a:r>
            <a:r>
              <a:rPr lang="tr-TR" sz="2000" b="1" i="1" dirty="0" smtClean="0"/>
              <a:t>Akımların Özeti</a:t>
            </a:r>
          </a:p>
          <a:p>
            <a:pPr>
              <a:buNone/>
            </a:pPr>
            <a:r>
              <a:rPr lang="tr-TR" sz="2000" dirty="0" smtClean="0">
                <a:sym typeface="Wingdings" pitchFamily="2" charset="2"/>
              </a:rPr>
              <a:t></a:t>
            </a:r>
            <a:r>
              <a:rPr lang="tr-TR" sz="2000" dirty="0" smtClean="0"/>
              <a:t>Toplumlardaki değişimler, sanatta da kendini gösterir. Sanatın bir kolu olan yazın </a:t>
            </a:r>
          </a:p>
          <a:p>
            <a:pPr>
              <a:buNone/>
            </a:pPr>
            <a:r>
              <a:rPr lang="tr-TR" sz="2000" dirty="0" smtClean="0"/>
              <a:t>alanında da bu değişimi görürüz. Şair ve yazarların yapıtlarında ortak özelliklere </a:t>
            </a:r>
          </a:p>
          <a:p>
            <a:pPr>
              <a:buNone/>
            </a:pPr>
            <a:r>
              <a:rPr lang="tr-TR" sz="2000" dirty="0" smtClean="0"/>
              <a:t>rastlanır. Ortak özellikler, birçok sanat alanındaki sanatçılar tarafından </a:t>
            </a:r>
          </a:p>
          <a:p>
            <a:pPr>
              <a:buNone/>
            </a:pPr>
            <a:r>
              <a:rPr lang="tr-TR" sz="2000" dirty="0" smtClean="0"/>
              <a:t>kullanıldığında bir akımı oluşturur. Klâsisizm bunların başlangıç noktası gibi kabul </a:t>
            </a:r>
          </a:p>
          <a:p>
            <a:pPr>
              <a:buNone/>
            </a:pPr>
            <a:r>
              <a:rPr lang="tr-TR" sz="2000" dirty="0" smtClean="0"/>
              <a:t>edilse de bu akımdan önce de  akımlar vardır.</a:t>
            </a:r>
          </a:p>
          <a:p>
            <a:pPr>
              <a:buNone/>
            </a:pPr>
            <a:endParaRPr lang="tr-TR" sz="2000" dirty="0" smtClean="0"/>
          </a:p>
          <a:p>
            <a:pPr>
              <a:buNone/>
            </a:pPr>
            <a:r>
              <a:rPr lang="tr-TR" sz="2000" dirty="0" smtClean="0">
                <a:sym typeface="Wingdings" pitchFamily="2" charset="2"/>
              </a:rPr>
              <a:t> Gerek antik düşüncenin yeniden değerlendirilmesi, gerek yazın türlerinin </a:t>
            </a:r>
          </a:p>
          <a:p>
            <a:pPr>
              <a:buNone/>
            </a:pPr>
            <a:r>
              <a:rPr lang="tr-TR" sz="2000" dirty="0" smtClean="0">
                <a:sym typeface="Wingdings" pitchFamily="2" charset="2"/>
              </a:rPr>
              <a:t>gelişme süreci ve diğer sanatlarla ilişkileri, gerekse </a:t>
            </a:r>
            <a:r>
              <a:rPr lang="tr-TR" sz="2000" dirty="0" err="1" smtClean="0">
                <a:sym typeface="Wingdings" pitchFamily="2" charset="2"/>
              </a:rPr>
              <a:t>Rönesansla</a:t>
            </a:r>
            <a:r>
              <a:rPr lang="tr-TR" sz="2000" dirty="0" smtClean="0">
                <a:sym typeface="Wingdings" pitchFamily="2" charset="2"/>
              </a:rPr>
              <a:t> birlikte değişen </a:t>
            </a:r>
          </a:p>
          <a:p>
            <a:pPr>
              <a:buNone/>
            </a:pPr>
            <a:r>
              <a:rPr lang="tr-TR" sz="2000" dirty="0" smtClean="0">
                <a:sym typeface="Wingdings" pitchFamily="2" charset="2"/>
              </a:rPr>
              <a:t>değerlerin anlam kazanmaya başladıkları dönem olduğundan klâsisizmden </a:t>
            </a:r>
          </a:p>
          <a:p>
            <a:pPr>
              <a:buNone/>
            </a:pPr>
            <a:r>
              <a:rPr lang="tr-TR" sz="2000" dirty="0" smtClean="0">
                <a:sym typeface="Wingdings" pitchFamily="2" charset="2"/>
              </a:rPr>
              <a:t>başlanması uygun görülmüştür.</a:t>
            </a:r>
          </a:p>
          <a:p>
            <a:pPr>
              <a:buNone/>
            </a:pPr>
            <a:endParaRPr lang="tr-TR" sz="2000" dirty="0" smtClean="0">
              <a:sym typeface="Wingdings" pitchFamily="2" charset="2"/>
            </a:endParaRPr>
          </a:p>
          <a:p>
            <a:pPr>
              <a:buNone/>
            </a:pPr>
            <a:r>
              <a:rPr lang="tr-TR" sz="2000" dirty="0" smtClean="0">
                <a:sym typeface="Wingdings" pitchFamily="2" charset="2"/>
              </a:rPr>
              <a:t> </a:t>
            </a:r>
            <a:r>
              <a:rPr lang="tr-TR" sz="2000" b="1" i="1" dirty="0" smtClean="0">
                <a:sym typeface="Wingdings" pitchFamily="2" charset="2"/>
              </a:rPr>
              <a:t>Klâsisizm</a:t>
            </a:r>
            <a:r>
              <a:rPr lang="tr-TR" sz="2000" dirty="0" smtClean="0">
                <a:sym typeface="Wingdings" pitchFamily="2" charset="2"/>
              </a:rPr>
              <a:t>, 17. yüzyılda Fransa'da ortaya çıkmıştır. Antik Yunan ve Roma </a:t>
            </a:r>
          </a:p>
          <a:p>
            <a:pPr>
              <a:buNone/>
            </a:pPr>
            <a:r>
              <a:rPr lang="tr-TR" sz="2000" dirty="0" smtClean="0">
                <a:sym typeface="Wingdings" pitchFamily="2" charset="2"/>
              </a:rPr>
              <a:t>sanatının etkileri görülür. Bu akımda amaç, ideal bir güzellik duygusu yaratmak, </a:t>
            </a:r>
          </a:p>
          <a:p>
            <a:pPr>
              <a:buNone/>
            </a:pPr>
            <a:r>
              <a:rPr lang="tr-TR" sz="2000" dirty="0" smtClean="0">
                <a:sym typeface="Wingdings" pitchFamily="2" charset="2"/>
              </a:rPr>
              <a:t>herkes için geçerli olan değer ölçüleri oluşturmaktır. 20. yüzyılda </a:t>
            </a:r>
            <a:r>
              <a:rPr lang="tr-TR" sz="2000" dirty="0" err="1" smtClean="0">
                <a:sym typeface="Wingdings" pitchFamily="2" charset="2"/>
              </a:rPr>
              <a:t>neoklâsizm</a:t>
            </a:r>
            <a:r>
              <a:rPr lang="tr-TR" sz="2000" dirty="0" smtClean="0">
                <a:sym typeface="Wingdings" pitchFamily="2" charset="2"/>
              </a:rPr>
              <a:t> olarak </a:t>
            </a:r>
          </a:p>
          <a:p>
            <a:pPr>
              <a:buNone/>
            </a:pPr>
            <a:r>
              <a:rPr lang="tr-TR" sz="2000" dirty="0" smtClean="0">
                <a:sym typeface="Wingdings" pitchFamily="2" charset="2"/>
              </a:rPr>
              <a:t>tekrar kendini göstermiştir.</a:t>
            </a:r>
            <a:endParaRPr lang="tr-TR" sz="2000" dirty="0" smtClean="0"/>
          </a:p>
          <a:p>
            <a:pPr>
              <a:buNone/>
            </a:pPr>
            <a:endParaRPr lang="tr-TR" sz="2000" dirty="0" smtClean="0"/>
          </a:p>
          <a:p>
            <a:pPr>
              <a:buNone/>
            </a:pPr>
            <a:endParaRPr lang="tr-TR" sz="2000" b="1" i="1" dirty="0" smtClean="0"/>
          </a:p>
          <a:p>
            <a:pPr>
              <a:buNone/>
            </a:pPr>
            <a:endParaRPr lang="tr-TR" sz="2000" b="1" i="1" dirty="0"/>
          </a:p>
        </p:txBody>
      </p:sp>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715436" cy="6500858"/>
          </a:xfrm>
        </p:spPr>
        <p:style>
          <a:lnRef idx="2">
            <a:schemeClr val="accent1"/>
          </a:lnRef>
          <a:fillRef idx="1">
            <a:schemeClr val="lt1"/>
          </a:fillRef>
          <a:effectRef idx="0">
            <a:schemeClr val="accent1"/>
          </a:effectRef>
          <a:fontRef idx="minor">
            <a:schemeClr val="dk1"/>
          </a:fontRef>
        </p:style>
        <p:txBody>
          <a:bodyPr>
            <a:normAutofit lnSpcReduction="10000"/>
          </a:bodyPr>
          <a:lstStyle/>
          <a:p>
            <a:pPr>
              <a:buNone/>
            </a:pPr>
            <a:r>
              <a:rPr lang="tr-TR" sz="2000" dirty="0" smtClean="0">
                <a:sym typeface="Wingdings" pitchFamily="2" charset="2"/>
              </a:rPr>
              <a:t></a:t>
            </a:r>
            <a:r>
              <a:rPr lang="tr-TR" dirty="0" smtClean="0">
                <a:sym typeface="Wingdings" pitchFamily="2" charset="2"/>
              </a:rPr>
              <a:t> </a:t>
            </a:r>
            <a:r>
              <a:rPr lang="tr-TR" sz="2000" b="1" i="1" dirty="0" err="1" smtClean="0">
                <a:sym typeface="Wingdings" pitchFamily="2" charset="2"/>
              </a:rPr>
              <a:t>Coşumculuk</a:t>
            </a:r>
            <a:r>
              <a:rPr lang="tr-TR" sz="2000" dirty="0" smtClean="0">
                <a:sym typeface="Wingdings" pitchFamily="2" charset="2"/>
              </a:rPr>
              <a:t>, 19. yüzyılda Fransa'da ortaya çıkmıştır. Yalnızca klâsik anlayışa </a:t>
            </a:r>
          </a:p>
          <a:p>
            <a:pPr>
              <a:buNone/>
            </a:pPr>
            <a:r>
              <a:rPr lang="tr-TR" sz="2000" dirty="0" smtClean="0">
                <a:sym typeface="Wingdings" pitchFamily="2" charset="2"/>
              </a:rPr>
              <a:t>tepki değil, aynı zamanda insan yaşamının bütün olanaklarını kapsayan bir bilinç </a:t>
            </a:r>
          </a:p>
          <a:p>
            <a:pPr>
              <a:buNone/>
            </a:pPr>
            <a:r>
              <a:rPr lang="tr-TR" sz="2000" dirty="0" smtClean="0">
                <a:sym typeface="Wingdings" pitchFamily="2" charset="2"/>
              </a:rPr>
              <a:t>değişimidir.</a:t>
            </a:r>
            <a:r>
              <a:rPr lang="tr-TR" sz="2000" dirty="0" err="1" smtClean="0">
                <a:sym typeface="Wingdings" pitchFamily="2" charset="2"/>
              </a:rPr>
              <a:t>Coşumculuk</a:t>
            </a:r>
            <a:r>
              <a:rPr lang="tr-TR" sz="2000" dirty="0" smtClean="0">
                <a:sym typeface="Wingdings" pitchFamily="2" charset="2"/>
              </a:rPr>
              <a:t> akla karşı duyguyu, seçkin sınıfa karşı halkı, süslülüğe </a:t>
            </a:r>
          </a:p>
          <a:p>
            <a:pPr>
              <a:buNone/>
            </a:pPr>
            <a:r>
              <a:rPr lang="tr-TR" sz="2000" dirty="0" smtClean="0">
                <a:sym typeface="Wingdings" pitchFamily="2" charset="2"/>
              </a:rPr>
              <a:t>karşı doğallığı, kurallara karşı kuralsızlığı işler.</a:t>
            </a:r>
          </a:p>
          <a:p>
            <a:pPr>
              <a:buNone/>
            </a:pPr>
            <a:endParaRPr lang="tr-TR" sz="2000" dirty="0" smtClean="0">
              <a:sym typeface="Wingdings" pitchFamily="2" charset="2"/>
            </a:endParaRPr>
          </a:p>
          <a:p>
            <a:pPr>
              <a:buNone/>
            </a:pPr>
            <a:r>
              <a:rPr lang="tr-TR" sz="2000" dirty="0" smtClean="0">
                <a:sym typeface="Wingdings" pitchFamily="2" charset="2"/>
              </a:rPr>
              <a:t> </a:t>
            </a:r>
            <a:r>
              <a:rPr lang="tr-TR" sz="2000" b="1" i="1" dirty="0" err="1" smtClean="0"/>
              <a:t>Parnasizm</a:t>
            </a:r>
            <a:r>
              <a:rPr lang="tr-TR" sz="2000" b="1" i="1" dirty="0" smtClean="0"/>
              <a:t>, </a:t>
            </a:r>
            <a:r>
              <a:rPr lang="tr-TR" sz="2000" dirty="0" smtClean="0"/>
              <a:t>19. yüzyılın ikinci yarısında  Fransız şiirinde ortaya çıkmıştır. "Sanat </a:t>
            </a:r>
          </a:p>
          <a:p>
            <a:pPr>
              <a:buNone/>
            </a:pPr>
            <a:r>
              <a:rPr lang="tr-TR" sz="2000" dirty="0" smtClean="0"/>
              <a:t>sanat içindir" görüşünü benimseyen </a:t>
            </a:r>
            <a:r>
              <a:rPr lang="tr-TR" sz="2000" dirty="0" err="1" smtClean="0"/>
              <a:t>parnasizmde</a:t>
            </a:r>
            <a:r>
              <a:rPr lang="tr-TR" sz="2000" dirty="0" smtClean="0"/>
              <a:t>, anlatımın nesnelliği önemlidir. </a:t>
            </a:r>
          </a:p>
          <a:p>
            <a:pPr>
              <a:buNone/>
            </a:pPr>
            <a:r>
              <a:rPr lang="tr-TR" sz="2000" dirty="0" smtClean="0"/>
              <a:t>İçerik kadar biçim de önemlidir.</a:t>
            </a:r>
          </a:p>
          <a:p>
            <a:pPr>
              <a:buNone/>
            </a:pPr>
            <a:endParaRPr lang="tr-TR" sz="2000" dirty="0" smtClean="0"/>
          </a:p>
          <a:p>
            <a:pPr>
              <a:buNone/>
            </a:pPr>
            <a:r>
              <a:rPr lang="tr-TR" sz="2000" dirty="0" smtClean="0">
                <a:sym typeface="Wingdings" pitchFamily="2" charset="2"/>
              </a:rPr>
              <a:t> </a:t>
            </a:r>
            <a:r>
              <a:rPr lang="tr-TR" sz="2000" b="1" i="1" dirty="0" smtClean="0">
                <a:sym typeface="Wingdings" pitchFamily="2" charset="2"/>
              </a:rPr>
              <a:t>Gerçekçilik, </a:t>
            </a:r>
            <a:r>
              <a:rPr lang="tr-TR" sz="2000" dirty="0" smtClean="0">
                <a:sym typeface="Wingdings" pitchFamily="2" charset="2"/>
              </a:rPr>
              <a:t>19. yüzyılın ikinci yarısında Fransa'da </a:t>
            </a:r>
            <a:r>
              <a:rPr lang="tr-TR" sz="2000" dirty="0" err="1" smtClean="0">
                <a:sym typeface="Wingdings" pitchFamily="2" charset="2"/>
              </a:rPr>
              <a:t>coşumculuğa</a:t>
            </a:r>
            <a:r>
              <a:rPr lang="tr-TR" sz="2000" dirty="0" smtClean="0">
                <a:sym typeface="Wingdings" pitchFamily="2" charset="2"/>
              </a:rPr>
              <a:t> tepki olarak </a:t>
            </a:r>
          </a:p>
          <a:p>
            <a:pPr>
              <a:buNone/>
            </a:pPr>
            <a:r>
              <a:rPr lang="tr-TR" sz="2000" dirty="0" smtClean="0">
                <a:sym typeface="Wingdings" pitchFamily="2" charset="2"/>
              </a:rPr>
              <a:t>ortaya çıkmıştır. Bu akımda sanatçıya bazı sorumluluklar yüklenilmiştir. Doğaya ve </a:t>
            </a:r>
          </a:p>
          <a:p>
            <a:pPr>
              <a:buNone/>
            </a:pPr>
            <a:r>
              <a:rPr lang="tr-TR" sz="2000" dirty="0" smtClean="0">
                <a:sym typeface="Wingdings" pitchFamily="2" charset="2"/>
              </a:rPr>
              <a:t>insana özgü olup bitenleri tüm gerçekliği ile olduğu gibi anlatmak sanatçının en </a:t>
            </a:r>
          </a:p>
          <a:p>
            <a:pPr>
              <a:buNone/>
            </a:pPr>
            <a:r>
              <a:rPr lang="tr-TR" sz="2000" dirty="0" smtClean="0">
                <a:sym typeface="Wingdings" pitchFamily="2" charset="2"/>
              </a:rPr>
              <a:t>önemli sorumluluğudur. Bu dönemde eleştirel doğalcı ve toplumcu gerçekçilik </a:t>
            </a:r>
          </a:p>
          <a:p>
            <a:pPr>
              <a:buNone/>
            </a:pPr>
            <a:r>
              <a:rPr lang="tr-TR" sz="2000" dirty="0" smtClean="0">
                <a:sym typeface="Wingdings" pitchFamily="2" charset="2"/>
              </a:rPr>
              <a:t>oluşmuştur. Eleştirel, gerçekçilikte, kentsoylu yaşam  eleştirilmiş ve bu yaşamın </a:t>
            </a:r>
          </a:p>
          <a:p>
            <a:pPr>
              <a:buNone/>
            </a:pPr>
            <a:r>
              <a:rPr lang="tr-TR" sz="2000" dirty="0" smtClean="0">
                <a:sym typeface="Wingdings" pitchFamily="2" charset="2"/>
              </a:rPr>
              <a:t>insanı nasıl körelttiği vurgulanmıştır. Doğalcı gerçekçilikle, doğa olaylarındaki "aynı </a:t>
            </a:r>
          </a:p>
          <a:p>
            <a:pPr>
              <a:buNone/>
            </a:pPr>
            <a:r>
              <a:rPr lang="tr-TR" sz="2000" dirty="0" smtClean="0">
                <a:sym typeface="Wingdings" pitchFamily="2" charset="2"/>
              </a:rPr>
              <a:t>nedenler, aynı sonuçlar doğurur" ilkesi yaşama aktarılmıştır. Toplumcu gerçekçilik </a:t>
            </a:r>
          </a:p>
          <a:p>
            <a:pPr>
              <a:buNone/>
            </a:pPr>
            <a:r>
              <a:rPr lang="tr-TR" sz="2000" dirty="0" smtClean="0">
                <a:sym typeface="Wingdings" pitchFamily="2" charset="2"/>
              </a:rPr>
              <a:t>ise insan ve doğayı Marksist dünya görüşü ile açıklar. Buna göre, toplumsal </a:t>
            </a:r>
          </a:p>
          <a:p>
            <a:pPr>
              <a:buNone/>
            </a:pPr>
            <a:r>
              <a:rPr lang="tr-TR" sz="2000" dirty="0" smtClean="0">
                <a:sym typeface="Wingdings" pitchFamily="2" charset="2"/>
              </a:rPr>
              <a:t>çatışmayı ve bu çatışmanın insan üzerindeki etkilerini yansıtır.</a:t>
            </a:r>
            <a:endParaRPr lang="tr-TR" sz="2000" dirty="0"/>
          </a:p>
        </p:txBody>
      </p:sp>
    </p:spTree>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643998" cy="6357982"/>
          </a:xfrm>
        </p:spPr>
        <p:style>
          <a:lnRef idx="2">
            <a:schemeClr val="accent1"/>
          </a:lnRef>
          <a:fillRef idx="1">
            <a:schemeClr val="lt1"/>
          </a:fillRef>
          <a:effectRef idx="0">
            <a:schemeClr val="accent1"/>
          </a:effectRef>
          <a:fontRef idx="minor">
            <a:schemeClr val="dk1"/>
          </a:fontRef>
        </p:style>
        <p:txBody>
          <a:bodyPr/>
          <a:lstStyle/>
          <a:p>
            <a:pPr>
              <a:buNone/>
            </a:pPr>
            <a:r>
              <a:rPr lang="tr-TR" sz="2000" dirty="0" smtClean="0">
                <a:sym typeface="Wingdings" pitchFamily="2" charset="2"/>
              </a:rPr>
              <a:t></a:t>
            </a:r>
            <a:r>
              <a:rPr lang="tr-TR" sz="2000" dirty="0" smtClean="0"/>
              <a:t>19. yüzyılın sonlarında özellikle gerçekçilik akımının etkisinde ya da ona tepki </a:t>
            </a:r>
          </a:p>
          <a:p>
            <a:pPr>
              <a:buNone/>
            </a:pPr>
            <a:r>
              <a:rPr lang="tr-TR" sz="2000" dirty="0" smtClean="0"/>
              <a:t>olarak ortaya çıkan akımları görürüz. Bunlar çok kısa süreli olmuş ve çok belirgin </a:t>
            </a:r>
          </a:p>
          <a:p>
            <a:pPr>
              <a:buNone/>
            </a:pPr>
            <a:r>
              <a:rPr lang="tr-TR" sz="2000" dirty="0" smtClean="0"/>
              <a:t>olmayan zaman dilimlerinde etkin olmaya çalışmışlardır.</a:t>
            </a:r>
          </a:p>
          <a:p>
            <a:pPr>
              <a:buNone/>
            </a:pPr>
            <a:endParaRPr lang="tr-TR" sz="2000" dirty="0" smtClean="0"/>
          </a:p>
          <a:p>
            <a:pPr>
              <a:buNone/>
            </a:pPr>
            <a:r>
              <a:rPr lang="tr-TR" sz="2000" dirty="0" smtClean="0">
                <a:sym typeface="Wingdings" pitchFamily="2" charset="2"/>
              </a:rPr>
              <a:t> </a:t>
            </a:r>
            <a:r>
              <a:rPr lang="tr-TR" sz="2000" b="1" i="1" dirty="0" smtClean="0">
                <a:sym typeface="Wingdings" pitchFamily="2" charset="2"/>
              </a:rPr>
              <a:t>Simgecilik,  </a:t>
            </a:r>
            <a:r>
              <a:rPr lang="tr-TR" sz="2000" dirty="0" smtClean="0">
                <a:sym typeface="Wingdings" pitchFamily="2" charset="2"/>
              </a:rPr>
              <a:t>19. yüzyılın sonlarında Fransa'da ortaya çıkmıştır. Özellikle şiir </a:t>
            </a:r>
          </a:p>
          <a:p>
            <a:pPr>
              <a:buNone/>
            </a:pPr>
            <a:r>
              <a:rPr lang="tr-TR" sz="2000" dirty="0" smtClean="0">
                <a:sym typeface="Wingdings" pitchFamily="2" charset="2"/>
              </a:rPr>
              <a:t>türünden örnekler sunan bir akımdır. Simgecilikte  görünen değil, görünenin </a:t>
            </a:r>
          </a:p>
          <a:p>
            <a:pPr>
              <a:buNone/>
            </a:pPr>
            <a:r>
              <a:rPr lang="tr-TR" sz="2000" dirty="0" smtClean="0">
                <a:sym typeface="Wingdings" pitchFamily="2" charset="2"/>
              </a:rPr>
              <a:t>gerisindeki önemlidir. Şiir dilinin müzikle bütünleşmesi gereği savunulmuştur.</a:t>
            </a:r>
          </a:p>
          <a:p>
            <a:pPr>
              <a:buNone/>
            </a:pPr>
            <a:endParaRPr lang="tr-TR" sz="2000" dirty="0" smtClean="0">
              <a:sym typeface="Wingdings" pitchFamily="2" charset="2"/>
            </a:endParaRPr>
          </a:p>
          <a:p>
            <a:pPr>
              <a:buNone/>
            </a:pPr>
            <a:r>
              <a:rPr lang="tr-TR" sz="2000" dirty="0" smtClean="0">
                <a:sym typeface="Wingdings" pitchFamily="2" charset="2"/>
              </a:rPr>
              <a:t> </a:t>
            </a:r>
            <a:r>
              <a:rPr lang="tr-TR" sz="2000" b="1" i="1" dirty="0" smtClean="0">
                <a:sym typeface="Wingdings" pitchFamily="2" charset="2"/>
              </a:rPr>
              <a:t>Kübizm, </a:t>
            </a:r>
            <a:r>
              <a:rPr lang="tr-TR" sz="2000" dirty="0" smtClean="0">
                <a:sym typeface="Wingdings" pitchFamily="2" charset="2"/>
              </a:rPr>
              <a:t>bir resim akımı olarak ortaya çıkmıştır. Sonradan yazın alanında da </a:t>
            </a:r>
          </a:p>
          <a:p>
            <a:pPr>
              <a:buNone/>
            </a:pPr>
            <a:r>
              <a:rPr lang="tr-TR" sz="2000" dirty="0" smtClean="0">
                <a:sym typeface="Wingdings" pitchFamily="2" charset="2"/>
              </a:rPr>
              <a:t>görülmüştür. Kübistlere göre dünyadaki küçük olayları ve anlamları yakalamak </a:t>
            </a:r>
          </a:p>
          <a:p>
            <a:pPr>
              <a:buNone/>
            </a:pPr>
            <a:r>
              <a:rPr lang="tr-TR" sz="2000" dirty="0" smtClean="0">
                <a:sym typeface="Wingdings" pitchFamily="2" charset="2"/>
              </a:rPr>
              <a:t>gerekir. Söylenmemiş olanı, görülmemiş olanı gün ışığına çıkarmak aklın değil, düş </a:t>
            </a:r>
          </a:p>
          <a:p>
            <a:pPr>
              <a:buNone/>
            </a:pPr>
            <a:r>
              <a:rPr lang="tr-TR" sz="2000" dirty="0" smtClean="0">
                <a:sym typeface="Wingdings" pitchFamily="2" charset="2"/>
              </a:rPr>
              <a:t>gücünün işidir.</a:t>
            </a:r>
          </a:p>
          <a:p>
            <a:pPr>
              <a:buNone/>
            </a:pPr>
            <a:endParaRPr lang="tr-TR" sz="2000" dirty="0" smtClean="0">
              <a:sym typeface="Wingdings" pitchFamily="2" charset="2"/>
            </a:endParaRPr>
          </a:p>
          <a:p>
            <a:pPr>
              <a:buNone/>
            </a:pPr>
            <a:r>
              <a:rPr lang="tr-TR" sz="2000" dirty="0" smtClean="0">
                <a:sym typeface="Wingdings" pitchFamily="2" charset="2"/>
              </a:rPr>
              <a:t> I. Dünya Savaşı başlamadan ortaya çıkan gelecekçilik akımında yazarlar, var </a:t>
            </a:r>
          </a:p>
          <a:p>
            <a:pPr>
              <a:buNone/>
            </a:pPr>
            <a:r>
              <a:rPr lang="tr-TR" sz="2000" dirty="0" smtClean="0">
                <a:sym typeface="Wingdings" pitchFamily="2" charset="2"/>
              </a:rPr>
              <a:t>olan biçimleri ve işlenen temaları terk edip çağdaş anlayışta bir tekniğin </a:t>
            </a:r>
          </a:p>
          <a:p>
            <a:pPr>
              <a:buNone/>
            </a:pPr>
            <a:r>
              <a:rPr lang="tr-TR" sz="2000" dirty="0" smtClean="0">
                <a:sym typeface="Wingdings" pitchFamily="2" charset="2"/>
              </a:rPr>
              <a:t>sağlayacağı bolluğu, huzuru ve varlığı savunmuşlardır.</a:t>
            </a:r>
            <a:endParaRPr lang="tr-TR" sz="2000" dirty="0" smtClean="0"/>
          </a:p>
          <a:p>
            <a:pPr>
              <a:buNone/>
            </a:pPr>
            <a:endParaRPr lang="tr-TR" dirty="0"/>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643998" cy="6429420"/>
          </a:xfrm>
        </p:spPr>
        <p:style>
          <a:lnRef idx="2">
            <a:schemeClr val="accent1"/>
          </a:lnRef>
          <a:fillRef idx="1">
            <a:schemeClr val="lt1"/>
          </a:fillRef>
          <a:effectRef idx="0">
            <a:schemeClr val="accent1"/>
          </a:effectRef>
          <a:fontRef idx="minor">
            <a:schemeClr val="dk1"/>
          </a:fontRef>
        </p:style>
        <p:txBody>
          <a:bodyPr/>
          <a:lstStyle/>
          <a:p>
            <a:pPr>
              <a:buNone/>
            </a:pPr>
            <a:r>
              <a:rPr lang="tr-TR" sz="2000" dirty="0" smtClean="0">
                <a:sym typeface="Wingdings" pitchFamily="2" charset="2"/>
              </a:rPr>
              <a:t></a:t>
            </a:r>
            <a:r>
              <a:rPr lang="tr-TR" sz="2000" b="1" i="1" dirty="0" smtClean="0">
                <a:sym typeface="Wingdings" pitchFamily="2" charset="2"/>
              </a:rPr>
              <a:t>Dadaizm hareketi</a:t>
            </a:r>
            <a:r>
              <a:rPr lang="tr-TR" sz="2000" dirty="0" smtClean="0">
                <a:sym typeface="Wingdings" pitchFamily="2" charset="2"/>
              </a:rPr>
              <a:t>, geleneksel değerlere ve inançlara us ve usa dayalı değerlere </a:t>
            </a:r>
          </a:p>
          <a:p>
            <a:pPr>
              <a:buNone/>
            </a:pPr>
            <a:r>
              <a:rPr lang="tr-TR" sz="2000" dirty="0" smtClean="0">
                <a:sym typeface="Wingdings" pitchFamily="2" charset="2"/>
              </a:rPr>
              <a:t>karşı çıkıştır. Onları yıkmayı amaçlar.</a:t>
            </a:r>
          </a:p>
          <a:p>
            <a:pPr>
              <a:buNone/>
            </a:pPr>
            <a:endParaRPr lang="tr-TR" sz="2000" dirty="0" smtClean="0">
              <a:sym typeface="Wingdings" pitchFamily="2" charset="2"/>
            </a:endParaRPr>
          </a:p>
          <a:p>
            <a:pPr>
              <a:buNone/>
            </a:pPr>
            <a:r>
              <a:rPr lang="tr-TR" sz="2000" b="1" dirty="0" smtClean="0">
                <a:sym typeface="Wingdings" pitchFamily="2" charset="2"/>
              </a:rPr>
              <a:t></a:t>
            </a:r>
            <a:r>
              <a:rPr lang="tr-TR" sz="2000" b="1" i="1" dirty="0" smtClean="0">
                <a:sym typeface="Wingdings" pitchFamily="2" charset="2"/>
              </a:rPr>
              <a:t>Gerçeküstücülük, </a:t>
            </a:r>
            <a:r>
              <a:rPr lang="tr-TR" sz="2000" dirty="0" smtClean="0">
                <a:sym typeface="Wingdings" pitchFamily="2" charset="2"/>
              </a:rPr>
              <a:t>kendisinden öncekilerce umursanmayan çağrışım biçimlerine, </a:t>
            </a:r>
          </a:p>
          <a:p>
            <a:pPr>
              <a:buNone/>
            </a:pPr>
            <a:r>
              <a:rPr lang="tr-TR" sz="2000" dirty="0" smtClean="0">
                <a:sym typeface="Wingdings" pitchFamily="2" charset="2"/>
              </a:rPr>
              <a:t>rüyanın gücüne, çıkarsız düşünceye dayanır. Usun dışında kendiliğinden ortaya </a:t>
            </a:r>
          </a:p>
          <a:p>
            <a:pPr>
              <a:buNone/>
            </a:pPr>
            <a:r>
              <a:rPr lang="tr-TR" sz="2000" dirty="0" smtClean="0">
                <a:sym typeface="Wingdings" pitchFamily="2" charset="2"/>
              </a:rPr>
              <a:t>çıkan ruhsal durum ve olaylar bilinçaltının ürünüdür.</a:t>
            </a:r>
          </a:p>
          <a:p>
            <a:pPr>
              <a:buNone/>
            </a:pPr>
            <a:endParaRPr lang="tr-TR" sz="2000" dirty="0" smtClean="0">
              <a:sym typeface="Wingdings" pitchFamily="2" charset="2"/>
            </a:endParaRPr>
          </a:p>
          <a:p>
            <a:pPr>
              <a:buNone/>
            </a:pPr>
            <a:r>
              <a:rPr lang="tr-TR" sz="2000" dirty="0" smtClean="0">
                <a:sym typeface="Wingdings" pitchFamily="2" charset="2"/>
              </a:rPr>
              <a:t></a:t>
            </a:r>
            <a:r>
              <a:rPr lang="tr-TR" sz="2000" b="1" i="1" dirty="0" smtClean="0">
                <a:sym typeface="Wingdings" pitchFamily="2" charset="2"/>
              </a:rPr>
              <a:t>Varoluşçuluk, </a:t>
            </a:r>
            <a:r>
              <a:rPr lang="tr-TR" sz="2000" dirty="0" smtClean="0">
                <a:sym typeface="Wingdings" pitchFamily="2" charset="2"/>
              </a:rPr>
              <a:t>önceleri bir felsefe akımı olarak ortaya çıkmıştır. Sonradan yazın </a:t>
            </a:r>
          </a:p>
          <a:p>
            <a:pPr>
              <a:buNone/>
            </a:pPr>
            <a:r>
              <a:rPr lang="tr-TR" sz="2000" dirty="0" smtClean="0">
                <a:sym typeface="Wingdings" pitchFamily="2" charset="2"/>
              </a:rPr>
              <a:t>alanında da görülmeye başlanmıştır. Bu akıma  göre, insan kendi özünü kendisi </a:t>
            </a:r>
          </a:p>
          <a:p>
            <a:pPr>
              <a:buNone/>
            </a:pPr>
            <a:r>
              <a:rPr lang="tr-TR" sz="2000" dirty="0" smtClean="0">
                <a:sym typeface="Wingdings" pitchFamily="2" charset="2"/>
              </a:rPr>
              <a:t>seçer. Bu dünyaya anlam vermek insana aittir ve kendi özünü yaratmada da  </a:t>
            </a:r>
          </a:p>
          <a:p>
            <a:pPr>
              <a:buNone/>
            </a:pPr>
            <a:r>
              <a:rPr lang="tr-TR" sz="2000" dirty="0" smtClean="0">
                <a:sym typeface="Wingdings" pitchFamily="2" charset="2"/>
              </a:rPr>
              <a:t>özgürdür.</a:t>
            </a:r>
          </a:p>
          <a:p>
            <a:pPr>
              <a:buNone/>
            </a:pPr>
            <a:endParaRPr lang="tr-TR" sz="2000" dirty="0" smtClean="0">
              <a:sym typeface="Wingdings" pitchFamily="2" charset="2"/>
            </a:endParaRPr>
          </a:p>
          <a:p>
            <a:pPr>
              <a:buNone/>
            </a:pPr>
            <a:r>
              <a:rPr lang="tr-TR" sz="2000" b="1" dirty="0" smtClean="0">
                <a:sym typeface="Wingdings" pitchFamily="2" charset="2"/>
              </a:rPr>
              <a:t></a:t>
            </a:r>
            <a:r>
              <a:rPr lang="tr-TR" sz="2000" b="1" i="1" dirty="0" smtClean="0">
                <a:sym typeface="Wingdings" pitchFamily="2" charset="2"/>
              </a:rPr>
              <a:t> </a:t>
            </a:r>
            <a:r>
              <a:rPr lang="tr-TR" sz="2000" b="1" i="1" dirty="0" err="1" smtClean="0">
                <a:sym typeface="Wingdings" pitchFamily="2" charset="2"/>
              </a:rPr>
              <a:t>Postmodernizm</a:t>
            </a:r>
            <a:r>
              <a:rPr lang="tr-TR" sz="2000" b="1" i="1" dirty="0" smtClean="0">
                <a:sym typeface="Wingdings" pitchFamily="2" charset="2"/>
              </a:rPr>
              <a:t> </a:t>
            </a:r>
            <a:r>
              <a:rPr lang="tr-TR" sz="2000" dirty="0" smtClean="0">
                <a:sym typeface="Wingdings" pitchFamily="2" charset="2"/>
              </a:rPr>
              <a:t>1960 sonrası Amerika'da ortaya çıkmış bir akımdır. Düşünce </a:t>
            </a:r>
          </a:p>
          <a:p>
            <a:pPr>
              <a:buNone/>
            </a:pPr>
            <a:r>
              <a:rPr lang="tr-TR" sz="2000" dirty="0" smtClean="0">
                <a:sym typeface="Wingdings" pitchFamily="2" charset="2"/>
              </a:rPr>
              <a:t>olarak mimaride, plastik sanatlarda ve yazın alanında etkili olmuştur. </a:t>
            </a:r>
          </a:p>
          <a:p>
            <a:pPr>
              <a:buNone/>
            </a:pPr>
            <a:r>
              <a:rPr lang="tr-TR" sz="2000" dirty="0" err="1" smtClean="0">
                <a:sym typeface="Wingdings" pitchFamily="2" charset="2"/>
              </a:rPr>
              <a:t>Postmodernizm</a:t>
            </a:r>
            <a:r>
              <a:rPr lang="tr-TR" sz="2000" dirty="0" smtClean="0">
                <a:sym typeface="Wingdings" pitchFamily="2" charset="2"/>
              </a:rPr>
              <a:t> yaşam biçimi olarak da benimsenmiştir. </a:t>
            </a:r>
            <a:r>
              <a:rPr lang="tr-TR" sz="2000" dirty="0" err="1" smtClean="0">
                <a:sym typeface="Wingdings" pitchFamily="2" charset="2"/>
              </a:rPr>
              <a:t>Modernizme</a:t>
            </a:r>
            <a:r>
              <a:rPr lang="tr-TR" sz="2000" dirty="0" smtClean="0">
                <a:sym typeface="Wingdings" pitchFamily="2" charset="2"/>
              </a:rPr>
              <a:t> karşı çıkış </a:t>
            </a:r>
          </a:p>
          <a:p>
            <a:pPr>
              <a:buNone/>
            </a:pPr>
            <a:r>
              <a:rPr lang="tr-TR" sz="2000" dirty="0" smtClean="0">
                <a:sym typeface="Wingdings" pitchFamily="2" charset="2"/>
              </a:rPr>
              <a:t>değil, </a:t>
            </a:r>
            <a:r>
              <a:rPr lang="tr-TR" sz="2000" dirty="0" err="1" smtClean="0">
                <a:sym typeface="Wingdings" pitchFamily="2" charset="2"/>
              </a:rPr>
              <a:t>modernizmin</a:t>
            </a:r>
            <a:r>
              <a:rPr lang="tr-TR" sz="2000" dirty="0" smtClean="0">
                <a:sym typeface="Wingdings" pitchFamily="2" charset="2"/>
              </a:rPr>
              <a:t> bir sonraki sürecidir.</a:t>
            </a:r>
          </a:p>
          <a:p>
            <a:pPr>
              <a:buNone/>
            </a:pPr>
            <a:endParaRPr lang="tr-TR" sz="2000" dirty="0" smtClean="0">
              <a:sym typeface="Wingdings" pitchFamily="2" charset="2"/>
            </a:endParaRPr>
          </a:p>
          <a:p>
            <a:pPr>
              <a:buNone/>
            </a:pPr>
            <a:endParaRPr lang="tr-TR" sz="2000" dirty="0" smtClean="0">
              <a:sym typeface="Wingdings" pitchFamily="2" charset="2"/>
            </a:endParaRPr>
          </a:p>
          <a:p>
            <a:pPr>
              <a:buNone/>
            </a:pPr>
            <a:endParaRPr lang="tr-TR" sz="2000" dirty="0" smtClean="0">
              <a:sym typeface="Wingdings" pitchFamily="2" charset="2"/>
            </a:endParaRPr>
          </a:p>
          <a:p>
            <a:pPr>
              <a:buNone/>
            </a:pPr>
            <a:endParaRPr lang="tr-TR" sz="2000" dirty="0" smtClean="0">
              <a:sym typeface="Wingdings" pitchFamily="2" charset="2"/>
            </a:endParaRPr>
          </a:p>
          <a:p>
            <a:pPr>
              <a:buNone/>
            </a:pPr>
            <a:endParaRPr lang="tr-TR" sz="2000" dirty="0" smtClean="0">
              <a:sym typeface="Wingdings" pitchFamily="2" charset="2"/>
            </a:endParaRPr>
          </a:p>
          <a:p>
            <a:pPr>
              <a:buNone/>
            </a:pPr>
            <a:endParaRPr lang="tr-TR" dirty="0"/>
          </a:p>
        </p:txBody>
      </p:sp>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14290"/>
            <a:ext cx="8786874" cy="6429420"/>
          </a:xfrm>
        </p:spPr>
        <p:txBody>
          <a:bodyPr>
            <a:normAutofit/>
          </a:bodyPr>
          <a:lstStyle/>
          <a:p>
            <a:pPr>
              <a:buNone/>
            </a:pPr>
            <a:r>
              <a:rPr lang="tr-TR" sz="2000" b="1" i="1" dirty="0" smtClean="0"/>
              <a:t>Değerlendirme Soruları</a:t>
            </a:r>
          </a:p>
          <a:p>
            <a:pPr>
              <a:buNone/>
            </a:pPr>
            <a:endParaRPr lang="tr-TR" sz="2000" b="1" i="1" dirty="0" smtClean="0"/>
          </a:p>
          <a:p>
            <a:pPr>
              <a:buNone/>
            </a:pPr>
            <a:r>
              <a:rPr lang="tr-TR" sz="2000" b="1" dirty="0" smtClean="0"/>
              <a:t>1. Aşağıdaki yazarlardan hangisi </a:t>
            </a:r>
            <a:r>
              <a:rPr lang="tr-TR" sz="2000" b="1" dirty="0" err="1" smtClean="0"/>
              <a:t>coşumculuk</a:t>
            </a:r>
            <a:r>
              <a:rPr lang="tr-TR" sz="2000" b="1" dirty="0" smtClean="0"/>
              <a:t> akımında eserler yazmıştır? </a:t>
            </a:r>
          </a:p>
          <a:p>
            <a:pPr>
              <a:buNone/>
            </a:pPr>
            <a:r>
              <a:rPr lang="tr-TR" sz="2000" dirty="0" smtClean="0"/>
              <a:t>A. </a:t>
            </a:r>
            <a:r>
              <a:rPr lang="tr-TR" sz="2000" dirty="0" err="1" smtClean="0"/>
              <a:t>Anton</a:t>
            </a:r>
            <a:r>
              <a:rPr lang="tr-TR" sz="2000" dirty="0" smtClean="0"/>
              <a:t> Çehov </a:t>
            </a:r>
          </a:p>
          <a:p>
            <a:pPr>
              <a:buNone/>
            </a:pPr>
            <a:r>
              <a:rPr lang="tr-TR" sz="2000" dirty="0" smtClean="0"/>
              <a:t>B. </a:t>
            </a:r>
            <a:r>
              <a:rPr lang="tr-TR" sz="2000" dirty="0" err="1" smtClean="0"/>
              <a:t>Verlaine</a:t>
            </a:r>
            <a:r>
              <a:rPr lang="tr-TR" sz="2000" dirty="0" smtClean="0"/>
              <a:t> </a:t>
            </a:r>
          </a:p>
          <a:p>
            <a:pPr>
              <a:buNone/>
            </a:pPr>
            <a:r>
              <a:rPr lang="tr-TR" sz="2000" dirty="0" smtClean="0"/>
              <a:t>C. Victor Hugo </a:t>
            </a:r>
          </a:p>
          <a:p>
            <a:pPr>
              <a:buNone/>
            </a:pPr>
            <a:r>
              <a:rPr lang="tr-TR" sz="2000" dirty="0" smtClean="0"/>
              <a:t>D. </a:t>
            </a:r>
            <a:r>
              <a:rPr lang="tr-TR" sz="2000" dirty="0" err="1" smtClean="0"/>
              <a:t>Mayakovski</a:t>
            </a:r>
            <a:r>
              <a:rPr lang="tr-TR" sz="2000" dirty="0" smtClean="0"/>
              <a:t> </a:t>
            </a:r>
          </a:p>
          <a:p>
            <a:pPr>
              <a:buNone/>
            </a:pPr>
            <a:r>
              <a:rPr lang="tr-TR" sz="2000" dirty="0" smtClean="0"/>
              <a:t>E. </a:t>
            </a:r>
            <a:r>
              <a:rPr lang="tr-TR" sz="2000" dirty="0" err="1" smtClean="0"/>
              <a:t>Racine</a:t>
            </a:r>
            <a:endParaRPr lang="tr-TR" sz="2000" dirty="0" smtClean="0"/>
          </a:p>
          <a:p>
            <a:pPr>
              <a:buNone/>
            </a:pPr>
            <a:endParaRPr lang="tr-TR" sz="2000" dirty="0" smtClean="0"/>
          </a:p>
          <a:p>
            <a:pPr>
              <a:buNone/>
            </a:pPr>
            <a:r>
              <a:rPr lang="tr-TR" sz="2000" b="1" dirty="0" smtClean="0"/>
              <a:t>2. </a:t>
            </a:r>
            <a:r>
              <a:rPr lang="tr-TR" sz="2000" b="1" dirty="0" err="1" smtClean="0"/>
              <a:t>Parnasizm</a:t>
            </a:r>
            <a:r>
              <a:rPr lang="tr-TR" sz="2000" b="1" dirty="0" smtClean="0"/>
              <a:t> akımının özelliği aşağıdakilerden hangisidir? </a:t>
            </a:r>
          </a:p>
          <a:p>
            <a:pPr>
              <a:buNone/>
            </a:pPr>
            <a:r>
              <a:rPr lang="tr-TR" sz="2000" dirty="0" smtClean="0"/>
              <a:t>A. Sanat toplum içindir </a:t>
            </a:r>
          </a:p>
          <a:p>
            <a:pPr>
              <a:buNone/>
            </a:pPr>
            <a:r>
              <a:rPr lang="tr-TR" sz="2000" dirty="0" smtClean="0"/>
              <a:t>B. Sanat sanat içindir </a:t>
            </a:r>
          </a:p>
          <a:p>
            <a:pPr>
              <a:buNone/>
            </a:pPr>
            <a:r>
              <a:rPr lang="tr-TR" sz="2000" dirty="0" smtClean="0"/>
              <a:t>C. "Şey"lerin görülmeyen yüzleri önemlidir </a:t>
            </a:r>
          </a:p>
          <a:p>
            <a:pPr>
              <a:buNone/>
            </a:pPr>
            <a:r>
              <a:rPr lang="tr-TR" sz="2000" dirty="0" smtClean="0"/>
              <a:t>D. Gerçekçiliğe tepkidir </a:t>
            </a:r>
          </a:p>
          <a:p>
            <a:pPr>
              <a:buNone/>
            </a:pPr>
            <a:r>
              <a:rPr lang="tr-TR" sz="2000" dirty="0" smtClean="0"/>
              <a:t>E. Aynı nedenler aynı sonuçlar doğurur.</a:t>
            </a:r>
          </a:p>
          <a:p>
            <a:pPr>
              <a:buNone/>
            </a:pPr>
            <a:endParaRPr lang="tr-TR" sz="2000" dirty="0" smtClean="0"/>
          </a:p>
          <a:p>
            <a:pPr>
              <a:buNone/>
            </a:pPr>
            <a:endParaRPr lang="tr-TR" sz="2000" dirty="0"/>
          </a:p>
        </p:txBody>
      </p:sp>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286544"/>
          </a:xfrm>
        </p:spPr>
        <p:txBody>
          <a:bodyPr>
            <a:normAutofit/>
          </a:bodyPr>
          <a:lstStyle/>
          <a:p>
            <a:pPr>
              <a:buNone/>
            </a:pPr>
            <a:r>
              <a:rPr lang="tr-TR" sz="2000" b="1" dirty="0" smtClean="0"/>
              <a:t>3. Aşağıdakilerden hangisi 20. yüzyıl akımıdır? </a:t>
            </a:r>
          </a:p>
          <a:p>
            <a:pPr>
              <a:buNone/>
            </a:pPr>
            <a:r>
              <a:rPr lang="tr-TR" sz="2000" dirty="0" smtClean="0"/>
              <a:t>A. Gerçekçilik </a:t>
            </a:r>
          </a:p>
          <a:p>
            <a:pPr>
              <a:buNone/>
            </a:pPr>
            <a:r>
              <a:rPr lang="tr-TR" sz="2000" dirty="0" smtClean="0"/>
              <a:t>B. Gerçeküstücülük </a:t>
            </a:r>
          </a:p>
          <a:p>
            <a:pPr>
              <a:buNone/>
            </a:pPr>
            <a:r>
              <a:rPr lang="tr-TR" sz="2000" dirty="0" smtClean="0"/>
              <a:t>C. </a:t>
            </a:r>
            <a:r>
              <a:rPr lang="tr-TR" sz="2000" dirty="0" err="1" smtClean="0"/>
              <a:t>Coşumculuk</a:t>
            </a:r>
            <a:r>
              <a:rPr lang="tr-TR" sz="2000" dirty="0" smtClean="0"/>
              <a:t> </a:t>
            </a:r>
          </a:p>
          <a:p>
            <a:pPr>
              <a:buNone/>
            </a:pPr>
            <a:r>
              <a:rPr lang="tr-TR" sz="2000" dirty="0" smtClean="0"/>
              <a:t>D. Simgecilik </a:t>
            </a:r>
          </a:p>
          <a:p>
            <a:pPr>
              <a:buNone/>
            </a:pPr>
            <a:r>
              <a:rPr lang="tr-TR" sz="2000" dirty="0" smtClean="0"/>
              <a:t>E. </a:t>
            </a:r>
            <a:r>
              <a:rPr lang="tr-TR" sz="2000" dirty="0" err="1" smtClean="0"/>
              <a:t>Parnasizm</a:t>
            </a:r>
            <a:endParaRPr lang="tr-TR" sz="2000" dirty="0" smtClean="0"/>
          </a:p>
          <a:p>
            <a:pPr>
              <a:buNone/>
            </a:pPr>
            <a:endParaRPr lang="tr-TR" sz="2000" dirty="0" smtClean="0"/>
          </a:p>
          <a:p>
            <a:pPr>
              <a:buNone/>
            </a:pPr>
            <a:r>
              <a:rPr lang="tr-TR" sz="2000" b="1" dirty="0" smtClean="0"/>
              <a:t>4. </a:t>
            </a:r>
            <a:r>
              <a:rPr lang="tr-TR" sz="2000" b="1" dirty="0" err="1" smtClean="0"/>
              <a:t>Tristan</a:t>
            </a:r>
            <a:r>
              <a:rPr lang="tr-TR" sz="2000" b="1" dirty="0" smtClean="0"/>
              <a:t> </a:t>
            </a:r>
            <a:r>
              <a:rPr lang="tr-TR" sz="2000" b="1" dirty="0" err="1" smtClean="0"/>
              <a:t>Tzara</a:t>
            </a:r>
            <a:r>
              <a:rPr lang="tr-TR" sz="2000" b="1" dirty="0" smtClean="0"/>
              <a:t> hangi akımın öncüsü sayılır? </a:t>
            </a:r>
          </a:p>
          <a:p>
            <a:pPr>
              <a:buNone/>
            </a:pPr>
            <a:r>
              <a:rPr lang="tr-TR" sz="2000" dirty="0" smtClean="0"/>
              <a:t>A. Klâsisizm </a:t>
            </a:r>
          </a:p>
          <a:p>
            <a:pPr>
              <a:buNone/>
            </a:pPr>
            <a:r>
              <a:rPr lang="tr-TR" sz="2000" dirty="0" smtClean="0"/>
              <a:t>B. Varoluşçuluk </a:t>
            </a:r>
          </a:p>
          <a:p>
            <a:pPr>
              <a:buNone/>
            </a:pPr>
            <a:r>
              <a:rPr lang="tr-TR" sz="2000" dirty="0" smtClean="0"/>
              <a:t>C Dadaizm </a:t>
            </a:r>
          </a:p>
          <a:p>
            <a:pPr>
              <a:buNone/>
            </a:pPr>
            <a:r>
              <a:rPr lang="tr-TR" sz="2000" dirty="0" smtClean="0"/>
              <a:t>D. Gelecekçilik </a:t>
            </a:r>
          </a:p>
          <a:p>
            <a:pPr>
              <a:buNone/>
            </a:pPr>
            <a:r>
              <a:rPr lang="tr-TR" sz="2000" dirty="0" smtClean="0"/>
              <a:t>E. Gerçekçilik</a:t>
            </a:r>
          </a:p>
          <a:p>
            <a:pPr>
              <a:buNone/>
            </a:pPr>
            <a:endParaRPr lang="tr-TR" sz="2000" dirty="0" smtClean="0"/>
          </a:p>
          <a:p>
            <a:pPr>
              <a:buNone/>
            </a:pPr>
            <a:endParaRPr lang="tr-TR" sz="2000" dirty="0" smtClean="0"/>
          </a:p>
          <a:p>
            <a:pPr>
              <a:buNone/>
            </a:pPr>
            <a:r>
              <a:rPr lang="tr-TR" sz="2000" dirty="0" smtClean="0"/>
              <a:t>Değerlendirme Sorularının Yanıtları </a:t>
            </a:r>
          </a:p>
          <a:p>
            <a:pPr>
              <a:buNone/>
            </a:pPr>
            <a:r>
              <a:rPr lang="tr-TR" sz="2000" dirty="0" smtClean="0"/>
              <a:t>1. C             2. B             3. B             4. C</a:t>
            </a:r>
          </a:p>
          <a:p>
            <a:pPr>
              <a:buNone/>
            </a:pPr>
            <a:endParaRPr lang="tr-TR" sz="2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82594"/>
          </a:xfrm>
        </p:spPr>
        <p:txBody>
          <a:bodyPr>
            <a:normAutofit fontScale="90000"/>
          </a:bodyPr>
          <a:lstStyle/>
          <a:p>
            <a:r>
              <a:rPr lang="tr-TR" b="1" dirty="0" smtClean="0"/>
              <a:t>CEVAP 11</a:t>
            </a:r>
            <a:endParaRPr lang="tr-TR" b="1" dirty="0"/>
          </a:p>
        </p:txBody>
      </p:sp>
      <p:sp>
        <p:nvSpPr>
          <p:cNvPr id="3" name="2 İçerik Yer Tutucusu"/>
          <p:cNvSpPr>
            <a:spLocks noGrp="1"/>
          </p:cNvSpPr>
          <p:nvPr>
            <p:ph idx="1"/>
          </p:nvPr>
        </p:nvSpPr>
        <p:spPr>
          <a:xfrm>
            <a:off x="142844" y="928670"/>
            <a:ext cx="8786874" cy="5572164"/>
          </a:xfrm>
        </p:spPr>
        <p:txBody>
          <a:bodyPr>
            <a:normAutofit fontScale="92500" lnSpcReduction="20000"/>
          </a:bodyPr>
          <a:lstStyle/>
          <a:p>
            <a:pPr>
              <a:buNone/>
            </a:pPr>
            <a:r>
              <a:rPr lang="tr-TR" sz="2400" b="1" dirty="0" smtClean="0">
                <a:solidFill>
                  <a:srgbClr val="FF0000"/>
                </a:solidFill>
              </a:rPr>
              <a:t>E) Nezihe Meriç - Sevgi Soysal</a:t>
            </a:r>
          </a:p>
          <a:p>
            <a:pPr>
              <a:buNone/>
            </a:pPr>
            <a:endParaRPr lang="tr-TR" sz="2400" b="1" dirty="0" smtClean="0">
              <a:solidFill>
                <a:srgbClr val="FF0000"/>
              </a:solidFill>
            </a:endParaRPr>
          </a:p>
          <a:p>
            <a:pPr>
              <a:buNone/>
            </a:pPr>
            <a:r>
              <a:rPr lang="tr-TR" sz="2400" b="1" dirty="0" smtClean="0">
                <a:solidFill>
                  <a:srgbClr val="00B0F0"/>
                </a:solidFill>
              </a:rPr>
              <a:t>Nezihe Meriç: </a:t>
            </a:r>
            <a:r>
              <a:rPr lang="tr-TR" sz="2400" b="1" i="1" dirty="0" smtClean="0">
                <a:solidFill>
                  <a:srgbClr val="FF0000"/>
                </a:solidFill>
              </a:rPr>
              <a:t>1970’li yıllardaki siyasî savrulmaları öyküleştirmiş, kadın </a:t>
            </a:r>
          </a:p>
          <a:p>
            <a:pPr>
              <a:buNone/>
            </a:pPr>
            <a:r>
              <a:rPr lang="tr-TR" sz="2400" b="1" i="1" dirty="0" smtClean="0">
                <a:solidFill>
                  <a:srgbClr val="FF0000"/>
                </a:solidFill>
              </a:rPr>
              <a:t>ve çocuk sorunlarına</a:t>
            </a:r>
            <a:r>
              <a:rPr lang="tr-TR" sz="2400" b="1" dirty="0" smtClean="0"/>
              <a:t> eğilmiştir. Toplu yaşayışlarda bile kendi “</a:t>
            </a:r>
            <a:r>
              <a:rPr lang="tr-TR" sz="2400" b="1" dirty="0" smtClean="0">
                <a:solidFill>
                  <a:srgbClr val="FF0000"/>
                </a:solidFill>
              </a:rPr>
              <a:t>iç yalnızlığını </a:t>
            </a:r>
          </a:p>
          <a:p>
            <a:pPr>
              <a:buNone/>
            </a:pPr>
            <a:r>
              <a:rPr lang="tr-TR" sz="2400" b="1" dirty="0" smtClean="0">
                <a:solidFill>
                  <a:srgbClr val="FF0000"/>
                </a:solidFill>
              </a:rPr>
              <a:t>sürdüren genç kız ve kadınları” </a:t>
            </a:r>
            <a:r>
              <a:rPr lang="tr-TR" sz="2400" b="1" dirty="0" smtClean="0"/>
              <a:t>anlatmadaki başarısı ve yapıtlarının şiirli </a:t>
            </a:r>
          </a:p>
          <a:p>
            <a:pPr>
              <a:buNone/>
            </a:pPr>
            <a:r>
              <a:rPr lang="tr-TR" sz="2400" b="1" dirty="0" smtClean="0"/>
              <a:t>havasıyla ön plana çıkmıştır. </a:t>
            </a:r>
            <a:r>
              <a:rPr lang="tr-TR" sz="2400" b="1" dirty="0" smtClean="0">
                <a:solidFill>
                  <a:srgbClr val="FF0000"/>
                </a:solidFill>
              </a:rPr>
              <a:t>Korsan Çıkması</a:t>
            </a:r>
            <a:r>
              <a:rPr lang="tr-TR" sz="2400" dirty="0" smtClean="0"/>
              <a:t> ile Türk Dil Kurumu, </a:t>
            </a:r>
            <a:r>
              <a:rPr lang="tr-TR" sz="2400" b="1" dirty="0" smtClean="0"/>
              <a:t>Bir Kara </a:t>
            </a:r>
          </a:p>
          <a:p>
            <a:pPr>
              <a:buNone/>
            </a:pPr>
            <a:r>
              <a:rPr lang="tr-TR" sz="2400" b="1" dirty="0" smtClean="0"/>
              <a:t>Derin Kuru</a:t>
            </a:r>
            <a:r>
              <a:rPr lang="tr-TR" sz="2400" dirty="0" smtClean="0"/>
              <a:t> ile de Sait Faik Hikaye Armağanı kazanmış olan Meriç, öykülerin </a:t>
            </a:r>
          </a:p>
          <a:p>
            <a:pPr>
              <a:buNone/>
            </a:pPr>
            <a:r>
              <a:rPr lang="tr-TR" sz="2400" dirty="0" smtClean="0"/>
              <a:t>yanı sıra roman, oyun, çocuk kitapları ve anı türlerinde eserler vermiştir.</a:t>
            </a:r>
          </a:p>
          <a:p>
            <a:pPr>
              <a:buNone/>
            </a:pPr>
            <a:endParaRPr lang="tr-TR" sz="2400" dirty="0" smtClean="0"/>
          </a:p>
          <a:p>
            <a:pPr>
              <a:buNone/>
            </a:pPr>
            <a:r>
              <a:rPr lang="tr-TR" sz="2400" b="1" dirty="0" smtClean="0">
                <a:solidFill>
                  <a:srgbClr val="FF0000"/>
                </a:solidFill>
              </a:rPr>
              <a:t>Eserleri:</a:t>
            </a:r>
            <a:endParaRPr lang="tr-TR" sz="2400" dirty="0" smtClean="0">
              <a:solidFill>
                <a:srgbClr val="FF0000"/>
              </a:solidFill>
            </a:endParaRPr>
          </a:p>
          <a:p>
            <a:pPr>
              <a:buNone/>
            </a:pPr>
            <a:r>
              <a:rPr lang="tr-TR" sz="2400" b="1" dirty="0" smtClean="0">
                <a:sym typeface="Wingdings" pitchFamily="2" charset="2"/>
              </a:rPr>
              <a:t></a:t>
            </a:r>
            <a:r>
              <a:rPr lang="tr-TR" sz="2400" b="1" dirty="0" smtClean="0"/>
              <a:t>Öykü:</a:t>
            </a:r>
            <a:r>
              <a:rPr lang="tr-TR" sz="2400" dirty="0" smtClean="0"/>
              <a:t> </a:t>
            </a:r>
            <a:r>
              <a:rPr lang="tr-TR" sz="2400" i="1" dirty="0" err="1" smtClean="0"/>
              <a:t>Bozbulanık</a:t>
            </a:r>
            <a:r>
              <a:rPr lang="tr-TR" sz="2400" i="1" dirty="0" smtClean="0"/>
              <a:t>, Topal Koşma, Menekşeli Bilinç, </a:t>
            </a:r>
            <a:r>
              <a:rPr lang="tr-TR" sz="2400" i="1" dirty="0" err="1" smtClean="0"/>
              <a:t>Dumanaltı</a:t>
            </a:r>
            <a:r>
              <a:rPr lang="tr-TR" sz="2400" i="1" dirty="0" smtClean="0"/>
              <a:t>, Bir Kara Derin Kuyu, Yandırma</a:t>
            </a:r>
            <a:endParaRPr lang="tr-TR" sz="2400" dirty="0" smtClean="0"/>
          </a:p>
          <a:p>
            <a:pPr>
              <a:buNone/>
            </a:pPr>
            <a:r>
              <a:rPr lang="tr-TR" sz="2400" b="1" dirty="0" smtClean="0">
                <a:sym typeface="Wingdings" pitchFamily="2" charset="2"/>
              </a:rPr>
              <a:t></a:t>
            </a:r>
            <a:r>
              <a:rPr lang="tr-TR" sz="2400" b="1" dirty="0" smtClean="0"/>
              <a:t>Roman:</a:t>
            </a:r>
            <a:r>
              <a:rPr lang="tr-TR" sz="2400" dirty="0" smtClean="0"/>
              <a:t> </a:t>
            </a:r>
            <a:r>
              <a:rPr lang="tr-TR" sz="2400" i="1" dirty="0" smtClean="0"/>
              <a:t>Korsan Çıkmazı, Boşlukta Mavi</a:t>
            </a:r>
            <a:endParaRPr lang="tr-TR" sz="2400" dirty="0" smtClean="0"/>
          </a:p>
          <a:p>
            <a:pPr>
              <a:buNone/>
            </a:pPr>
            <a:r>
              <a:rPr lang="tr-TR" sz="2400" b="1" dirty="0" smtClean="0">
                <a:sym typeface="Wingdings" pitchFamily="2" charset="2"/>
              </a:rPr>
              <a:t></a:t>
            </a:r>
            <a:r>
              <a:rPr lang="tr-TR" sz="2400" b="1" dirty="0" smtClean="0"/>
              <a:t>Oyun:</a:t>
            </a:r>
            <a:r>
              <a:rPr lang="tr-TR" sz="2400" dirty="0" smtClean="0"/>
              <a:t> </a:t>
            </a:r>
            <a:r>
              <a:rPr lang="tr-TR" sz="2400" i="1" dirty="0" smtClean="0"/>
              <a:t>Sular Aydınlanıyordu, </a:t>
            </a:r>
            <a:r>
              <a:rPr lang="tr-TR" sz="2400" i="1" dirty="0" err="1" smtClean="0"/>
              <a:t>Sevdican</a:t>
            </a:r>
            <a:r>
              <a:rPr lang="tr-TR" sz="2400" i="1" dirty="0" smtClean="0"/>
              <a:t>, Çın Sabahta</a:t>
            </a:r>
            <a:endParaRPr lang="tr-TR" sz="2400" dirty="0" smtClean="0"/>
          </a:p>
          <a:p>
            <a:pPr>
              <a:buNone/>
            </a:pPr>
            <a:r>
              <a:rPr lang="tr-TR" sz="2400" b="1" dirty="0" smtClean="0">
                <a:sym typeface="Wingdings" pitchFamily="2" charset="2"/>
              </a:rPr>
              <a:t></a:t>
            </a:r>
            <a:r>
              <a:rPr lang="tr-TR" sz="2400" b="1" dirty="0" smtClean="0"/>
              <a:t>Çocuk Kitapları:</a:t>
            </a:r>
            <a:r>
              <a:rPr lang="tr-TR" sz="2400" dirty="0" smtClean="0"/>
              <a:t> </a:t>
            </a:r>
            <a:r>
              <a:rPr lang="tr-TR" sz="2400" i="1" dirty="0" smtClean="0"/>
              <a:t>Alagün Çocukları, Küçük Bir Kız Tanıyorum dizisi (7 kitap, 1991-1998 arasında), Dur Dünya Çocukları Bekle, Ahmet Adında Bir Çocuk, Dur Çocukları Bekle</a:t>
            </a:r>
            <a:endParaRPr lang="tr-TR" sz="2400" dirty="0" smtClean="0"/>
          </a:p>
          <a:p>
            <a:pPr>
              <a:buNone/>
            </a:pPr>
            <a:endParaRPr lang="tr-TR" sz="2400" b="1" dirty="0" smtClean="0"/>
          </a:p>
          <a:p>
            <a:pPr>
              <a:buNone/>
            </a:pPr>
            <a:endParaRPr lang="tr-TR" sz="2400" b="1" dirty="0" smtClean="0">
              <a:solidFill>
                <a:srgbClr val="FF0000"/>
              </a:solidFill>
            </a:endParaRPr>
          </a:p>
          <a:p>
            <a:pPr>
              <a:buNone/>
            </a:pPr>
            <a:endParaRPr lang="tr-TR" b="1" dirty="0" smtClean="0">
              <a:solidFill>
                <a:srgbClr val="FF0000"/>
              </a:solidFill>
            </a:endParaRPr>
          </a:p>
          <a:p>
            <a:pPr>
              <a:buNone/>
            </a:pPr>
            <a:endParaRPr lang="tr-TR" b="1" dirty="0" smtClean="0">
              <a:solidFill>
                <a:srgbClr val="FF0000"/>
              </a:solidFill>
            </a:endParaRPr>
          </a:p>
          <a:p>
            <a:pPr>
              <a:buNone/>
            </a:pPr>
            <a:endParaRPr lang="tr-T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54032"/>
          </a:xfrm>
        </p:spPr>
        <p:txBody>
          <a:bodyPr>
            <a:normAutofit fontScale="90000"/>
          </a:bodyPr>
          <a:lstStyle/>
          <a:p>
            <a:r>
              <a:rPr lang="tr-TR" b="1" dirty="0" smtClean="0"/>
              <a:t>Cevap 11</a:t>
            </a:r>
            <a:endParaRPr lang="tr-TR" b="1" dirty="0"/>
          </a:p>
        </p:txBody>
      </p:sp>
      <p:sp>
        <p:nvSpPr>
          <p:cNvPr id="3" name="2 İçerik Yer Tutucusu"/>
          <p:cNvSpPr>
            <a:spLocks noGrp="1"/>
          </p:cNvSpPr>
          <p:nvPr>
            <p:ph idx="1"/>
          </p:nvPr>
        </p:nvSpPr>
        <p:spPr>
          <a:xfrm>
            <a:off x="214282" y="928670"/>
            <a:ext cx="8643998" cy="5786478"/>
          </a:xfrm>
        </p:spPr>
        <p:txBody>
          <a:bodyPr>
            <a:normAutofit fontScale="92500" lnSpcReduction="10000"/>
          </a:bodyPr>
          <a:lstStyle/>
          <a:p>
            <a:pPr>
              <a:buNone/>
            </a:pPr>
            <a:r>
              <a:rPr lang="tr-TR" sz="2800" b="1" dirty="0" smtClean="0">
                <a:solidFill>
                  <a:srgbClr val="00B0F0"/>
                </a:solidFill>
              </a:rPr>
              <a:t>Sevgi Soysal(Sabuncu) (1936-1976): </a:t>
            </a:r>
            <a:r>
              <a:rPr lang="tr-TR" sz="2800" b="1" dirty="0" smtClean="0"/>
              <a:t>Kadın sorunlarını </a:t>
            </a:r>
          </a:p>
          <a:p>
            <a:pPr>
              <a:buNone/>
            </a:pPr>
            <a:r>
              <a:rPr lang="tr-TR" sz="2800" b="1" dirty="0" smtClean="0"/>
              <a:t>gündeme getirdiği romanlarıyla </a:t>
            </a:r>
            <a:r>
              <a:rPr lang="tr-TR" sz="2800" b="1" i="1" dirty="0" smtClean="0">
                <a:solidFill>
                  <a:srgbClr val="FF0000"/>
                </a:solidFill>
              </a:rPr>
              <a:t>konu sıkıntısı çeken Türk </a:t>
            </a:r>
          </a:p>
          <a:p>
            <a:pPr>
              <a:buNone/>
            </a:pPr>
            <a:r>
              <a:rPr lang="tr-TR" sz="2800" b="1" i="1" dirty="0" smtClean="0">
                <a:solidFill>
                  <a:srgbClr val="FF0000"/>
                </a:solidFill>
              </a:rPr>
              <a:t>romancılığına yeni bir soluk</a:t>
            </a:r>
            <a:r>
              <a:rPr lang="tr-TR" sz="2800" b="1" dirty="0" smtClean="0"/>
              <a:t> kazandırmıştır.</a:t>
            </a:r>
            <a:r>
              <a:rPr lang="tr-TR" sz="2800" dirty="0" smtClean="0"/>
              <a:t> 12 Mart </a:t>
            </a:r>
          </a:p>
          <a:p>
            <a:pPr>
              <a:buNone/>
            </a:pPr>
            <a:r>
              <a:rPr lang="tr-TR" sz="2800" dirty="0" smtClean="0"/>
              <a:t>dönemi, </a:t>
            </a:r>
            <a:r>
              <a:rPr lang="tr-TR" sz="2800" b="1" dirty="0" smtClean="0"/>
              <a:t>Sevgi Soysal</a:t>
            </a:r>
            <a:r>
              <a:rPr lang="tr-TR" sz="2800" dirty="0" smtClean="0"/>
              <a:t>’ın hayatı ve yazarlığı üzerinde derin </a:t>
            </a:r>
          </a:p>
          <a:p>
            <a:pPr>
              <a:buNone/>
            </a:pPr>
            <a:r>
              <a:rPr lang="tr-TR" sz="2800" dirty="0" smtClean="0"/>
              <a:t>izler bırakan bir dönem oldu. Yürümek, müstehcenlik </a:t>
            </a:r>
          </a:p>
          <a:p>
            <a:pPr>
              <a:buNone/>
            </a:pPr>
            <a:r>
              <a:rPr lang="tr-TR" sz="2800" dirty="0" smtClean="0"/>
              <a:t>gerekçesiyle toplatıldı ve </a:t>
            </a:r>
            <a:r>
              <a:rPr lang="tr-TR" sz="2800" b="1" dirty="0" smtClean="0"/>
              <a:t>Sevgi Soysal</a:t>
            </a:r>
            <a:r>
              <a:rPr lang="tr-TR" sz="2800" dirty="0" smtClean="0"/>
              <a:t>, kısa bir tutukluluk </a:t>
            </a:r>
          </a:p>
          <a:p>
            <a:pPr>
              <a:buNone/>
            </a:pPr>
            <a:r>
              <a:rPr lang="tr-TR" sz="2800" dirty="0" smtClean="0"/>
              <a:t>ardından TRT’den ayrılmak zorunda kaldı.</a:t>
            </a:r>
          </a:p>
          <a:p>
            <a:pPr>
              <a:buNone/>
            </a:pPr>
            <a:endParaRPr lang="tr-TR" sz="2800" b="1" dirty="0" smtClean="0"/>
          </a:p>
          <a:p>
            <a:pPr>
              <a:buNone/>
            </a:pPr>
            <a:r>
              <a:rPr lang="tr-TR" sz="2800" b="1" dirty="0" smtClean="0">
                <a:solidFill>
                  <a:srgbClr val="FF0000"/>
                </a:solidFill>
              </a:rPr>
              <a:t>Öykü</a:t>
            </a:r>
            <a:r>
              <a:rPr lang="tr-TR" sz="2800" b="1" dirty="0" smtClean="0">
                <a:solidFill>
                  <a:srgbClr val="FF0000"/>
                </a:solidFill>
                <a:sym typeface="Wingdings" pitchFamily="2" charset="2"/>
              </a:rPr>
              <a:t> </a:t>
            </a:r>
            <a:r>
              <a:rPr lang="tr-TR" sz="2800" i="1" dirty="0" smtClean="0"/>
              <a:t>Tutkulu Perçem, </a:t>
            </a:r>
            <a:r>
              <a:rPr lang="tr-TR" sz="2800" i="1" dirty="0" err="1" smtClean="0"/>
              <a:t>Tante</a:t>
            </a:r>
            <a:r>
              <a:rPr lang="tr-TR" sz="2800" i="1" dirty="0" smtClean="0"/>
              <a:t> </a:t>
            </a:r>
            <a:r>
              <a:rPr lang="tr-TR" sz="2800" i="1" dirty="0" err="1" smtClean="0"/>
              <a:t>Rosa</a:t>
            </a:r>
            <a:r>
              <a:rPr lang="tr-TR" sz="2800" i="1" dirty="0" smtClean="0"/>
              <a:t>, Barış Adlı Çocuk</a:t>
            </a:r>
          </a:p>
          <a:p>
            <a:pPr>
              <a:buNone/>
            </a:pPr>
            <a:r>
              <a:rPr lang="tr-TR" sz="2800" b="1" dirty="0" smtClean="0"/>
              <a:t>Roman </a:t>
            </a:r>
            <a:r>
              <a:rPr lang="tr-TR" sz="2800" b="1" dirty="0" smtClean="0">
                <a:sym typeface="Wingdings" pitchFamily="2" charset="2"/>
              </a:rPr>
              <a:t></a:t>
            </a:r>
            <a:r>
              <a:rPr lang="tr-TR" sz="2800" i="1" dirty="0" smtClean="0"/>
              <a:t> </a:t>
            </a:r>
            <a:r>
              <a:rPr lang="tr-TR" sz="2800" dirty="0" smtClean="0"/>
              <a:t>Yenişehir'de Bir Öğle Vakti, </a:t>
            </a:r>
            <a:r>
              <a:rPr lang="tr-TR" sz="2800" i="1" dirty="0" smtClean="0"/>
              <a:t>Yürümek, </a:t>
            </a:r>
            <a:r>
              <a:rPr lang="tr-TR" sz="2800" b="1" i="1" dirty="0" smtClean="0">
                <a:solidFill>
                  <a:srgbClr val="FF0000"/>
                </a:solidFill>
              </a:rPr>
              <a:t>Şafak, </a:t>
            </a:r>
          </a:p>
          <a:p>
            <a:pPr>
              <a:buNone/>
            </a:pPr>
            <a:r>
              <a:rPr lang="tr-TR" sz="2800" i="1" dirty="0" smtClean="0"/>
              <a:t>Hoş Geldin Ölüm</a:t>
            </a:r>
            <a:r>
              <a:rPr lang="tr-TR" sz="2800" dirty="0" smtClean="0"/>
              <a:t> (Ölümünden Sonra)</a:t>
            </a:r>
          </a:p>
          <a:p>
            <a:pPr>
              <a:buNone/>
            </a:pPr>
            <a:endParaRPr lang="tr-TR" sz="2800" b="1" dirty="0" smtClean="0">
              <a:solidFill>
                <a:srgbClr val="FF0000"/>
              </a:solidFill>
            </a:endParaRPr>
          </a:p>
          <a:p>
            <a:pPr>
              <a:buNone/>
            </a:pPr>
            <a:r>
              <a:rPr lang="tr-TR" sz="2800" i="1" dirty="0" smtClean="0"/>
              <a:t> </a:t>
            </a:r>
            <a:endParaRPr lang="tr-TR" sz="2800" dirty="0" smtClean="0"/>
          </a:p>
          <a:p>
            <a:pPr>
              <a:buNone/>
            </a:pPr>
            <a:endParaRPr lang="tr-TR" sz="2800" b="1" dirty="0" smtClean="0"/>
          </a:p>
          <a:p>
            <a:pPr>
              <a:buNone/>
            </a:pPr>
            <a:endParaRPr lang="tr-TR" dirty="0" smtClean="0"/>
          </a:p>
          <a:p>
            <a:pPr>
              <a:buNone/>
            </a:pPr>
            <a:endParaRPr lang="tr-TR" dirty="0" smtClean="0"/>
          </a:p>
          <a:p>
            <a:pPr>
              <a:buNone/>
            </a:pPr>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fontScale="62500" lnSpcReduction="20000"/>
          </a:bodyPr>
          <a:lstStyle/>
          <a:p>
            <a:pPr>
              <a:lnSpc>
                <a:spcPct val="170000"/>
              </a:lnSpc>
              <a:buNone/>
            </a:pPr>
            <a:r>
              <a:rPr lang="tr-TR" sz="2800" b="1" dirty="0" smtClean="0"/>
              <a:t>12. </a:t>
            </a:r>
            <a:r>
              <a:rPr lang="tr-TR" sz="2800" dirty="0" smtClean="0"/>
              <a:t>Yaşar Kemal, idealizm ile baskın güç arasındaki mücadelenin romanı ----, büyük </a:t>
            </a:r>
          </a:p>
          <a:p>
            <a:pPr>
              <a:lnSpc>
                <a:spcPct val="170000"/>
              </a:lnSpc>
              <a:buNone/>
            </a:pPr>
            <a:r>
              <a:rPr lang="tr-TR" sz="2800" dirty="0" smtClean="0"/>
              <a:t>çıkar gruplarına karşı kaymakam Fikret Irmaklı ve memur Resul Efendi’nin feodal </a:t>
            </a:r>
          </a:p>
          <a:p>
            <a:pPr>
              <a:lnSpc>
                <a:spcPct val="170000"/>
              </a:lnSpc>
              <a:buNone/>
            </a:pPr>
            <a:r>
              <a:rPr lang="tr-TR" sz="2800" dirty="0" smtClean="0"/>
              <a:t>güçlere karşı inandıkları yüceltilmiş ahlâkî değerleriyle onurlu direnişlerini anlatır. </a:t>
            </a:r>
          </a:p>
          <a:p>
            <a:pPr>
              <a:lnSpc>
                <a:spcPct val="170000"/>
              </a:lnSpc>
              <a:buNone/>
            </a:pPr>
            <a:r>
              <a:rPr lang="tr-TR" sz="2800" dirty="0" smtClean="0"/>
              <a:t>Romanın sonunda kaymakam Fikret, arkasından çıkarılan gürültüye aldırmaksızın </a:t>
            </a:r>
          </a:p>
          <a:p>
            <a:pPr>
              <a:lnSpc>
                <a:spcPct val="170000"/>
              </a:lnSpc>
              <a:buNone/>
            </a:pPr>
            <a:r>
              <a:rPr lang="tr-TR" sz="2800" dirty="0" smtClean="0"/>
              <a:t>kendisini harcayan idarecilere kırgın bir hâlde kasabayı terk eder. </a:t>
            </a:r>
          </a:p>
          <a:p>
            <a:pPr>
              <a:lnSpc>
                <a:spcPct val="170000"/>
              </a:lnSpc>
              <a:buNone/>
            </a:pPr>
            <a:r>
              <a:rPr lang="tr-TR" sz="2800" b="1" dirty="0" smtClean="0"/>
              <a:t>Bu parçada boş bırakılan yere aşağıdakilerden hangisi getirilmelidir?</a:t>
            </a:r>
          </a:p>
          <a:p>
            <a:pPr marL="514350" indent="-514350">
              <a:lnSpc>
                <a:spcPct val="170000"/>
              </a:lnSpc>
              <a:buNone/>
            </a:pPr>
            <a:r>
              <a:rPr lang="tr-TR" sz="2800" dirty="0" smtClean="0"/>
              <a:t>A) Teneke’de    </a:t>
            </a:r>
          </a:p>
          <a:p>
            <a:pPr marL="514350" indent="-514350">
              <a:lnSpc>
                <a:spcPct val="170000"/>
              </a:lnSpc>
              <a:buNone/>
            </a:pPr>
            <a:r>
              <a:rPr lang="tr-TR" sz="2800" dirty="0" smtClean="0"/>
              <a:t>B) İnce </a:t>
            </a:r>
            <a:r>
              <a:rPr lang="tr-TR" sz="2800" dirty="0" err="1" smtClean="0"/>
              <a:t>Memed’de</a:t>
            </a:r>
            <a:r>
              <a:rPr lang="tr-TR" sz="2800" dirty="0" smtClean="0"/>
              <a:t> </a:t>
            </a:r>
          </a:p>
          <a:p>
            <a:pPr>
              <a:lnSpc>
                <a:spcPct val="170000"/>
              </a:lnSpc>
              <a:buNone/>
            </a:pPr>
            <a:r>
              <a:rPr lang="tr-TR" sz="2800" dirty="0" smtClean="0"/>
              <a:t>C) Orta Direk’te  </a:t>
            </a:r>
          </a:p>
          <a:p>
            <a:pPr>
              <a:lnSpc>
                <a:spcPct val="170000"/>
              </a:lnSpc>
              <a:buNone/>
            </a:pPr>
            <a:r>
              <a:rPr lang="tr-TR" sz="2800" dirty="0" smtClean="0"/>
              <a:t>D) </a:t>
            </a:r>
            <a:r>
              <a:rPr lang="tr-TR" sz="2800" dirty="0" err="1" smtClean="0"/>
              <a:t>Çakırcalı</a:t>
            </a:r>
            <a:r>
              <a:rPr lang="tr-TR" sz="2800" dirty="0" smtClean="0"/>
              <a:t> Efe’de</a:t>
            </a:r>
          </a:p>
          <a:p>
            <a:pPr>
              <a:lnSpc>
                <a:spcPct val="170000"/>
              </a:lnSpc>
              <a:buNone/>
            </a:pPr>
            <a:r>
              <a:rPr lang="tr-TR" sz="2800" dirty="0" smtClean="0"/>
              <a:t>E) Yer Demir Gök Bakır’da</a:t>
            </a:r>
          </a:p>
          <a:p>
            <a:pPr>
              <a:buNone/>
            </a:pPr>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42852"/>
            <a:ext cx="8229600" cy="5983311"/>
          </a:xfrm>
        </p:spPr>
        <p:txBody>
          <a:bodyPr>
            <a:normAutofit/>
          </a:bodyPr>
          <a:lstStyle/>
          <a:p>
            <a:pPr>
              <a:buNone/>
            </a:pPr>
            <a:endParaRPr lang="tr-TR" sz="2400" b="1" dirty="0" smtClean="0"/>
          </a:p>
          <a:p>
            <a:pPr>
              <a:buNone/>
            </a:pPr>
            <a:endParaRPr lang="tr-TR" sz="2400" b="1" dirty="0" smtClean="0"/>
          </a:p>
          <a:p>
            <a:pPr>
              <a:buNone/>
            </a:pPr>
            <a:r>
              <a:rPr lang="tr-TR" sz="2400" b="1" dirty="0" smtClean="0"/>
              <a:t>1.Bu parçayla ilgili olarak aşağıdakilerden hangisi </a:t>
            </a:r>
            <a:r>
              <a:rPr lang="tr-TR" sz="2400" b="1" u="sng" dirty="0" smtClean="0"/>
              <a:t>söylenemez?</a:t>
            </a:r>
          </a:p>
          <a:p>
            <a:pPr marL="514350" indent="-514350">
              <a:buNone/>
            </a:pPr>
            <a:r>
              <a:rPr lang="tr-TR" sz="2400" dirty="0" smtClean="0"/>
              <a:t>A) Gezi yazısına türüne özgü nitelikler taşımaktadır. </a:t>
            </a:r>
          </a:p>
          <a:p>
            <a:pPr marL="514350" indent="-514350">
              <a:buNone/>
            </a:pPr>
            <a:r>
              <a:rPr lang="tr-TR" sz="2400" dirty="0" smtClean="0"/>
              <a:t>B) Doğal gerçeklik, kurmaca gerçekliğe dönüştürülmeden </a:t>
            </a:r>
          </a:p>
          <a:p>
            <a:pPr marL="514350" indent="-514350">
              <a:buNone/>
            </a:pPr>
            <a:r>
              <a:rPr lang="tr-TR" sz="2400" dirty="0" smtClean="0"/>
              <a:t>     yansıtılmıştır.  </a:t>
            </a:r>
          </a:p>
          <a:p>
            <a:pPr marL="514350" indent="-514350">
              <a:buNone/>
            </a:pPr>
            <a:r>
              <a:rPr lang="tr-TR" sz="2400" dirty="0" smtClean="0"/>
              <a:t>C) Dil, kanalı kontrol işlevinde kullanılmıştır. </a:t>
            </a:r>
          </a:p>
          <a:p>
            <a:pPr marL="514350" indent="-514350">
              <a:buNone/>
            </a:pPr>
            <a:r>
              <a:rPr lang="tr-TR" sz="2400" dirty="0" smtClean="0"/>
              <a:t>D) Kişisel hayatı konu alan bir metinden alınmıştır. </a:t>
            </a:r>
          </a:p>
          <a:p>
            <a:pPr marL="514350" indent="-514350">
              <a:buNone/>
            </a:pPr>
            <a:r>
              <a:rPr lang="tr-TR" sz="2400" dirty="0" smtClean="0"/>
              <a:t>E) Hem açıklayıcı hem de izlenimsel betimlemeye yer verilmiştir.</a:t>
            </a:r>
            <a:endParaRPr lang="tr-TR"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939784"/>
          </a:xfrm>
        </p:spPr>
        <p:txBody>
          <a:bodyPr/>
          <a:lstStyle/>
          <a:p>
            <a:r>
              <a:rPr lang="tr-TR" b="1" dirty="0" smtClean="0"/>
              <a:t>Cevap 12</a:t>
            </a:r>
            <a:endParaRPr lang="tr-TR" b="1" dirty="0"/>
          </a:p>
        </p:txBody>
      </p:sp>
      <p:sp>
        <p:nvSpPr>
          <p:cNvPr id="3" name="2 İçerik Yer Tutucusu"/>
          <p:cNvSpPr>
            <a:spLocks noGrp="1"/>
          </p:cNvSpPr>
          <p:nvPr>
            <p:ph idx="1"/>
          </p:nvPr>
        </p:nvSpPr>
        <p:spPr>
          <a:xfrm>
            <a:off x="457200" y="1142984"/>
            <a:ext cx="8229600" cy="4983179"/>
          </a:xfrm>
        </p:spPr>
        <p:txBody>
          <a:bodyPr/>
          <a:lstStyle/>
          <a:p>
            <a:pPr>
              <a:buNone/>
            </a:pPr>
            <a:r>
              <a:rPr lang="tr-TR" b="1" dirty="0" smtClean="0">
                <a:solidFill>
                  <a:srgbClr val="FF0000"/>
                </a:solidFill>
              </a:rPr>
              <a:t>A) Teneke’de    </a:t>
            </a:r>
          </a:p>
          <a:p>
            <a:pPr>
              <a:buNone/>
            </a:pPr>
            <a:endParaRPr lang="tr-T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357166"/>
            <a:ext cx="8401080" cy="6286544"/>
          </a:xfrm>
        </p:spPr>
        <p:txBody>
          <a:bodyPr>
            <a:normAutofit/>
          </a:bodyPr>
          <a:lstStyle/>
          <a:p>
            <a:pPr>
              <a:buNone/>
            </a:pPr>
            <a:r>
              <a:rPr lang="tr-TR" sz="2800" b="1" dirty="0" smtClean="0"/>
              <a:t>13. </a:t>
            </a:r>
            <a:r>
              <a:rPr lang="tr-TR" sz="2800" dirty="0" smtClean="0"/>
              <a:t>I.  Mahur Beste  </a:t>
            </a:r>
          </a:p>
          <a:p>
            <a:pPr>
              <a:buNone/>
            </a:pPr>
            <a:r>
              <a:rPr lang="tr-TR" sz="2800" dirty="0" smtClean="0"/>
              <a:t>      II.  Huzur </a:t>
            </a:r>
          </a:p>
          <a:p>
            <a:pPr>
              <a:buNone/>
            </a:pPr>
            <a:r>
              <a:rPr lang="tr-TR" sz="2800" dirty="0" smtClean="0"/>
              <a:t>     III.  Saatleri Ayarlama Enstitüsü  </a:t>
            </a:r>
          </a:p>
          <a:p>
            <a:pPr>
              <a:buNone/>
            </a:pPr>
            <a:r>
              <a:rPr lang="tr-TR" sz="2800" dirty="0" smtClean="0"/>
              <a:t>     IV.  Sahnenin Dışındakiler</a:t>
            </a:r>
          </a:p>
          <a:p>
            <a:pPr>
              <a:buNone/>
            </a:pPr>
            <a:r>
              <a:rPr lang="tr-TR" sz="2800" b="1" dirty="0" smtClean="0"/>
              <a:t>Aşağıdaki dizilerin hangisindeki kahramanlar yukarıdaki </a:t>
            </a:r>
          </a:p>
          <a:p>
            <a:pPr>
              <a:buNone/>
            </a:pPr>
            <a:r>
              <a:rPr lang="tr-TR" sz="2800" b="1" dirty="0" smtClean="0"/>
              <a:t>romanlardan birine ait </a:t>
            </a:r>
            <a:r>
              <a:rPr lang="tr-TR" sz="2800" b="1" u="sng" dirty="0" smtClean="0"/>
              <a:t>değildir?</a:t>
            </a:r>
          </a:p>
          <a:p>
            <a:pPr marL="514350" indent="-514350">
              <a:buNone/>
            </a:pPr>
            <a:r>
              <a:rPr lang="tr-TR" sz="2800" dirty="0" smtClean="0"/>
              <a:t>A) Mümtaz - Nuran </a:t>
            </a:r>
          </a:p>
          <a:p>
            <a:pPr marL="514350" indent="-514350">
              <a:buNone/>
            </a:pPr>
            <a:r>
              <a:rPr lang="tr-TR" sz="2800" dirty="0" smtClean="0"/>
              <a:t>B) Cemal - Sabiha </a:t>
            </a:r>
          </a:p>
          <a:p>
            <a:pPr marL="514350" indent="-514350">
              <a:buNone/>
            </a:pPr>
            <a:r>
              <a:rPr lang="tr-TR" sz="2800" dirty="0" smtClean="0"/>
              <a:t>C) </a:t>
            </a:r>
            <a:r>
              <a:rPr lang="tr-TR" sz="2800" dirty="0" err="1" smtClean="0"/>
              <a:t>Vedide</a:t>
            </a:r>
            <a:r>
              <a:rPr lang="tr-TR" sz="2800" dirty="0" smtClean="0"/>
              <a:t> - Ömer Behiç </a:t>
            </a:r>
          </a:p>
          <a:p>
            <a:pPr marL="514350" indent="-514350">
              <a:buNone/>
            </a:pPr>
            <a:r>
              <a:rPr lang="tr-TR" sz="2800" dirty="0" smtClean="0"/>
              <a:t>D) Behçet Bey - İsmail Molla </a:t>
            </a:r>
          </a:p>
          <a:p>
            <a:pPr marL="514350" indent="-514350">
              <a:buNone/>
            </a:pPr>
            <a:r>
              <a:rPr lang="tr-TR" sz="2800" dirty="0" smtClean="0"/>
              <a:t>E) Hayri </a:t>
            </a:r>
            <a:r>
              <a:rPr lang="tr-TR" sz="2800" dirty="0" err="1" smtClean="0"/>
              <a:t>İrdal</a:t>
            </a:r>
            <a:r>
              <a:rPr lang="tr-TR" sz="2800" dirty="0" smtClean="0"/>
              <a:t> - Halit Ayarcı</a:t>
            </a:r>
            <a:endParaRPr lang="tr-TR" sz="2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13</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C) </a:t>
            </a:r>
            <a:r>
              <a:rPr lang="tr-TR" b="1" dirty="0" err="1" smtClean="0">
                <a:solidFill>
                  <a:srgbClr val="FF0000"/>
                </a:solidFill>
              </a:rPr>
              <a:t>Vedide</a:t>
            </a:r>
            <a:r>
              <a:rPr lang="tr-TR" b="1" dirty="0" smtClean="0">
                <a:solidFill>
                  <a:srgbClr val="FF0000"/>
                </a:solidFill>
              </a:rPr>
              <a:t> - Ömer Behiç </a:t>
            </a:r>
          </a:p>
          <a:p>
            <a:pPr>
              <a:buNone/>
            </a:pPr>
            <a:endParaRPr lang="tr-T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357982"/>
          </a:xfrm>
        </p:spPr>
        <p:txBody>
          <a:bodyPr>
            <a:normAutofit fontScale="70000" lnSpcReduction="20000"/>
          </a:bodyPr>
          <a:lstStyle/>
          <a:p>
            <a:pPr>
              <a:lnSpc>
                <a:spcPct val="160000"/>
              </a:lnSpc>
              <a:buNone/>
            </a:pPr>
            <a:r>
              <a:rPr lang="tr-TR" sz="2800" b="1" dirty="0" smtClean="0"/>
              <a:t>14.</a:t>
            </a:r>
            <a:r>
              <a:rPr lang="tr-TR" sz="2800" dirty="0" smtClean="0"/>
              <a:t>1940’lı yıllarda Türk tiyatrosunda geleneksel Türk tiyatrosunun izleri görülür. Ahmet Kutsi </a:t>
            </a:r>
            <a:r>
              <a:rPr lang="tr-TR" sz="2800" dirty="0" err="1" smtClean="0"/>
              <a:t>Tecer’in</a:t>
            </a:r>
            <a:r>
              <a:rPr lang="tr-TR" sz="2800" dirty="0" smtClean="0"/>
              <a:t>  ----, Bir Pazar Günü, Satılık Ev adlı oyunlarında bu izleri görmek mümkündür. ---- ise, hak ve adalet kavramını bir Türk efsanesinden yararlanarak ortaya koyduğu bir oyunudur. Ahmet Muhip </a:t>
            </a:r>
            <a:r>
              <a:rPr lang="tr-TR" sz="2800" dirty="0" err="1" smtClean="0"/>
              <a:t>Dıranas</a:t>
            </a:r>
            <a:r>
              <a:rPr lang="tr-TR" sz="2800" dirty="0" smtClean="0"/>
              <a:t> da toplumumuzdaki geleneksel, ataerkil ailenin, değişen ve modernleşen değerler karşısında ortadan kalktığını ortaya koyduğu ---- adlı oyunuyla tanınmıştır.</a:t>
            </a:r>
          </a:p>
          <a:p>
            <a:pPr>
              <a:lnSpc>
                <a:spcPct val="160000"/>
              </a:lnSpc>
              <a:buNone/>
            </a:pPr>
            <a:r>
              <a:rPr lang="tr-TR" sz="2800" b="1" dirty="0" smtClean="0"/>
              <a:t>Bu parçada boş bırakılan yerlere aşağıdakilerin hangisinde verilenler sırasıyla </a:t>
            </a:r>
          </a:p>
          <a:p>
            <a:pPr>
              <a:lnSpc>
                <a:spcPct val="160000"/>
              </a:lnSpc>
              <a:buNone/>
            </a:pPr>
            <a:r>
              <a:rPr lang="tr-TR" sz="2800" b="1" dirty="0" smtClean="0"/>
              <a:t>getirilmelidir?</a:t>
            </a:r>
          </a:p>
          <a:p>
            <a:pPr marL="514350" indent="-514350">
              <a:lnSpc>
                <a:spcPct val="160000"/>
              </a:lnSpc>
              <a:buNone/>
            </a:pPr>
            <a:r>
              <a:rPr lang="tr-TR" sz="2800" dirty="0" smtClean="0"/>
              <a:t>A) </a:t>
            </a:r>
            <a:r>
              <a:rPr lang="tr-TR" sz="2800" dirty="0" err="1" smtClean="0"/>
              <a:t>Köşebaşı</a:t>
            </a:r>
            <a:r>
              <a:rPr lang="tr-TR" sz="2800" dirty="0" smtClean="0"/>
              <a:t> - Koçyiğit Köroğlu - Gölgeler </a:t>
            </a:r>
          </a:p>
          <a:p>
            <a:pPr marL="514350" indent="-514350">
              <a:lnSpc>
                <a:spcPct val="160000"/>
              </a:lnSpc>
              <a:buNone/>
            </a:pPr>
            <a:r>
              <a:rPr lang="tr-TR" sz="2800" dirty="0" smtClean="0"/>
              <a:t>B) Tohum - Binnaz - Keşanlı Ali Destanı </a:t>
            </a:r>
          </a:p>
          <a:p>
            <a:pPr marL="514350" indent="-514350">
              <a:lnSpc>
                <a:spcPct val="160000"/>
              </a:lnSpc>
              <a:buNone/>
            </a:pPr>
            <a:r>
              <a:rPr lang="tr-TR" sz="2800" dirty="0" smtClean="0"/>
              <a:t>C) </a:t>
            </a:r>
            <a:r>
              <a:rPr lang="tr-TR" sz="2800" dirty="0" err="1" smtClean="0"/>
              <a:t>Karayar</a:t>
            </a:r>
            <a:r>
              <a:rPr lang="tr-TR" sz="2800" dirty="0" smtClean="0"/>
              <a:t> Köprüsü - İsyancılar - Paydos </a:t>
            </a:r>
          </a:p>
          <a:p>
            <a:pPr marL="514350" indent="-514350">
              <a:lnSpc>
                <a:spcPct val="160000"/>
              </a:lnSpc>
              <a:buNone/>
            </a:pPr>
            <a:r>
              <a:rPr lang="tr-TR" sz="2800" dirty="0" smtClean="0"/>
              <a:t>D) Buzlar Çözülmeden - Canavar Cafer - Baykuş </a:t>
            </a:r>
          </a:p>
          <a:p>
            <a:pPr marL="514350" indent="-514350">
              <a:lnSpc>
                <a:spcPct val="160000"/>
              </a:lnSpc>
              <a:buNone/>
            </a:pPr>
            <a:r>
              <a:rPr lang="tr-TR" sz="2800" dirty="0" smtClean="0"/>
              <a:t>E) Tanrılar ve İnsanlar - Canavar - Maske ve Ruh</a:t>
            </a:r>
          </a:p>
          <a:p>
            <a:pPr>
              <a:buNone/>
            </a:pPr>
            <a:endParaRPr lang="tr-T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Cevap 14</a:t>
            </a:r>
            <a:endParaRPr lang="tr-TR" dirty="0"/>
          </a:p>
        </p:txBody>
      </p:sp>
      <p:sp>
        <p:nvSpPr>
          <p:cNvPr id="3" name="2 İçerik Yer Tutucusu"/>
          <p:cNvSpPr>
            <a:spLocks noGrp="1"/>
          </p:cNvSpPr>
          <p:nvPr>
            <p:ph idx="1"/>
          </p:nvPr>
        </p:nvSpPr>
        <p:spPr/>
        <p:txBody>
          <a:bodyPr/>
          <a:lstStyle/>
          <a:p>
            <a:pPr>
              <a:buNone/>
            </a:pPr>
            <a:r>
              <a:rPr lang="tr-TR" b="1" dirty="0" smtClean="0">
                <a:solidFill>
                  <a:srgbClr val="FF0000"/>
                </a:solidFill>
              </a:rPr>
              <a:t>A) </a:t>
            </a:r>
            <a:r>
              <a:rPr lang="tr-TR" b="1" dirty="0" err="1" smtClean="0">
                <a:solidFill>
                  <a:srgbClr val="FF0000"/>
                </a:solidFill>
              </a:rPr>
              <a:t>Köşebaşı</a:t>
            </a:r>
            <a:r>
              <a:rPr lang="tr-TR" b="1" dirty="0" smtClean="0">
                <a:solidFill>
                  <a:srgbClr val="FF0000"/>
                </a:solidFill>
              </a:rPr>
              <a:t> - Koçyiğit Köroğlu - Gölgeler</a:t>
            </a:r>
            <a:endParaRPr lang="tr-TR" b="1"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357166"/>
            <a:ext cx="8401080" cy="6215106"/>
          </a:xfrm>
        </p:spPr>
        <p:txBody>
          <a:bodyPr>
            <a:normAutofit fontScale="92500"/>
          </a:bodyPr>
          <a:lstStyle/>
          <a:p>
            <a:pPr>
              <a:buNone/>
            </a:pPr>
            <a:r>
              <a:rPr lang="tr-TR" b="1" dirty="0" smtClean="0"/>
              <a:t>15.</a:t>
            </a:r>
            <a:r>
              <a:rPr lang="tr-TR" dirty="0" smtClean="0"/>
              <a:t>I. Siste Söyleniş </a:t>
            </a:r>
          </a:p>
          <a:p>
            <a:pPr>
              <a:buNone/>
            </a:pPr>
            <a:r>
              <a:rPr lang="tr-TR" dirty="0" smtClean="0"/>
              <a:t>     II. Canım İstanbul </a:t>
            </a:r>
          </a:p>
          <a:p>
            <a:pPr>
              <a:buNone/>
            </a:pPr>
            <a:r>
              <a:rPr lang="tr-TR" dirty="0" smtClean="0"/>
              <a:t>    III. Bursa’da Zaman </a:t>
            </a:r>
          </a:p>
          <a:p>
            <a:pPr>
              <a:buNone/>
            </a:pPr>
            <a:r>
              <a:rPr lang="tr-TR" dirty="0" smtClean="0"/>
              <a:t>    IV. Sisler Bulvarı</a:t>
            </a:r>
          </a:p>
          <a:p>
            <a:pPr>
              <a:buNone/>
            </a:pPr>
            <a:r>
              <a:rPr lang="tr-TR" b="1" dirty="0" smtClean="0"/>
              <a:t>Aşağıdaki şairlerden hangisine ait bir şiir yukarıda </a:t>
            </a:r>
          </a:p>
          <a:p>
            <a:pPr>
              <a:buNone/>
            </a:pPr>
            <a:r>
              <a:rPr lang="tr-TR" b="1" u="sng" dirty="0" smtClean="0"/>
              <a:t>verilmemiştir?</a:t>
            </a:r>
          </a:p>
          <a:p>
            <a:pPr marL="514350" indent="-514350">
              <a:buNone/>
            </a:pPr>
            <a:r>
              <a:rPr lang="tr-TR" dirty="0" smtClean="0"/>
              <a:t>A) Necip Fazıl Kısakürek </a:t>
            </a:r>
          </a:p>
          <a:p>
            <a:pPr marL="514350" indent="-514350">
              <a:buNone/>
            </a:pPr>
            <a:r>
              <a:rPr lang="tr-TR" dirty="0" smtClean="0"/>
              <a:t>B) </a:t>
            </a:r>
            <a:r>
              <a:rPr lang="tr-TR" dirty="0" err="1" smtClean="0"/>
              <a:t>Attilâ</a:t>
            </a:r>
            <a:r>
              <a:rPr lang="tr-TR" dirty="0" smtClean="0"/>
              <a:t> İlhan </a:t>
            </a:r>
          </a:p>
          <a:p>
            <a:pPr marL="514350" indent="-514350">
              <a:buNone/>
            </a:pPr>
            <a:r>
              <a:rPr lang="tr-TR" dirty="0" smtClean="0"/>
              <a:t>C) Tevfik Fikret </a:t>
            </a:r>
          </a:p>
          <a:p>
            <a:pPr marL="514350" indent="-514350">
              <a:buNone/>
            </a:pPr>
            <a:r>
              <a:rPr lang="tr-TR" dirty="0" smtClean="0"/>
              <a:t>D) Ahmet Hamdi Tanpınar </a:t>
            </a:r>
          </a:p>
          <a:p>
            <a:pPr marL="514350" indent="-514350">
              <a:buNone/>
            </a:pPr>
            <a:r>
              <a:rPr lang="tr-TR" dirty="0" smtClean="0"/>
              <a:t>E) Yahya Kemal Beyatlı</a:t>
            </a:r>
            <a:endParaRPr lang="tr-T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15</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C) Tevfik Fikret </a:t>
            </a:r>
          </a:p>
          <a:p>
            <a:pPr>
              <a:buNone/>
            </a:pPr>
            <a:endParaRPr lang="tr-T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00042"/>
            <a:ext cx="8229600" cy="5626121"/>
          </a:xfrm>
        </p:spPr>
        <p:txBody>
          <a:bodyPr/>
          <a:lstStyle/>
          <a:p>
            <a:pPr>
              <a:buNone/>
            </a:pPr>
            <a:r>
              <a:rPr lang="tr-TR" b="1" dirty="0" smtClean="0"/>
              <a:t>16. Aşağıdakilerin hangisindeki yapıt, birlikte </a:t>
            </a:r>
          </a:p>
          <a:p>
            <a:pPr>
              <a:buNone/>
            </a:pPr>
            <a:r>
              <a:rPr lang="tr-TR" b="1" dirty="0" smtClean="0"/>
              <a:t>verildiği şaire ait </a:t>
            </a:r>
            <a:r>
              <a:rPr lang="tr-TR" b="1" u="sng" dirty="0" smtClean="0"/>
              <a:t>değildir?</a:t>
            </a:r>
          </a:p>
          <a:p>
            <a:pPr>
              <a:buNone/>
            </a:pPr>
            <a:endParaRPr lang="tr-TR" b="1" u="sng" dirty="0" smtClean="0"/>
          </a:p>
          <a:p>
            <a:pPr marL="514350" indent="-514350">
              <a:buNone/>
            </a:pPr>
            <a:r>
              <a:rPr lang="tr-TR" dirty="0" smtClean="0"/>
              <a:t>A) İsmet Özel - Celladıma Gülümserken </a:t>
            </a:r>
          </a:p>
          <a:p>
            <a:pPr marL="514350" indent="-514350">
              <a:buNone/>
            </a:pPr>
            <a:r>
              <a:rPr lang="tr-TR" dirty="0" smtClean="0"/>
              <a:t>B) Ataol </a:t>
            </a:r>
            <a:r>
              <a:rPr lang="tr-TR" dirty="0" err="1" smtClean="0"/>
              <a:t>Behramoğlu</a:t>
            </a:r>
            <a:r>
              <a:rPr lang="tr-TR" dirty="0" smtClean="0"/>
              <a:t> - Bebeklerin Ulusu Yok </a:t>
            </a:r>
          </a:p>
          <a:p>
            <a:pPr marL="514350" indent="-514350">
              <a:buNone/>
            </a:pPr>
            <a:r>
              <a:rPr lang="tr-TR" dirty="0" smtClean="0"/>
              <a:t>C) Süreyya </a:t>
            </a:r>
            <a:r>
              <a:rPr lang="tr-TR" dirty="0" err="1" smtClean="0"/>
              <a:t>Berfe</a:t>
            </a:r>
            <a:r>
              <a:rPr lang="tr-TR" dirty="0" smtClean="0"/>
              <a:t> - </a:t>
            </a:r>
            <a:r>
              <a:rPr lang="tr-TR" dirty="0" err="1" smtClean="0"/>
              <a:t>Üvercinka</a:t>
            </a:r>
            <a:r>
              <a:rPr lang="tr-TR" dirty="0" smtClean="0"/>
              <a:t> </a:t>
            </a:r>
          </a:p>
          <a:p>
            <a:pPr marL="514350" indent="-514350">
              <a:buNone/>
            </a:pPr>
            <a:r>
              <a:rPr lang="tr-TR" dirty="0" smtClean="0"/>
              <a:t>D) İlhan Berk - </a:t>
            </a:r>
            <a:r>
              <a:rPr lang="tr-TR" dirty="0" err="1" smtClean="0"/>
              <a:t>Galile</a:t>
            </a:r>
            <a:r>
              <a:rPr lang="tr-TR" dirty="0" smtClean="0"/>
              <a:t> Denizi </a:t>
            </a:r>
          </a:p>
          <a:p>
            <a:pPr marL="514350" indent="-514350">
              <a:buNone/>
            </a:pPr>
            <a:r>
              <a:rPr lang="tr-TR" dirty="0" smtClean="0"/>
              <a:t>E) Ece Ayhan - Bakışsız Bir Kedi Kara</a:t>
            </a:r>
          </a:p>
          <a:p>
            <a:pPr>
              <a:buNone/>
            </a:pPr>
            <a:endParaRPr lang="tr-T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16</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C) Süreyya </a:t>
            </a:r>
            <a:r>
              <a:rPr lang="tr-TR" b="1" dirty="0" err="1" smtClean="0">
                <a:solidFill>
                  <a:srgbClr val="FF0000"/>
                </a:solidFill>
              </a:rPr>
              <a:t>Berfe</a:t>
            </a:r>
            <a:r>
              <a:rPr lang="tr-TR" b="1" dirty="0" smtClean="0">
                <a:solidFill>
                  <a:srgbClr val="FF0000"/>
                </a:solidFill>
              </a:rPr>
              <a:t> - </a:t>
            </a:r>
            <a:r>
              <a:rPr lang="tr-TR" b="1" dirty="0" err="1" smtClean="0">
                <a:solidFill>
                  <a:srgbClr val="FF0000"/>
                </a:solidFill>
              </a:rPr>
              <a:t>Üvercinka</a:t>
            </a:r>
            <a:r>
              <a:rPr lang="tr-TR" b="1" dirty="0" smtClean="0">
                <a:solidFill>
                  <a:srgbClr val="FF0000"/>
                </a:solidFill>
              </a:rPr>
              <a:t> </a:t>
            </a:r>
          </a:p>
          <a:p>
            <a:pPr>
              <a:buNone/>
            </a:pPr>
            <a:r>
              <a:rPr lang="tr-TR" b="1" dirty="0" err="1" smtClean="0">
                <a:solidFill>
                  <a:srgbClr val="FF0000"/>
                </a:solidFill>
              </a:rPr>
              <a:t>Üvercinka</a:t>
            </a:r>
            <a:r>
              <a:rPr lang="tr-TR" b="1" dirty="0" smtClean="0">
                <a:solidFill>
                  <a:srgbClr val="FF0000"/>
                </a:solidFill>
              </a:rPr>
              <a:t>, </a:t>
            </a:r>
            <a:r>
              <a:rPr lang="tr-TR" b="1" dirty="0" smtClean="0"/>
              <a:t>Cemal </a:t>
            </a:r>
            <a:r>
              <a:rPr lang="tr-TR" b="1" dirty="0" err="1" smtClean="0"/>
              <a:t>Süreya’nın</a:t>
            </a:r>
            <a:r>
              <a:rPr lang="tr-TR" b="1" dirty="0" smtClean="0"/>
              <a:t> eseridir.</a:t>
            </a:r>
          </a:p>
          <a:p>
            <a:pPr>
              <a:buNone/>
            </a:pPr>
            <a:endParaRPr lang="tr-T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142852"/>
            <a:ext cx="8858312" cy="6572296"/>
          </a:xfrm>
        </p:spPr>
        <p:txBody>
          <a:bodyPr>
            <a:normAutofit fontScale="62500" lnSpcReduction="20000"/>
          </a:bodyPr>
          <a:lstStyle/>
          <a:p>
            <a:pPr>
              <a:buNone/>
            </a:pPr>
            <a:r>
              <a:rPr lang="tr-TR" b="1" dirty="0" smtClean="0"/>
              <a:t>17. Aşağıdaki parçaların hangisinde yazınsallık ötekilere göre </a:t>
            </a:r>
            <a:r>
              <a:rPr lang="tr-TR" b="1" u="sng" dirty="0" smtClean="0"/>
              <a:t>daha sınırlıdır?</a:t>
            </a:r>
          </a:p>
          <a:p>
            <a:pPr>
              <a:buNone/>
            </a:pPr>
            <a:endParaRPr lang="tr-TR" b="1" dirty="0" smtClean="0"/>
          </a:p>
          <a:p>
            <a:pPr marL="514350" indent="-514350">
              <a:buAutoNum type="alphaUcParenR"/>
            </a:pPr>
            <a:r>
              <a:rPr lang="tr-TR" dirty="0" smtClean="0"/>
              <a:t>Yıllar </a:t>
            </a:r>
            <a:r>
              <a:rPr lang="tr-TR" dirty="0" err="1" smtClean="0"/>
              <a:t>yârlardan</a:t>
            </a:r>
            <a:r>
              <a:rPr lang="tr-TR" dirty="0" smtClean="0"/>
              <a:t>, </a:t>
            </a:r>
            <a:r>
              <a:rPr lang="tr-TR" dirty="0" err="1" smtClean="0"/>
              <a:t>yârlar</a:t>
            </a:r>
            <a:r>
              <a:rPr lang="tr-TR" dirty="0" smtClean="0"/>
              <a:t> yıllardan vefasız. Kara baht bir kasırga gibi. Bu ne baş döndürücü iş? Geceler günleri, günler geceleri kovalıyor; cefalar cefaları kolluyor. Saçlarımızda aklar akları, alnımızda çizgiler çizgileri doğuruyor. </a:t>
            </a:r>
          </a:p>
          <a:p>
            <a:pPr marL="514350" indent="-514350">
              <a:buNone/>
            </a:pPr>
            <a:endParaRPr lang="tr-TR" dirty="0" smtClean="0"/>
          </a:p>
          <a:p>
            <a:pPr marL="514350" indent="-514350">
              <a:buAutoNum type="alphaUcParenR" startAt="2"/>
            </a:pPr>
            <a:r>
              <a:rPr lang="tr-TR" dirty="0" smtClean="0"/>
              <a:t>İncinme İstanbul, seninle aramıza denizler girdi diye. Takvimlerden ayrılık düştü bahtımıza neyleyim? Neyleyim, şimdi gönlüm anılarla yetinmek zorunda. Ayrılık burcunda battı vuslat güneşi umarsız. Kavuşmak mahşere mi kaldı ey İstanbul, söylesene?</a:t>
            </a:r>
          </a:p>
          <a:p>
            <a:pPr marL="514350" indent="-514350">
              <a:buNone/>
            </a:pPr>
            <a:endParaRPr lang="tr-TR" dirty="0" smtClean="0"/>
          </a:p>
          <a:p>
            <a:pPr marL="514350" indent="-514350">
              <a:buNone/>
            </a:pPr>
            <a:r>
              <a:rPr lang="tr-TR" dirty="0" smtClean="0"/>
              <a:t> C)    Kuşlara benzer kelimeler, nereden gelirler bilinmez. Kah çığlık </a:t>
            </a:r>
            <a:r>
              <a:rPr lang="tr-TR" dirty="0" err="1" smtClean="0"/>
              <a:t>çığlığadırlar</a:t>
            </a:r>
            <a:r>
              <a:rPr lang="tr-TR" dirty="0" smtClean="0"/>
              <a:t>, kah sesleri işitilmez. Çiçeğe benzer kelimeler: turuncu, erguvan, beyaz... Bir rüzgâr sürükler hepsini. Gönülden </a:t>
            </a:r>
            <a:r>
              <a:rPr lang="tr-TR" dirty="0" err="1" smtClean="0"/>
              <a:t>gönüle</a:t>
            </a:r>
            <a:r>
              <a:rPr lang="tr-TR" dirty="0" smtClean="0"/>
              <a:t> köprü, asırdan </a:t>
            </a:r>
            <a:r>
              <a:rPr lang="tr-TR" dirty="0" err="1" smtClean="0"/>
              <a:t>asıra</a:t>
            </a:r>
            <a:r>
              <a:rPr lang="tr-TR" dirty="0" smtClean="0"/>
              <a:t> merdiven... </a:t>
            </a:r>
          </a:p>
          <a:p>
            <a:pPr marL="514350" indent="-514350">
              <a:buNone/>
            </a:pPr>
            <a:endParaRPr lang="tr-TR" dirty="0" smtClean="0"/>
          </a:p>
          <a:p>
            <a:pPr marL="514350" indent="-514350">
              <a:buAutoNum type="alphaUcParenR" startAt="4"/>
            </a:pPr>
            <a:r>
              <a:rPr lang="tr-TR" dirty="0" smtClean="0"/>
              <a:t>Şimdi kalbimiz boş, başımız doludur. Ağzımızda zehir, gözlerimizde ateş var; tatsız bir sersemlik içindeyiz. Artık yolun ortasını geçtik ve ellerimiz, dizlerimiz titriyor, önümüzdeki ufuklardan yok olma havası esiyor. </a:t>
            </a:r>
          </a:p>
          <a:p>
            <a:pPr marL="514350" indent="-514350">
              <a:buNone/>
            </a:pPr>
            <a:endParaRPr lang="tr-TR" dirty="0" smtClean="0"/>
          </a:p>
          <a:p>
            <a:pPr marL="514350" indent="-514350">
              <a:buNone/>
            </a:pPr>
            <a:r>
              <a:rPr lang="tr-TR" dirty="0" smtClean="0"/>
              <a:t>E)     Eylül ayına yaklaşırken meyvelerin hasat edilmesinden sonra ağaçlar yorgun haldedir. Bu yüzden eylülde ağaçlar, kaybetmiş olduğu maddeleri toplayıp tekrar depo eder. Soğuk kış günlerinde ihtiyacını bu maddelerle karşılar.</a:t>
            </a:r>
          </a:p>
          <a:p>
            <a:pPr>
              <a:buNone/>
            </a:pP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1</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C) Dil, kanalı kontrol işlevinde kullanılmıştır. </a:t>
            </a:r>
          </a:p>
          <a:p>
            <a:pPr>
              <a:buNone/>
            </a:pPr>
            <a:endParaRPr lang="tr-T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17</a:t>
            </a:r>
            <a:endParaRPr lang="tr-TR" b="1" dirty="0"/>
          </a:p>
        </p:txBody>
      </p:sp>
      <p:sp>
        <p:nvSpPr>
          <p:cNvPr id="3" name="2 İçerik Yer Tutucusu"/>
          <p:cNvSpPr>
            <a:spLocks noGrp="1"/>
          </p:cNvSpPr>
          <p:nvPr>
            <p:ph idx="1"/>
          </p:nvPr>
        </p:nvSpPr>
        <p:spPr>
          <a:xfrm>
            <a:off x="285720" y="1142984"/>
            <a:ext cx="8401080" cy="4983179"/>
          </a:xfrm>
        </p:spPr>
        <p:txBody>
          <a:bodyPr/>
          <a:lstStyle/>
          <a:p>
            <a:pPr>
              <a:buNone/>
            </a:pPr>
            <a:r>
              <a:rPr lang="tr-TR" sz="2400" b="1" dirty="0" smtClean="0">
                <a:solidFill>
                  <a:srgbClr val="FF0000"/>
                </a:solidFill>
              </a:rPr>
              <a:t>E)   Eylül ayına yaklaşırken meyvelerin hasat edilmesinden sonra ağaçlar yorgun haldedir. Bu yüzden eylülde ağaçlar, kaybetmiş olduğu maddeleri toplayıp tekrar depo eder. Soğuk kış günlerinde ihtiyacını bu maddelerle karşılar.</a:t>
            </a:r>
          </a:p>
          <a:p>
            <a:pPr>
              <a:buNone/>
            </a:pPr>
            <a:endParaRPr lang="tr-T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357982"/>
          </a:xfrm>
        </p:spPr>
        <p:txBody>
          <a:bodyPr>
            <a:normAutofit fontScale="62500" lnSpcReduction="20000"/>
          </a:bodyPr>
          <a:lstStyle/>
          <a:p>
            <a:pPr>
              <a:buNone/>
            </a:pPr>
            <a:r>
              <a:rPr lang="tr-TR" b="1" dirty="0" smtClean="0"/>
              <a:t>18.Türk destanlarındaki motiflerle ilgili aşağıda verilen yargıların hangisinde bir bilgi yanlışı vardır?</a:t>
            </a:r>
          </a:p>
          <a:p>
            <a:pPr marL="514350" indent="-514350">
              <a:buAutoNum type="alphaUcParenR"/>
            </a:pPr>
            <a:r>
              <a:rPr lang="tr-TR" dirty="0" smtClean="0"/>
              <a:t>Işık, destanlarımıza aydınlık veren dini bir motiftir. Destanların büyük kahramanları ve onların evlenecekleri kadınlar çok defa kutsal bir ışıktan doğarlar.</a:t>
            </a:r>
          </a:p>
          <a:p>
            <a:pPr marL="514350" indent="-514350">
              <a:buNone/>
            </a:pPr>
            <a:r>
              <a:rPr lang="tr-TR" dirty="0" smtClean="0"/>
              <a:t> </a:t>
            </a:r>
          </a:p>
          <a:p>
            <a:pPr marL="514350" indent="-514350">
              <a:buNone/>
            </a:pPr>
            <a:r>
              <a:rPr lang="tr-TR" dirty="0" smtClean="0"/>
              <a:t>B)    Ağaç motifi, destanlarımızın asıl </a:t>
            </a:r>
            <a:r>
              <a:rPr lang="tr-TR" dirty="0" err="1" smtClean="0"/>
              <a:t>ögelerinden</a:t>
            </a:r>
            <a:r>
              <a:rPr lang="tr-TR" dirty="0" smtClean="0"/>
              <a:t> birisi olarak kabul edilir. Önemi</a:t>
            </a:r>
          </a:p>
          <a:p>
            <a:pPr marL="514350" indent="-514350">
              <a:buNone/>
            </a:pPr>
            <a:r>
              <a:rPr lang="tr-TR" dirty="0" smtClean="0"/>
              <a:t>        büyük olan ağaç destanlarda kutsallaştırılmak sureti ile yok edilmesinin önüne</a:t>
            </a:r>
          </a:p>
          <a:p>
            <a:pPr marL="514350" indent="-514350">
              <a:buNone/>
            </a:pPr>
            <a:r>
              <a:rPr lang="tr-TR" dirty="0" smtClean="0"/>
              <a:t>        geçilmiştir. </a:t>
            </a:r>
          </a:p>
          <a:p>
            <a:pPr marL="514350" indent="-514350">
              <a:buNone/>
            </a:pPr>
            <a:endParaRPr lang="tr-TR" dirty="0" smtClean="0"/>
          </a:p>
          <a:p>
            <a:pPr marL="514350" indent="-514350">
              <a:buNone/>
            </a:pPr>
            <a:r>
              <a:rPr lang="tr-TR" dirty="0" smtClean="0"/>
              <a:t>C)     Destanlarımızda kurt motifi, Türk’ün hayat ve savaş gücünün bir simgesi olarak belirtilmiştir. Çevik, hareketli ve güçlü bir hayvan olduğu için çeşitli dönemlerde kimi Türk boylarının bayrak ve flamalarına sembol olarak geçmiştir. </a:t>
            </a:r>
          </a:p>
          <a:p>
            <a:pPr marL="514350" indent="-514350">
              <a:buNone/>
            </a:pPr>
            <a:endParaRPr lang="tr-TR" dirty="0" smtClean="0"/>
          </a:p>
          <a:p>
            <a:pPr marL="514350" indent="-514350">
              <a:buNone/>
            </a:pPr>
            <a:r>
              <a:rPr lang="tr-TR" dirty="0" smtClean="0"/>
              <a:t>D)    Türk halk kültürünün önemli bir </a:t>
            </a:r>
            <a:r>
              <a:rPr lang="tr-TR" dirty="0" err="1" smtClean="0"/>
              <a:t>ögesi</a:t>
            </a:r>
            <a:r>
              <a:rPr lang="tr-TR" dirty="0" smtClean="0"/>
              <a:t> olan Hızır motifi, destanlarımızda destan kahramanına yol gösterip yardım eder. Hızır inancı halen halk arasında Hızır efsaneleri olarak anlatılıp varlığını ve yaygınlığını korumaktadır. </a:t>
            </a:r>
          </a:p>
          <a:p>
            <a:pPr marL="514350" indent="-514350">
              <a:buNone/>
            </a:pPr>
            <a:endParaRPr lang="tr-TR" dirty="0" smtClean="0"/>
          </a:p>
          <a:p>
            <a:pPr marL="514350" indent="-514350">
              <a:buNone/>
            </a:pPr>
            <a:r>
              <a:rPr lang="tr-TR" dirty="0" smtClean="0"/>
              <a:t>E)     Mağara motifi ile görünmez âlemden gelen koruyucu, güç verici, kutsallığa erişmiş şahıslar ifade edilir. “Alp”lerin yanında bulunan bu kırk yiğidin hepsi de bey soyundandır.</a:t>
            </a:r>
          </a:p>
          <a:p>
            <a:pPr>
              <a:buNone/>
            </a:pPr>
            <a:endParaRPr lang="tr-T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18</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E) Mağara motifi ile görünmez âlemden gelen koruyucu, güç verici, kutsallığa erişmiş şahıslar ifade edilir. “Alp”lerin yanında bulunan bu kırk yiğidin hepsi de bey soyundandır.</a:t>
            </a:r>
          </a:p>
          <a:p>
            <a:pPr>
              <a:buNone/>
            </a:pPr>
            <a:endParaRPr lang="tr-T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357166"/>
            <a:ext cx="8858312" cy="6143668"/>
          </a:xfrm>
        </p:spPr>
        <p:txBody>
          <a:bodyPr>
            <a:normAutofit lnSpcReduction="10000"/>
          </a:bodyPr>
          <a:lstStyle/>
          <a:p>
            <a:pPr>
              <a:buNone/>
            </a:pPr>
            <a:r>
              <a:rPr lang="tr-TR" sz="2700" b="1" dirty="0" smtClean="0"/>
              <a:t>19.</a:t>
            </a:r>
            <a:r>
              <a:rPr lang="tr-TR" sz="2700" dirty="0" smtClean="0"/>
              <a:t>Edebiyat-ı Cedide yazarı, </a:t>
            </a:r>
            <a:r>
              <a:rPr lang="tr-TR" sz="2700" u="sng" dirty="0" smtClean="0"/>
              <a:t>Halit Ziya Uşaklıgil</a:t>
            </a:r>
            <a:r>
              <a:rPr lang="tr-TR" sz="2700" dirty="0" smtClean="0"/>
              <a:t>, hatıralarını</a:t>
            </a:r>
          </a:p>
          <a:p>
            <a:pPr>
              <a:buNone/>
            </a:pPr>
            <a:r>
              <a:rPr lang="tr-TR" sz="2700" dirty="0" smtClean="0"/>
              <a:t>                                                               I</a:t>
            </a:r>
          </a:p>
          <a:p>
            <a:pPr>
              <a:buNone/>
            </a:pPr>
            <a:r>
              <a:rPr lang="tr-TR" sz="2700" dirty="0" smtClean="0"/>
              <a:t>  </a:t>
            </a:r>
            <a:r>
              <a:rPr lang="tr-TR" sz="2700" u="sng" dirty="0" smtClean="0"/>
              <a:t>Kavgalarım</a:t>
            </a:r>
            <a:r>
              <a:rPr lang="tr-TR" sz="2700" dirty="0" smtClean="0"/>
              <a:t> ile </a:t>
            </a:r>
            <a:r>
              <a:rPr lang="tr-TR" sz="2700" u="sng" dirty="0" smtClean="0"/>
              <a:t>Saray ve Ötesi</a:t>
            </a:r>
            <a:r>
              <a:rPr lang="tr-TR" sz="2700" dirty="0" smtClean="0"/>
              <a:t> adlı yapıtlarında dile getirmiştir. </a:t>
            </a:r>
          </a:p>
          <a:p>
            <a:pPr>
              <a:buNone/>
            </a:pPr>
            <a:r>
              <a:rPr lang="tr-TR" sz="2700" dirty="0" smtClean="0"/>
              <a:t>              II                            III</a:t>
            </a:r>
          </a:p>
          <a:p>
            <a:pPr>
              <a:buNone/>
            </a:pPr>
            <a:r>
              <a:rPr lang="tr-TR" sz="2700" dirty="0" smtClean="0"/>
              <a:t>  </a:t>
            </a:r>
            <a:r>
              <a:rPr lang="tr-TR" sz="2700" u="sng" dirty="0" smtClean="0"/>
              <a:t>Yapıtlarını yeni bir söz dizimi ile yazmıştır</a:t>
            </a:r>
            <a:r>
              <a:rPr lang="tr-TR" sz="2700" dirty="0" smtClean="0"/>
              <a:t>. Yapıtlarında</a:t>
            </a:r>
          </a:p>
          <a:p>
            <a:pPr>
              <a:buNone/>
            </a:pPr>
            <a:r>
              <a:rPr lang="tr-TR" sz="2700" dirty="0" smtClean="0"/>
              <a:t>                                    IV</a:t>
            </a:r>
          </a:p>
          <a:p>
            <a:pPr>
              <a:buNone/>
            </a:pPr>
            <a:r>
              <a:rPr lang="tr-TR" sz="2700" dirty="0" smtClean="0"/>
              <a:t>  yepyeni tamlamalar kullandığından; </a:t>
            </a:r>
            <a:r>
              <a:rPr lang="tr-TR" sz="2700" u="sng" dirty="0" smtClean="0"/>
              <a:t>dekadanlık, alafrangalık </a:t>
            </a:r>
          </a:p>
          <a:p>
            <a:pPr>
              <a:buNone/>
            </a:pPr>
            <a:r>
              <a:rPr lang="tr-TR" sz="2700" dirty="0" smtClean="0"/>
              <a:t>                                                                                     V</a:t>
            </a:r>
          </a:p>
          <a:p>
            <a:pPr>
              <a:buNone/>
            </a:pPr>
            <a:r>
              <a:rPr lang="tr-TR" sz="2700" dirty="0" smtClean="0"/>
              <a:t>  </a:t>
            </a:r>
            <a:r>
              <a:rPr lang="tr-TR" sz="2700" u="sng" dirty="0" smtClean="0"/>
              <a:t>ve dili bozmakla suçlanmıştır.</a:t>
            </a:r>
          </a:p>
          <a:p>
            <a:pPr>
              <a:buNone/>
            </a:pPr>
            <a:endParaRPr lang="tr-TR" sz="2700" u="sng" dirty="0" smtClean="0"/>
          </a:p>
          <a:p>
            <a:pPr>
              <a:buNone/>
            </a:pPr>
            <a:r>
              <a:rPr lang="tr-TR" sz="2700" b="1" dirty="0" smtClean="0"/>
              <a:t>Bu parçadaki numaralanmış bölümlerin hangisinde bir bilgi </a:t>
            </a:r>
          </a:p>
          <a:p>
            <a:pPr>
              <a:buNone/>
            </a:pPr>
            <a:r>
              <a:rPr lang="tr-TR" sz="2700" b="1" dirty="0" smtClean="0"/>
              <a:t>yanlışı vardır?</a:t>
            </a:r>
          </a:p>
          <a:p>
            <a:pPr>
              <a:buNone/>
            </a:pPr>
            <a:r>
              <a:rPr lang="tr-TR" sz="2700" dirty="0" smtClean="0"/>
              <a:t>A) I.                 B) II.                 C) III.                D) IV.                 E) V.</a:t>
            </a:r>
          </a:p>
          <a:p>
            <a:pPr>
              <a:buNone/>
            </a:pPr>
            <a:endParaRPr lang="tr-TR" b="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19</a:t>
            </a:r>
            <a:endParaRPr lang="tr-TR" b="1" dirty="0"/>
          </a:p>
        </p:txBody>
      </p:sp>
      <p:sp>
        <p:nvSpPr>
          <p:cNvPr id="3" name="2 İçerik Yer Tutucusu"/>
          <p:cNvSpPr>
            <a:spLocks noGrp="1"/>
          </p:cNvSpPr>
          <p:nvPr>
            <p:ph idx="1"/>
          </p:nvPr>
        </p:nvSpPr>
        <p:spPr>
          <a:xfrm>
            <a:off x="457200" y="1600200"/>
            <a:ext cx="8229600" cy="4829196"/>
          </a:xfrm>
        </p:spPr>
        <p:txBody>
          <a:bodyPr/>
          <a:lstStyle/>
          <a:p>
            <a:pPr>
              <a:buNone/>
            </a:pPr>
            <a:r>
              <a:rPr lang="tr-TR" b="1" dirty="0" smtClean="0">
                <a:solidFill>
                  <a:srgbClr val="FF0000"/>
                </a:solidFill>
              </a:rPr>
              <a:t>B) II.</a:t>
            </a:r>
          </a:p>
          <a:p>
            <a:pPr>
              <a:buNone/>
            </a:pPr>
            <a:endParaRPr lang="tr-TR" b="1" dirty="0" smtClean="0"/>
          </a:p>
          <a:p>
            <a:pPr>
              <a:buNone/>
            </a:pPr>
            <a:r>
              <a:rPr lang="tr-TR" b="1" dirty="0" smtClean="0"/>
              <a:t>Kavgalarım </a:t>
            </a:r>
            <a:r>
              <a:rPr lang="tr-TR" b="1" dirty="0" smtClean="0">
                <a:sym typeface="Wingdings" pitchFamily="2" charset="2"/>
              </a:rPr>
              <a:t> Hüseyin Cahit Yalçın  Eleştiri</a:t>
            </a:r>
            <a:endParaRPr lang="tr-TR" b="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14290"/>
            <a:ext cx="8501122" cy="6357982"/>
          </a:xfrm>
        </p:spPr>
        <p:txBody>
          <a:bodyPr>
            <a:normAutofit/>
          </a:bodyPr>
          <a:lstStyle/>
          <a:p>
            <a:pPr>
              <a:lnSpc>
                <a:spcPct val="150000"/>
              </a:lnSpc>
              <a:buNone/>
            </a:pPr>
            <a:r>
              <a:rPr lang="tr-TR" sz="2400" b="1" dirty="0" smtClean="0"/>
              <a:t>20. </a:t>
            </a:r>
            <a:r>
              <a:rPr lang="tr-TR" sz="2400" dirty="0" smtClean="0"/>
              <a:t>“Akımın temel yasalarından biri insanın yazgısını koşulların ve çevrenin çizmiş olmasıdır. İnsan, bu çevre ve koşullara başkaldırsa da onları değiştiremez. Yazar bu yüzden dış dünyayı ve yaşamı, devingenliği içinde yansıtmaz. Belirli koşullar içinde insanı ele alır, onun duygu ve düşünce evrenini, yetiştiği doğal ve toplumsal çevrenin etkisi doğrultusunda çizer; kişiler üzerinde birtakım deneyler yapar.” </a:t>
            </a:r>
            <a:r>
              <a:rPr lang="tr-TR" sz="2400" b="1" dirty="0" smtClean="0"/>
              <a:t>görüşünü ileri süren bir yazar, aşağıdaki edebiyat akımlarından hangisinin savunucusu durumundadır?</a:t>
            </a:r>
          </a:p>
          <a:p>
            <a:pPr marL="514350" indent="-514350">
              <a:lnSpc>
                <a:spcPct val="150000"/>
              </a:lnSpc>
              <a:buNone/>
            </a:pPr>
            <a:r>
              <a:rPr lang="tr-TR" sz="2400" dirty="0" smtClean="0"/>
              <a:t>A) Klasisizm               B) Romantizm           C) Ekspresyonizm   </a:t>
            </a:r>
          </a:p>
          <a:p>
            <a:pPr marL="514350" indent="-514350">
              <a:lnSpc>
                <a:spcPct val="150000"/>
              </a:lnSpc>
              <a:buNone/>
            </a:pPr>
            <a:r>
              <a:rPr lang="tr-TR" sz="2400" dirty="0" smtClean="0"/>
              <a:t>                        D) Natüralizm               E) Egzistansiyalizm</a:t>
            </a:r>
          </a:p>
          <a:p>
            <a:pPr>
              <a:buNone/>
            </a:pPr>
            <a:endParaRPr lang="tr-TR" b="1"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20</a:t>
            </a:r>
            <a:endParaRPr lang="tr-TR" b="1" dirty="0"/>
          </a:p>
        </p:txBody>
      </p:sp>
      <p:sp>
        <p:nvSpPr>
          <p:cNvPr id="3" name="2 İçerik Yer Tutucusu"/>
          <p:cNvSpPr>
            <a:spLocks noGrp="1"/>
          </p:cNvSpPr>
          <p:nvPr>
            <p:ph idx="1"/>
          </p:nvPr>
        </p:nvSpPr>
        <p:spPr/>
        <p:txBody>
          <a:bodyPr/>
          <a:lstStyle/>
          <a:p>
            <a:pPr>
              <a:buNone/>
            </a:pPr>
            <a:r>
              <a:rPr lang="tr-TR" dirty="0" smtClean="0"/>
              <a:t> </a:t>
            </a:r>
            <a:r>
              <a:rPr lang="tr-TR" b="1" dirty="0" smtClean="0">
                <a:solidFill>
                  <a:srgbClr val="FF0000"/>
                </a:solidFill>
              </a:rPr>
              <a:t>D) Natüralizm </a:t>
            </a:r>
            <a:endParaRPr lang="tr-TR" b="1" dirty="0">
              <a:solidFill>
                <a:srgbClr val="FF000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57158" y="214290"/>
            <a:ext cx="8429684" cy="6429420"/>
          </a:xfrm>
        </p:spPr>
        <p:txBody>
          <a:bodyPr>
            <a:normAutofit/>
          </a:bodyPr>
          <a:lstStyle/>
          <a:p>
            <a:pPr>
              <a:buNone/>
            </a:pPr>
            <a:r>
              <a:rPr lang="tr-TR" b="1" dirty="0" smtClean="0"/>
              <a:t>21. </a:t>
            </a:r>
            <a:r>
              <a:rPr lang="tr-TR" sz="2400" dirty="0" smtClean="0"/>
              <a:t>I. Egzistansiyalizmin etkisinde kalınmıştır. </a:t>
            </a:r>
          </a:p>
          <a:p>
            <a:pPr>
              <a:buNone/>
            </a:pPr>
            <a:r>
              <a:rPr lang="tr-TR" sz="2400" dirty="0" smtClean="0"/>
              <a:t>        II. Sanat için sanat anlayışı benimsenmiştir. </a:t>
            </a:r>
          </a:p>
          <a:p>
            <a:pPr>
              <a:buNone/>
            </a:pPr>
            <a:r>
              <a:rPr lang="tr-TR" sz="2400" dirty="0" smtClean="0"/>
              <a:t>       III. Yayımladıkları bildiri, edebiyatımızda yayımlanan ilk bildiri                              </a:t>
            </a:r>
            <a:r>
              <a:rPr lang="tr-TR" sz="800" dirty="0" smtClean="0"/>
              <a:t>.  </a:t>
            </a:r>
            <a:r>
              <a:rPr lang="tr-TR" sz="2400" dirty="0" smtClean="0"/>
              <a:t>      özelliğini taşır. </a:t>
            </a:r>
          </a:p>
          <a:p>
            <a:pPr>
              <a:buNone/>
            </a:pPr>
            <a:r>
              <a:rPr lang="tr-TR" sz="2400" dirty="0" smtClean="0"/>
              <a:t>       IV. Kendisinden sonra gelen birçok edebî topluluğu etkilemiştir. </a:t>
            </a:r>
          </a:p>
          <a:p>
            <a:pPr>
              <a:buNone/>
            </a:pPr>
            <a:r>
              <a:rPr lang="tr-TR" sz="2400" dirty="0" smtClean="0"/>
              <a:t>        V. Topluluk dağıldıktan sonra, topluluğun birçok temsilcisi Milli     </a:t>
            </a:r>
            <a:r>
              <a:rPr lang="tr-TR" sz="800" dirty="0" smtClean="0"/>
              <a:t>. </a:t>
            </a:r>
            <a:r>
              <a:rPr lang="tr-TR" sz="2400" dirty="0" smtClean="0"/>
              <a:t>     Edebiyat akımına dahil olmuştur.</a:t>
            </a:r>
          </a:p>
          <a:p>
            <a:pPr>
              <a:buNone/>
            </a:pPr>
            <a:r>
              <a:rPr lang="tr-TR" sz="2400" b="1" dirty="0" smtClean="0"/>
              <a:t>Yukarıda numaralanmış yargılardan hangileri </a:t>
            </a:r>
            <a:r>
              <a:rPr lang="tr-TR" sz="2400" b="1" dirty="0" err="1" smtClean="0"/>
              <a:t>Fecr</a:t>
            </a:r>
            <a:r>
              <a:rPr lang="tr-TR" sz="2400" b="1" dirty="0" smtClean="0"/>
              <a:t>-i </a:t>
            </a:r>
            <a:r>
              <a:rPr lang="tr-TR" sz="2400" b="1" dirty="0" err="1" smtClean="0"/>
              <a:t>Âti</a:t>
            </a:r>
            <a:r>
              <a:rPr lang="tr-TR" sz="2400" b="1" dirty="0" smtClean="0"/>
              <a:t> topluluğu </a:t>
            </a:r>
          </a:p>
          <a:p>
            <a:pPr>
              <a:buNone/>
            </a:pPr>
            <a:r>
              <a:rPr lang="tr-TR" sz="2400" b="1" dirty="0" smtClean="0"/>
              <a:t>ile ilgili olarak </a:t>
            </a:r>
            <a:r>
              <a:rPr lang="tr-TR" sz="2400" b="1" u="sng" dirty="0" smtClean="0"/>
              <a:t>söylenemez?</a:t>
            </a:r>
          </a:p>
          <a:p>
            <a:pPr>
              <a:buNone/>
            </a:pPr>
            <a:r>
              <a:rPr lang="tr-TR" sz="2400" dirty="0" smtClean="0"/>
              <a:t>A) I. ve II.                              B) II. ve III.                           C) I. ve IV.</a:t>
            </a:r>
          </a:p>
          <a:p>
            <a:pPr>
              <a:buNone/>
            </a:pPr>
            <a:r>
              <a:rPr lang="tr-TR" sz="2400" dirty="0" smtClean="0"/>
              <a:t>                           D) III. ve V.                      E) IV. ve V.</a:t>
            </a:r>
            <a:endParaRPr lang="tr-TR" sz="24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21</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C) I. ve IV.</a:t>
            </a:r>
            <a:endParaRPr lang="tr-TR" b="1" dirty="0">
              <a:solidFill>
                <a:srgbClr val="FF0000"/>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14290"/>
            <a:ext cx="8715436" cy="6500858"/>
          </a:xfrm>
        </p:spPr>
        <p:txBody>
          <a:bodyPr>
            <a:normAutofit fontScale="62500" lnSpcReduction="20000"/>
          </a:bodyPr>
          <a:lstStyle/>
          <a:p>
            <a:pPr>
              <a:lnSpc>
                <a:spcPct val="170000"/>
              </a:lnSpc>
              <a:buNone/>
            </a:pPr>
            <a:r>
              <a:rPr lang="tr-TR" b="1" dirty="0" smtClean="0"/>
              <a:t>22. </a:t>
            </a:r>
            <a:r>
              <a:rPr lang="tr-TR" dirty="0" smtClean="0"/>
              <a:t>Servet Bey'in oğlu Cemil, eğlence hayatına çok düşkündür. Kızı Seniha ise pazartesi günleri çay partisi tertip eder. Buraya mürebbiyesi </a:t>
            </a:r>
            <a:r>
              <a:rPr lang="tr-TR" dirty="0" err="1" smtClean="0"/>
              <a:t>Kromaki</a:t>
            </a:r>
            <a:r>
              <a:rPr lang="tr-TR" dirty="0" smtClean="0"/>
              <a:t> vasıtasıyla tanıdığı Beyoğlu madam ve matmazelleri, kendi çocukluk arkadaşlarından genç kızlar ve aile dostu genç kadınlar, kardeşi Cemil'in arkadaşlarından genç erkekler gelir. Bunlar arasında Süreyya Bey, çay günlerinin devamlı misafiridir. Avrupa'nın muhtelif şehirlerini dolaşmış olan Süreyya Bey, Avrupai hareketleriyle bu kadınlar tarafından beğenilen birisidir. Çay günlerinin bir diğer müdavimi Seniha'nın halasının oğlu Hakkı </a:t>
            </a:r>
            <a:r>
              <a:rPr lang="tr-TR" dirty="0" err="1" smtClean="0"/>
              <a:t>Celis'tir</a:t>
            </a:r>
            <a:r>
              <a:rPr lang="tr-TR" dirty="0" smtClean="0"/>
              <a:t>.</a:t>
            </a:r>
          </a:p>
          <a:p>
            <a:pPr>
              <a:buNone/>
            </a:pPr>
            <a:r>
              <a:rPr lang="tr-TR" b="1" dirty="0" smtClean="0"/>
              <a:t>Bu parçadaki bilgi yanlışının giderilmesi için aşağıdaki değişikliklerden hangisi </a:t>
            </a:r>
          </a:p>
          <a:p>
            <a:pPr>
              <a:buNone/>
            </a:pPr>
            <a:r>
              <a:rPr lang="tr-TR" b="1" dirty="0" smtClean="0"/>
              <a:t>yapılmalıdır?</a:t>
            </a:r>
          </a:p>
          <a:p>
            <a:pPr>
              <a:buNone/>
            </a:pPr>
            <a:endParaRPr lang="tr-TR" b="1" dirty="0" smtClean="0"/>
          </a:p>
          <a:p>
            <a:pPr marL="514350" indent="-514350">
              <a:buNone/>
            </a:pPr>
            <a:r>
              <a:rPr lang="tr-TR" dirty="0" smtClean="0"/>
              <a:t>A) Servet Bey yerine Naim Efendi getirilerek </a:t>
            </a:r>
          </a:p>
          <a:p>
            <a:pPr marL="514350" indent="-514350">
              <a:buNone/>
            </a:pPr>
            <a:r>
              <a:rPr lang="tr-TR" dirty="0" smtClean="0"/>
              <a:t>B) Seniha yerine Neriman getirilerek </a:t>
            </a:r>
          </a:p>
          <a:p>
            <a:pPr marL="514350" indent="-514350">
              <a:buNone/>
            </a:pPr>
            <a:r>
              <a:rPr lang="tr-TR" dirty="0" smtClean="0"/>
              <a:t>C) </a:t>
            </a:r>
            <a:r>
              <a:rPr lang="tr-TR" dirty="0" err="1" smtClean="0"/>
              <a:t>Kromaki</a:t>
            </a:r>
            <a:r>
              <a:rPr lang="tr-TR" dirty="0" smtClean="0"/>
              <a:t> yerine </a:t>
            </a:r>
            <a:r>
              <a:rPr lang="tr-TR" dirty="0" err="1" smtClean="0"/>
              <a:t>Angel</a:t>
            </a:r>
            <a:r>
              <a:rPr lang="tr-TR" dirty="0" smtClean="0"/>
              <a:t> getirilerek </a:t>
            </a:r>
          </a:p>
          <a:p>
            <a:pPr marL="514350" indent="-514350">
              <a:buNone/>
            </a:pPr>
            <a:r>
              <a:rPr lang="tr-TR" dirty="0" smtClean="0"/>
              <a:t>D) Süreyya Bey yerine </a:t>
            </a:r>
            <a:r>
              <a:rPr lang="tr-TR" dirty="0" err="1" smtClean="0"/>
              <a:t>Fâik</a:t>
            </a:r>
            <a:r>
              <a:rPr lang="tr-TR" dirty="0" smtClean="0"/>
              <a:t> Bey getirilerek </a:t>
            </a:r>
          </a:p>
          <a:p>
            <a:pPr marL="514350" indent="-514350">
              <a:buNone/>
            </a:pPr>
            <a:r>
              <a:rPr lang="tr-TR" dirty="0" smtClean="0"/>
              <a:t>E) Hakkı </a:t>
            </a:r>
            <a:r>
              <a:rPr lang="tr-TR" dirty="0" err="1" smtClean="0"/>
              <a:t>Celis</a:t>
            </a:r>
            <a:r>
              <a:rPr lang="tr-TR" dirty="0" smtClean="0"/>
              <a:t> yerine Ömer Behiç getirilerek</a:t>
            </a:r>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5697559"/>
          </a:xfrm>
        </p:spPr>
        <p:txBody>
          <a:bodyPr/>
          <a:lstStyle/>
          <a:p>
            <a:pPr>
              <a:buNone/>
            </a:pPr>
            <a:r>
              <a:rPr lang="tr-TR" sz="2800" b="1" dirty="0" smtClean="0"/>
              <a:t>2. Aşağıdaki yapıtların hangisinde; yapı, dil ve anlatım bakımından yukarıdaki parçaya benzer metinlere </a:t>
            </a:r>
            <a:r>
              <a:rPr lang="tr-TR" sz="2800" b="1" u="sng" dirty="0" smtClean="0"/>
              <a:t>rastlanmaz?</a:t>
            </a:r>
          </a:p>
          <a:p>
            <a:pPr marL="514350" indent="-514350">
              <a:buNone/>
            </a:pPr>
            <a:r>
              <a:rPr lang="tr-TR" sz="2800" dirty="0" smtClean="0"/>
              <a:t>A) Bizim Akdeniz  </a:t>
            </a:r>
          </a:p>
          <a:p>
            <a:pPr marL="514350" indent="-514350">
              <a:buNone/>
            </a:pPr>
            <a:r>
              <a:rPr lang="tr-TR" sz="2800" dirty="0" smtClean="0"/>
              <a:t>B) </a:t>
            </a:r>
            <a:r>
              <a:rPr lang="tr-TR" sz="2800" dirty="0" err="1" smtClean="0"/>
              <a:t>Miratü’l</a:t>
            </a:r>
            <a:r>
              <a:rPr lang="tr-TR" sz="2800" dirty="0" smtClean="0"/>
              <a:t> Memalik </a:t>
            </a:r>
          </a:p>
          <a:p>
            <a:pPr marL="514350" indent="-514350">
              <a:buNone/>
            </a:pPr>
            <a:r>
              <a:rPr lang="tr-TR" sz="2800" dirty="0" smtClean="0"/>
              <a:t>C) Hac Yolunda  </a:t>
            </a:r>
          </a:p>
          <a:p>
            <a:pPr marL="514350" indent="-514350">
              <a:buNone/>
            </a:pPr>
            <a:r>
              <a:rPr lang="tr-TR" sz="2800" dirty="0" smtClean="0"/>
              <a:t>D) Anadolu Notları                       </a:t>
            </a:r>
          </a:p>
          <a:p>
            <a:pPr marL="514350" indent="-514350">
              <a:buNone/>
            </a:pPr>
            <a:r>
              <a:rPr lang="tr-TR" sz="2800" dirty="0" smtClean="0"/>
              <a:t>E) Han Duvarları</a:t>
            </a:r>
          </a:p>
          <a:p>
            <a:pPr>
              <a:buNone/>
            </a:pPr>
            <a:endParaRPr lang="tr-T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22</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D) Süreyya Bey yerine </a:t>
            </a:r>
            <a:r>
              <a:rPr lang="tr-TR" b="1" dirty="0" err="1" smtClean="0">
                <a:solidFill>
                  <a:srgbClr val="FF0000"/>
                </a:solidFill>
              </a:rPr>
              <a:t>Fâik</a:t>
            </a:r>
            <a:r>
              <a:rPr lang="tr-TR" b="1" dirty="0" smtClean="0">
                <a:solidFill>
                  <a:srgbClr val="FF0000"/>
                </a:solidFill>
              </a:rPr>
              <a:t> Bey getirilerek </a:t>
            </a:r>
          </a:p>
          <a:p>
            <a:pPr>
              <a:buNone/>
            </a:pPr>
            <a:endParaRPr lang="tr-T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lstStyle/>
          <a:p>
            <a:pPr>
              <a:lnSpc>
                <a:spcPct val="150000"/>
              </a:lnSpc>
              <a:buNone/>
            </a:pPr>
            <a:r>
              <a:rPr lang="tr-TR" sz="2800" b="1" dirty="0" smtClean="0"/>
              <a:t>23. </a:t>
            </a:r>
            <a:r>
              <a:rPr lang="tr-TR" sz="2800" b="1" dirty="0" err="1" smtClean="0"/>
              <a:t>Kutadgu</a:t>
            </a:r>
            <a:r>
              <a:rPr lang="tr-TR" sz="2800" b="1" dirty="0" smtClean="0"/>
              <a:t> </a:t>
            </a:r>
            <a:r>
              <a:rPr lang="tr-TR" sz="2800" b="1" dirty="0" err="1" smtClean="0"/>
              <a:t>Bilig</a:t>
            </a:r>
            <a:r>
              <a:rPr lang="tr-TR" sz="2800" b="1" dirty="0" smtClean="0"/>
              <a:t> ile ilgili olarak aşağıda verilen bilgilerden hangisi </a:t>
            </a:r>
            <a:r>
              <a:rPr lang="tr-TR" sz="2800" b="1" u="sng" dirty="0" smtClean="0"/>
              <a:t>yanlıştır?</a:t>
            </a:r>
          </a:p>
          <a:p>
            <a:pPr marL="514350" indent="-514350">
              <a:lnSpc>
                <a:spcPct val="150000"/>
              </a:lnSpc>
              <a:buNone/>
            </a:pPr>
            <a:r>
              <a:rPr lang="tr-TR" sz="2800" dirty="0" smtClean="0"/>
              <a:t>A) İslami dönem Türk edebiyatının ilk ürünlerindendir. </a:t>
            </a:r>
          </a:p>
          <a:p>
            <a:pPr marL="514350" indent="-514350">
              <a:lnSpc>
                <a:spcPct val="150000"/>
              </a:lnSpc>
              <a:buNone/>
            </a:pPr>
            <a:r>
              <a:rPr lang="tr-TR" sz="2800" dirty="0" smtClean="0"/>
              <a:t>B) Siyasetname havası egemendir. </a:t>
            </a:r>
          </a:p>
          <a:p>
            <a:pPr marL="514350" indent="-514350">
              <a:lnSpc>
                <a:spcPct val="150000"/>
              </a:lnSpc>
              <a:buNone/>
            </a:pPr>
            <a:r>
              <a:rPr lang="tr-TR" sz="2800" dirty="0" smtClean="0"/>
              <a:t>C) Göstermeye bağlı bir edebî metindir. </a:t>
            </a:r>
          </a:p>
          <a:p>
            <a:pPr marL="514350" indent="-514350">
              <a:lnSpc>
                <a:spcPct val="150000"/>
              </a:lnSpc>
              <a:buNone/>
            </a:pPr>
            <a:r>
              <a:rPr lang="tr-TR" sz="2800" dirty="0" smtClean="0"/>
              <a:t>D) Öğreticilik yönü ağır basmaktadır. </a:t>
            </a:r>
          </a:p>
          <a:p>
            <a:pPr marL="514350" indent="-514350">
              <a:lnSpc>
                <a:spcPct val="150000"/>
              </a:lnSpc>
              <a:buNone/>
            </a:pPr>
            <a:r>
              <a:rPr lang="tr-TR" sz="2800" dirty="0" smtClean="0"/>
              <a:t>E) Anlatı, sembolik kahramanlarla kurulmuştur.</a:t>
            </a:r>
          </a:p>
          <a:p>
            <a:pPr>
              <a:buNone/>
            </a:pPr>
            <a:endParaRPr lang="tr-T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23</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C) Göstermeye bağlı bir edebî metindir. </a:t>
            </a:r>
          </a:p>
          <a:p>
            <a:pPr>
              <a:buNone/>
            </a:pPr>
            <a:endParaRPr lang="tr-T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142852"/>
            <a:ext cx="8858312" cy="6572296"/>
          </a:xfrm>
        </p:spPr>
        <p:txBody>
          <a:bodyPr>
            <a:normAutofit fontScale="70000" lnSpcReduction="20000"/>
          </a:bodyPr>
          <a:lstStyle/>
          <a:p>
            <a:pPr>
              <a:lnSpc>
                <a:spcPct val="170000"/>
              </a:lnSpc>
              <a:buNone/>
            </a:pPr>
            <a:r>
              <a:rPr lang="tr-TR" b="1" dirty="0" smtClean="0"/>
              <a:t>24. </a:t>
            </a:r>
            <a:r>
              <a:rPr lang="tr-TR" sz="2800" dirty="0" smtClean="0"/>
              <a:t>Batı’ya yönelme ile birlikte aydınlar bir Avrupa dili, özellikle de Fransızcayı öğrenme çabası içine girdiler. Böylece Fransız kültürü ve edebiyatından etkilenme başladı. Şair ve yazarlar bir yandan eski edebiyattan farklı ürünler verirken bir yandan da çeviriler yapmaya başladılar. İlk önce, Fransa’da öğrenim gören ----, Fransız şairlerden çevirdiği şiirleri kitaplaştırdı. Sonra, devlet adamı olan ---- bir Fransız romanı olan “</a:t>
            </a:r>
            <a:r>
              <a:rPr lang="tr-TR" sz="2800" dirty="0" err="1" smtClean="0"/>
              <a:t>Telemak”ı</a:t>
            </a:r>
            <a:r>
              <a:rPr lang="tr-TR" sz="2800" dirty="0" smtClean="0"/>
              <a:t> çevirerek yayımladı.</a:t>
            </a:r>
          </a:p>
          <a:p>
            <a:pPr>
              <a:lnSpc>
                <a:spcPct val="170000"/>
              </a:lnSpc>
              <a:buNone/>
            </a:pPr>
            <a:r>
              <a:rPr lang="tr-TR" sz="2800" b="1" dirty="0" smtClean="0"/>
              <a:t>Bu parçada boş bırakılan yerlere, aşağıdakilerin hangisinde verilenler sırasıyla </a:t>
            </a:r>
          </a:p>
          <a:p>
            <a:pPr>
              <a:lnSpc>
                <a:spcPct val="170000"/>
              </a:lnSpc>
              <a:buNone/>
            </a:pPr>
            <a:r>
              <a:rPr lang="tr-TR" sz="2800" b="1" dirty="0" smtClean="0"/>
              <a:t>getirilmelidir?</a:t>
            </a:r>
          </a:p>
          <a:p>
            <a:pPr marL="514350" indent="-514350">
              <a:lnSpc>
                <a:spcPct val="170000"/>
              </a:lnSpc>
              <a:buNone/>
            </a:pPr>
            <a:r>
              <a:rPr lang="tr-TR" sz="2800" dirty="0" smtClean="0"/>
              <a:t>A) Ziya Paşa - Ahmet </a:t>
            </a:r>
            <a:r>
              <a:rPr lang="tr-TR" sz="2800" dirty="0" err="1" smtClean="0"/>
              <a:t>Vefik</a:t>
            </a:r>
            <a:r>
              <a:rPr lang="tr-TR" sz="2800" dirty="0" smtClean="0"/>
              <a:t> Paşa </a:t>
            </a:r>
          </a:p>
          <a:p>
            <a:pPr marL="514350" indent="-514350">
              <a:lnSpc>
                <a:spcPct val="170000"/>
              </a:lnSpc>
              <a:buNone/>
            </a:pPr>
            <a:r>
              <a:rPr lang="tr-TR" sz="2800" dirty="0" smtClean="0"/>
              <a:t>B) Namık Kemal - Ahmet Cevdet Paşa </a:t>
            </a:r>
          </a:p>
          <a:p>
            <a:pPr marL="514350" indent="-514350">
              <a:lnSpc>
                <a:spcPct val="170000"/>
              </a:lnSpc>
              <a:buNone/>
            </a:pPr>
            <a:r>
              <a:rPr lang="tr-TR" sz="2800" dirty="0" smtClean="0"/>
              <a:t>C) Ali </a:t>
            </a:r>
            <a:r>
              <a:rPr lang="tr-TR" sz="2800" dirty="0" err="1" smtClean="0"/>
              <a:t>Suavi</a:t>
            </a:r>
            <a:r>
              <a:rPr lang="tr-TR" sz="2800" dirty="0" smtClean="0"/>
              <a:t> - Ahmet Mithat Efendi </a:t>
            </a:r>
          </a:p>
          <a:p>
            <a:pPr marL="514350" indent="-514350">
              <a:lnSpc>
                <a:spcPct val="170000"/>
              </a:lnSpc>
              <a:buNone/>
            </a:pPr>
            <a:r>
              <a:rPr lang="tr-TR" sz="2800" dirty="0" smtClean="0"/>
              <a:t>D) Şinasi - Yusuf Kâmil Paşa      </a:t>
            </a:r>
          </a:p>
          <a:p>
            <a:pPr marL="514350" indent="-514350">
              <a:lnSpc>
                <a:spcPct val="170000"/>
              </a:lnSpc>
              <a:buNone/>
            </a:pPr>
            <a:r>
              <a:rPr lang="tr-TR" sz="2800" dirty="0" smtClean="0"/>
              <a:t>E) Şemsettin Sami - </a:t>
            </a:r>
            <a:r>
              <a:rPr lang="tr-TR" sz="2800" dirty="0" err="1" smtClean="0"/>
              <a:t>Samipaşazade</a:t>
            </a:r>
            <a:r>
              <a:rPr lang="tr-TR" sz="2800" dirty="0" smtClean="0"/>
              <a:t> Sezai</a:t>
            </a:r>
            <a:endParaRPr lang="tr-TR" sz="28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00034" y="214290"/>
            <a:ext cx="8229600" cy="857256"/>
          </a:xfrm>
        </p:spPr>
        <p:txBody>
          <a:bodyPr/>
          <a:lstStyle/>
          <a:p>
            <a:r>
              <a:rPr lang="tr-TR" b="1" dirty="0" smtClean="0"/>
              <a:t>Cevap 24</a:t>
            </a:r>
            <a:endParaRPr lang="tr-TR" b="1" dirty="0"/>
          </a:p>
        </p:txBody>
      </p:sp>
      <p:sp>
        <p:nvSpPr>
          <p:cNvPr id="3" name="2 İçerik Yer Tutucusu"/>
          <p:cNvSpPr>
            <a:spLocks noGrp="1"/>
          </p:cNvSpPr>
          <p:nvPr>
            <p:ph idx="1"/>
          </p:nvPr>
        </p:nvSpPr>
        <p:spPr>
          <a:xfrm>
            <a:off x="285720" y="1142984"/>
            <a:ext cx="8401080" cy="5214974"/>
          </a:xfrm>
        </p:spPr>
        <p:txBody>
          <a:bodyPr/>
          <a:lstStyle/>
          <a:p>
            <a:pPr>
              <a:buNone/>
            </a:pPr>
            <a:r>
              <a:rPr lang="tr-TR" b="1" dirty="0" smtClean="0">
                <a:solidFill>
                  <a:srgbClr val="FF0000"/>
                </a:solidFill>
              </a:rPr>
              <a:t>D) Şinasi - Yusuf Kâmil Paşa      </a:t>
            </a:r>
          </a:p>
          <a:p>
            <a:pPr>
              <a:buNone/>
            </a:pPr>
            <a:endParaRPr lang="tr-TR" dirty="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429684" cy="6500858"/>
          </a:xfrm>
        </p:spPr>
        <p:txBody>
          <a:bodyPr>
            <a:normAutofit fontScale="62500" lnSpcReduction="20000"/>
          </a:bodyPr>
          <a:lstStyle/>
          <a:p>
            <a:pPr>
              <a:lnSpc>
                <a:spcPct val="170000"/>
              </a:lnSpc>
              <a:buNone/>
            </a:pPr>
            <a:r>
              <a:rPr lang="tr-TR" b="1" dirty="0" smtClean="0"/>
              <a:t>25.</a:t>
            </a:r>
            <a:r>
              <a:rPr lang="tr-TR" dirty="0" smtClean="0"/>
              <a:t>Milli Edebiyatın tanınmış romancıları arasındadır. Yapıtlarında, kadının eğitilmesine ve toplum içindeki konumuna özellikle yer vermiş, yazıları ile kadın hakları savunuculuğu yapmıştır. İlk romanları, aşk öyküleri anlatan yapıtlardır. Romanlarının kadınları, Batılı bir anlayışla idealize edilmiş, güçlü ve kültürlü kadınlardır. Kurtuluş Savaşı Dönemi’nde ulusçu, milli duyguları öne çıkaran roman ve öyküler kaleme alır.  </a:t>
            </a:r>
          </a:p>
          <a:p>
            <a:pPr>
              <a:lnSpc>
                <a:spcPct val="170000"/>
              </a:lnSpc>
              <a:buNone/>
            </a:pPr>
            <a:r>
              <a:rPr lang="tr-TR" b="1" dirty="0" smtClean="0"/>
              <a:t>Aşağıdaki başkişilerden hangisi, bu parçada sözü edilen yazarın romanlarından </a:t>
            </a:r>
          </a:p>
          <a:p>
            <a:pPr>
              <a:lnSpc>
                <a:spcPct val="170000"/>
              </a:lnSpc>
              <a:buNone/>
            </a:pPr>
            <a:r>
              <a:rPr lang="tr-TR" b="1" dirty="0" smtClean="0"/>
              <a:t>birine ait </a:t>
            </a:r>
            <a:r>
              <a:rPr lang="tr-TR" b="1" u="sng" dirty="0" smtClean="0"/>
              <a:t>değildir?</a:t>
            </a:r>
          </a:p>
          <a:p>
            <a:pPr marL="514350" indent="-514350">
              <a:lnSpc>
                <a:spcPct val="170000"/>
              </a:lnSpc>
              <a:buNone/>
            </a:pPr>
            <a:r>
              <a:rPr lang="tr-TR" dirty="0" smtClean="0"/>
              <a:t>A) Handan    </a:t>
            </a:r>
          </a:p>
          <a:p>
            <a:pPr marL="514350" indent="-514350">
              <a:lnSpc>
                <a:spcPct val="170000"/>
              </a:lnSpc>
              <a:buNone/>
            </a:pPr>
            <a:r>
              <a:rPr lang="tr-TR" dirty="0" smtClean="0"/>
              <a:t>B) Aliye </a:t>
            </a:r>
          </a:p>
          <a:p>
            <a:pPr marL="514350" indent="-514350">
              <a:lnSpc>
                <a:spcPct val="170000"/>
              </a:lnSpc>
              <a:buNone/>
            </a:pPr>
            <a:r>
              <a:rPr lang="tr-TR" dirty="0" smtClean="0"/>
              <a:t>C) Rabia     </a:t>
            </a:r>
          </a:p>
          <a:p>
            <a:pPr marL="514350" indent="-514350">
              <a:lnSpc>
                <a:spcPct val="170000"/>
              </a:lnSpc>
              <a:buNone/>
            </a:pPr>
            <a:r>
              <a:rPr lang="tr-TR" dirty="0" smtClean="0"/>
              <a:t>D) Gönül Hanım       </a:t>
            </a:r>
          </a:p>
          <a:p>
            <a:pPr marL="514350" indent="-514350">
              <a:lnSpc>
                <a:spcPct val="170000"/>
              </a:lnSpc>
              <a:buNone/>
            </a:pPr>
            <a:r>
              <a:rPr lang="tr-TR" dirty="0" smtClean="0"/>
              <a:t>E) </a:t>
            </a:r>
            <a:r>
              <a:rPr lang="tr-TR" dirty="0" err="1" smtClean="0"/>
              <a:t>Seviyye</a:t>
            </a:r>
            <a:r>
              <a:rPr lang="tr-TR" dirty="0" smtClean="0"/>
              <a:t> Talip</a:t>
            </a:r>
            <a:endParaRPr lang="tr-T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25</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D) Gönül Hanım       </a:t>
            </a:r>
          </a:p>
          <a:p>
            <a:pPr>
              <a:buNone/>
            </a:pPr>
            <a:endParaRPr lang="tr-T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14290"/>
            <a:ext cx="8858312" cy="6500858"/>
          </a:xfrm>
        </p:spPr>
        <p:txBody>
          <a:bodyPr/>
          <a:lstStyle/>
          <a:p>
            <a:pPr>
              <a:buNone/>
            </a:pPr>
            <a:r>
              <a:rPr lang="tr-TR" sz="2400" b="1" dirty="0" smtClean="0"/>
              <a:t>26. </a:t>
            </a:r>
            <a:r>
              <a:rPr lang="tr-TR" sz="2400" dirty="0" smtClean="0"/>
              <a:t>Tanzimat Edebiyatı sanatçılarından ----, genellikle sahneye konulmaya elverişli olmayan tiyatrolar yazmıştır. Aynı zamanda Türk edebiyatının en üretken şairlerinden biri olmuş, divan şiirinin kalıplarını yıkarak şiirde biçimsel yenilikler yapmıştır. </a:t>
            </a:r>
          </a:p>
          <a:p>
            <a:pPr>
              <a:buNone/>
            </a:pPr>
            <a:r>
              <a:rPr lang="tr-TR" sz="2400" b="1" dirty="0" smtClean="0"/>
              <a:t>Bu parçada boş bırakılan yere aşağıdakilerden hangisi getirilmelidir?</a:t>
            </a:r>
          </a:p>
          <a:p>
            <a:pPr marL="457200" indent="-457200">
              <a:buNone/>
            </a:pPr>
            <a:r>
              <a:rPr lang="tr-TR" sz="2400" dirty="0" smtClean="0"/>
              <a:t>A) Namık Kemal </a:t>
            </a:r>
          </a:p>
          <a:p>
            <a:pPr marL="457200" indent="-457200">
              <a:buNone/>
            </a:pPr>
            <a:r>
              <a:rPr lang="tr-TR" sz="2400" dirty="0" smtClean="0"/>
              <a:t>B) Muallim Naci </a:t>
            </a:r>
          </a:p>
          <a:p>
            <a:pPr marL="457200" indent="-457200">
              <a:buNone/>
            </a:pPr>
            <a:r>
              <a:rPr lang="tr-TR" sz="2400" dirty="0" smtClean="0"/>
              <a:t>C) </a:t>
            </a:r>
            <a:r>
              <a:rPr lang="tr-TR" sz="2400" dirty="0" err="1" smtClean="0"/>
              <a:t>Abdülhak</a:t>
            </a:r>
            <a:r>
              <a:rPr lang="tr-TR" sz="2400" dirty="0" smtClean="0"/>
              <a:t> Hamit Tarhan </a:t>
            </a:r>
          </a:p>
          <a:p>
            <a:pPr marL="457200" indent="-457200">
              <a:buNone/>
            </a:pPr>
            <a:r>
              <a:rPr lang="tr-TR" sz="2400" dirty="0" smtClean="0"/>
              <a:t>D) </a:t>
            </a:r>
            <a:r>
              <a:rPr lang="tr-TR" sz="2400" dirty="0" err="1" smtClean="0"/>
              <a:t>Samipaşazade</a:t>
            </a:r>
            <a:r>
              <a:rPr lang="tr-TR" sz="2400" dirty="0" smtClean="0"/>
              <a:t> Sezai </a:t>
            </a:r>
          </a:p>
          <a:p>
            <a:pPr marL="457200" indent="-457200">
              <a:buNone/>
            </a:pPr>
            <a:r>
              <a:rPr lang="tr-TR" sz="2400" dirty="0" smtClean="0"/>
              <a:t>E) </a:t>
            </a:r>
            <a:r>
              <a:rPr lang="tr-TR" sz="2400" dirty="0" err="1" smtClean="0"/>
              <a:t>Recaizade</a:t>
            </a:r>
            <a:r>
              <a:rPr lang="tr-TR" sz="2400" dirty="0" smtClean="0"/>
              <a:t> Mahmut Ekrem</a:t>
            </a:r>
            <a:endParaRPr lang="tr-TR" sz="24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26</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C) </a:t>
            </a:r>
            <a:r>
              <a:rPr lang="tr-TR" b="1" dirty="0" err="1" smtClean="0">
                <a:solidFill>
                  <a:srgbClr val="FF0000"/>
                </a:solidFill>
              </a:rPr>
              <a:t>Abdülhak</a:t>
            </a:r>
            <a:r>
              <a:rPr lang="tr-TR" b="1" dirty="0" smtClean="0">
                <a:solidFill>
                  <a:srgbClr val="FF0000"/>
                </a:solidFill>
              </a:rPr>
              <a:t> Hamit Tarhan </a:t>
            </a:r>
          </a:p>
          <a:p>
            <a:pPr>
              <a:buNone/>
            </a:pPr>
            <a:endParaRPr lang="tr-T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85728"/>
            <a:ext cx="8643998" cy="6286544"/>
          </a:xfrm>
        </p:spPr>
        <p:txBody>
          <a:bodyPr>
            <a:noAutofit/>
          </a:bodyPr>
          <a:lstStyle/>
          <a:p>
            <a:pPr>
              <a:lnSpc>
                <a:spcPct val="150000"/>
              </a:lnSpc>
              <a:buNone/>
            </a:pPr>
            <a:r>
              <a:rPr lang="tr-TR" sz="2000" b="1" dirty="0" smtClean="0"/>
              <a:t>27. </a:t>
            </a:r>
            <a:r>
              <a:rPr lang="tr-TR" sz="2000" dirty="0" smtClean="0"/>
              <a:t>Tanzimat Dönemi sanatçılarından </a:t>
            </a:r>
            <a:r>
              <a:rPr lang="tr-TR" sz="2000" dirty="0" err="1" smtClean="0"/>
              <a:t>Recaizade</a:t>
            </a:r>
            <a:r>
              <a:rPr lang="tr-TR" sz="2000" dirty="0" smtClean="0"/>
              <a:t> Mahmut, romantizmin etkisinde kaleme aldığı Araba Sevdası romanında, </a:t>
            </a:r>
            <a:r>
              <a:rPr lang="tr-TR" sz="2000" dirty="0" err="1" smtClean="0"/>
              <a:t>Bihruz</a:t>
            </a:r>
            <a:r>
              <a:rPr lang="tr-TR" sz="2000" dirty="0" smtClean="0"/>
              <a:t> Bey’in kişiliğinde yanlış Batılılaşmayı </a:t>
            </a:r>
            <a:r>
              <a:rPr lang="tr-TR" sz="2000" dirty="0" err="1" smtClean="0"/>
              <a:t>alaysamalı</a:t>
            </a:r>
            <a:r>
              <a:rPr lang="tr-TR" sz="2000" dirty="0" smtClean="0"/>
              <a:t> bir tutumla gözler önüne serer.</a:t>
            </a:r>
          </a:p>
          <a:p>
            <a:pPr>
              <a:lnSpc>
                <a:spcPct val="150000"/>
              </a:lnSpc>
              <a:buNone/>
            </a:pPr>
            <a:r>
              <a:rPr lang="tr-TR" sz="2000" b="1" dirty="0" smtClean="0"/>
              <a:t>Bu cümledeki bilgi yanlışlığı aşağıdakilerin hangisinde belirtilmiştir?</a:t>
            </a:r>
          </a:p>
          <a:p>
            <a:pPr marL="514350" indent="-514350">
              <a:lnSpc>
                <a:spcPct val="150000"/>
              </a:lnSpc>
              <a:buNone/>
            </a:pPr>
            <a:r>
              <a:rPr lang="tr-TR" sz="2000" dirty="0" smtClean="0"/>
              <a:t>A)Araba Sevdası romanı, </a:t>
            </a:r>
            <a:r>
              <a:rPr lang="tr-TR" sz="2000" dirty="0" err="1" smtClean="0"/>
              <a:t>Recaizade</a:t>
            </a:r>
            <a:r>
              <a:rPr lang="tr-TR" sz="2000" dirty="0" smtClean="0"/>
              <a:t> Mahmut’un değil; Namık Kemal’indir.      </a:t>
            </a:r>
          </a:p>
          <a:p>
            <a:pPr marL="514350" indent="-514350">
              <a:lnSpc>
                <a:spcPct val="150000"/>
              </a:lnSpc>
              <a:buNone/>
            </a:pPr>
            <a:r>
              <a:rPr lang="tr-TR" sz="2000" dirty="0" smtClean="0"/>
              <a:t>B) Araba Sevdası romanı romantizm akımının değil, realizm akımının etkisinde </a:t>
            </a:r>
          </a:p>
          <a:p>
            <a:pPr marL="514350" indent="-514350">
              <a:lnSpc>
                <a:spcPct val="150000"/>
              </a:lnSpc>
              <a:buNone/>
            </a:pPr>
            <a:r>
              <a:rPr lang="tr-TR" sz="2000" dirty="0" smtClean="0"/>
              <a:t>     kaleme alınmıştır. </a:t>
            </a:r>
          </a:p>
          <a:p>
            <a:pPr marL="514350" indent="-514350">
              <a:lnSpc>
                <a:spcPct val="150000"/>
              </a:lnSpc>
              <a:buNone/>
            </a:pPr>
            <a:r>
              <a:rPr lang="tr-TR" sz="2000" dirty="0" smtClean="0"/>
              <a:t>C) Cümlede sözü edilen romanın kahramanı </a:t>
            </a:r>
            <a:r>
              <a:rPr lang="tr-TR" sz="2000" dirty="0" err="1" smtClean="0"/>
              <a:t>Bihruz</a:t>
            </a:r>
            <a:r>
              <a:rPr lang="tr-TR" sz="2000" dirty="0" smtClean="0"/>
              <a:t> Bey değil, Âli Bey’dir.         </a:t>
            </a:r>
          </a:p>
          <a:p>
            <a:pPr marL="514350" indent="-514350">
              <a:lnSpc>
                <a:spcPct val="150000"/>
              </a:lnSpc>
              <a:buNone/>
            </a:pPr>
            <a:r>
              <a:rPr lang="tr-TR" sz="2000" dirty="0" smtClean="0"/>
              <a:t>D) </a:t>
            </a:r>
            <a:r>
              <a:rPr lang="tr-TR" sz="2000" dirty="0" err="1" smtClean="0"/>
              <a:t>Recaizade</a:t>
            </a:r>
            <a:r>
              <a:rPr lang="tr-TR" sz="2000" dirty="0" smtClean="0"/>
              <a:t> Mahmut, Tanzimat değil; Servet-i </a:t>
            </a:r>
            <a:r>
              <a:rPr lang="tr-TR" sz="2000" dirty="0" err="1" smtClean="0"/>
              <a:t>Fünun</a:t>
            </a:r>
            <a:r>
              <a:rPr lang="tr-TR" sz="2000" dirty="0" smtClean="0"/>
              <a:t> sanatçısıdır. </a:t>
            </a:r>
          </a:p>
          <a:p>
            <a:pPr marL="514350" indent="-514350">
              <a:lnSpc>
                <a:spcPct val="150000"/>
              </a:lnSpc>
              <a:buNone/>
            </a:pPr>
            <a:r>
              <a:rPr lang="tr-TR" sz="2000" dirty="0" smtClean="0"/>
              <a:t>E) Araba Sevdası roman değil, öykü türünde yazılmış bir yapıttır.</a:t>
            </a:r>
            <a:endParaRPr lang="tr-TR"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2</a:t>
            </a:r>
            <a:endParaRPr lang="tr-TR" b="1" dirty="0"/>
          </a:p>
        </p:txBody>
      </p:sp>
      <p:sp>
        <p:nvSpPr>
          <p:cNvPr id="3" name="2 İçerik Yer Tutucusu"/>
          <p:cNvSpPr>
            <a:spLocks noGrp="1"/>
          </p:cNvSpPr>
          <p:nvPr>
            <p:ph idx="1"/>
          </p:nvPr>
        </p:nvSpPr>
        <p:spPr>
          <a:xfrm>
            <a:off x="457200" y="1285860"/>
            <a:ext cx="8401080" cy="5214974"/>
          </a:xfrm>
        </p:spPr>
        <p:txBody>
          <a:bodyPr>
            <a:normAutofit/>
          </a:bodyPr>
          <a:lstStyle/>
          <a:p>
            <a:pPr marL="514350" indent="-514350">
              <a:buNone/>
            </a:pPr>
            <a:r>
              <a:rPr lang="tr-TR" sz="2800" dirty="0" smtClean="0"/>
              <a:t>A) Bizim Akdeniz </a:t>
            </a:r>
            <a:r>
              <a:rPr lang="tr-TR" sz="2800" dirty="0" smtClean="0">
                <a:sym typeface="Wingdings" pitchFamily="2" charset="2"/>
              </a:rPr>
              <a:t> </a:t>
            </a:r>
            <a:r>
              <a:rPr lang="tr-TR" sz="2800" b="1" dirty="0" smtClean="0">
                <a:solidFill>
                  <a:srgbClr val="00B0F0"/>
                </a:solidFill>
                <a:sym typeface="Wingdings" pitchFamily="2" charset="2"/>
              </a:rPr>
              <a:t>Gezi yazısı  Falih Rıfkı Atay</a:t>
            </a:r>
            <a:r>
              <a:rPr lang="tr-TR" sz="2800" b="1" dirty="0" smtClean="0">
                <a:solidFill>
                  <a:srgbClr val="00B0F0"/>
                </a:solidFill>
              </a:rPr>
              <a:t>  </a:t>
            </a:r>
          </a:p>
          <a:p>
            <a:pPr marL="514350" indent="-514350">
              <a:buNone/>
            </a:pPr>
            <a:r>
              <a:rPr lang="tr-TR" sz="2800" dirty="0" smtClean="0"/>
              <a:t>B) </a:t>
            </a:r>
            <a:r>
              <a:rPr lang="tr-TR" sz="2800" dirty="0" err="1" smtClean="0"/>
              <a:t>Miratü’l</a:t>
            </a:r>
            <a:r>
              <a:rPr lang="tr-TR" sz="2800" dirty="0" smtClean="0"/>
              <a:t> Memalik </a:t>
            </a:r>
            <a:r>
              <a:rPr lang="tr-TR" sz="2800" dirty="0" smtClean="0">
                <a:sym typeface="Wingdings" pitchFamily="2" charset="2"/>
              </a:rPr>
              <a:t></a:t>
            </a:r>
            <a:r>
              <a:rPr lang="tr-TR" sz="2800" b="1" dirty="0" smtClean="0">
                <a:solidFill>
                  <a:srgbClr val="00B0F0"/>
                </a:solidFill>
                <a:sym typeface="Wingdings" pitchFamily="2" charset="2"/>
              </a:rPr>
              <a:t> Gezi yazısı </a:t>
            </a:r>
            <a:r>
              <a:rPr lang="tr-TR" sz="2800" b="1" dirty="0" err="1" smtClean="0">
                <a:solidFill>
                  <a:srgbClr val="00B0F0"/>
                </a:solidFill>
                <a:sym typeface="Wingdings" pitchFamily="2" charset="2"/>
              </a:rPr>
              <a:t>Seydi</a:t>
            </a:r>
            <a:r>
              <a:rPr lang="tr-TR" sz="2800" b="1" dirty="0" smtClean="0">
                <a:solidFill>
                  <a:srgbClr val="00B0F0"/>
                </a:solidFill>
                <a:sym typeface="Wingdings" pitchFamily="2" charset="2"/>
              </a:rPr>
              <a:t> Ali Reis</a:t>
            </a:r>
            <a:endParaRPr lang="tr-TR" sz="2800" dirty="0" smtClean="0"/>
          </a:p>
          <a:p>
            <a:pPr marL="514350" indent="-514350">
              <a:buNone/>
            </a:pPr>
            <a:r>
              <a:rPr lang="tr-TR" sz="2800" dirty="0" smtClean="0"/>
              <a:t>C) Hac Yolunda</a:t>
            </a:r>
            <a:r>
              <a:rPr lang="tr-TR" sz="2800" dirty="0" smtClean="0">
                <a:sym typeface="Wingdings" pitchFamily="2" charset="2"/>
              </a:rPr>
              <a:t></a:t>
            </a:r>
            <a:r>
              <a:rPr lang="tr-TR" sz="2800" dirty="0" smtClean="0"/>
              <a:t> </a:t>
            </a:r>
            <a:r>
              <a:rPr lang="tr-TR" sz="2800" b="1" dirty="0" smtClean="0">
                <a:solidFill>
                  <a:srgbClr val="00B0F0"/>
                </a:solidFill>
                <a:sym typeface="Wingdings" pitchFamily="2" charset="2"/>
              </a:rPr>
              <a:t>Gezi yazısı Cenap Şahabettin</a:t>
            </a:r>
            <a:endParaRPr lang="tr-TR" sz="2800" dirty="0" smtClean="0"/>
          </a:p>
          <a:p>
            <a:pPr marL="514350" indent="-514350">
              <a:buNone/>
            </a:pPr>
            <a:r>
              <a:rPr lang="tr-TR" sz="2800" dirty="0" smtClean="0"/>
              <a:t>D) Anadolu Notları </a:t>
            </a:r>
            <a:r>
              <a:rPr lang="tr-TR" sz="2800" dirty="0" smtClean="0">
                <a:sym typeface="Wingdings" pitchFamily="2" charset="2"/>
              </a:rPr>
              <a:t></a:t>
            </a:r>
            <a:r>
              <a:rPr lang="tr-TR" sz="2800" dirty="0" smtClean="0"/>
              <a:t> </a:t>
            </a:r>
            <a:r>
              <a:rPr lang="tr-TR" sz="2800" b="1" dirty="0" smtClean="0">
                <a:solidFill>
                  <a:srgbClr val="00B0F0"/>
                </a:solidFill>
                <a:sym typeface="Wingdings" pitchFamily="2" charset="2"/>
              </a:rPr>
              <a:t>Gezi yazısıReşat Nuri Güntekin</a:t>
            </a:r>
            <a:r>
              <a:rPr lang="tr-TR" sz="2800" dirty="0" smtClean="0"/>
              <a:t>                    </a:t>
            </a:r>
          </a:p>
          <a:p>
            <a:pPr marL="514350" indent="-514350">
              <a:buNone/>
            </a:pPr>
            <a:r>
              <a:rPr lang="tr-TR" sz="2800" b="1" dirty="0" smtClean="0">
                <a:solidFill>
                  <a:srgbClr val="FF0000"/>
                </a:solidFill>
              </a:rPr>
              <a:t>E) Han Duvarları</a:t>
            </a:r>
            <a:r>
              <a:rPr lang="tr-TR" sz="2800" b="1" dirty="0" smtClean="0">
                <a:solidFill>
                  <a:srgbClr val="FF0000"/>
                </a:solidFill>
                <a:sym typeface="Wingdings" pitchFamily="2" charset="2"/>
              </a:rPr>
              <a:t> Şiir Faruk Nafiz Çamlıbel</a:t>
            </a:r>
          </a:p>
          <a:p>
            <a:pPr marL="514350" indent="-514350">
              <a:buNone/>
            </a:pPr>
            <a:endParaRPr lang="tr-TR" sz="2800" b="1" dirty="0" smtClean="0">
              <a:solidFill>
                <a:srgbClr val="FF0000"/>
              </a:solidFill>
              <a:sym typeface="Wingdings" pitchFamily="2" charset="2"/>
            </a:endParaRPr>
          </a:p>
          <a:p>
            <a:pPr marL="514350" indent="-514350">
              <a:buNone/>
            </a:pPr>
            <a:r>
              <a:rPr lang="tr-TR" sz="2000" b="1" dirty="0" smtClean="0">
                <a:sym typeface="Wingdings" pitchFamily="2" charset="2"/>
              </a:rPr>
              <a:t>***Edebiyatımızda ilk gezi kitabı ünlü denizcilerden </a:t>
            </a:r>
            <a:r>
              <a:rPr lang="tr-TR" sz="2000" b="1" dirty="0" err="1" smtClean="0">
                <a:solidFill>
                  <a:srgbClr val="00B0F0"/>
                </a:solidFill>
                <a:sym typeface="Wingdings" pitchFamily="2" charset="2"/>
              </a:rPr>
              <a:t>Seydi</a:t>
            </a:r>
            <a:r>
              <a:rPr lang="tr-TR" sz="2000" b="1" dirty="0" smtClean="0">
                <a:solidFill>
                  <a:srgbClr val="00B0F0"/>
                </a:solidFill>
                <a:sym typeface="Wingdings" pitchFamily="2" charset="2"/>
              </a:rPr>
              <a:t> Ali Reis’in </a:t>
            </a:r>
            <a:r>
              <a:rPr lang="tr-TR" sz="2000" b="1" dirty="0" err="1" smtClean="0">
                <a:solidFill>
                  <a:srgbClr val="00B0F0"/>
                </a:solidFill>
                <a:sym typeface="Wingdings" pitchFamily="2" charset="2"/>
              </a:rPr>
              <a:t>Miratü’l</a:t>
            </a:r>
            <a:r>
              <a:rPr lang="tr-TR" sz="2000" b="1" dirty="0" smtClean="0">
                <a:solidFill>
                  <a:srgbClr val="00B0F0"/>
                </a:solidFill>
                <a:sym typeface="Wingdings" pitchFamily="2" charset="2"/>
              </a:rPr>
              <a:t> Memalik( Memleketlerin Aynası)</a:t>
            </a:r>
            <a:r>
              <a:rPr lang="tr-TR" sz="2000" b="1" dirty="0" smtClean="0">
                <a:sym typeface="Wingdings" pitchFamily="2" charset="2"/>
              </a:rPr>
              <a:t> adlı yapıtıdır.</a:t>
            </a:r>
          </a:p>
          <a:p>
            <a:pPr marL="514350" indent="-514350">
              <a:buNone/>
            </a:pPr>
            <a:endParaRPr lang="tr-TR" sz="2000" b="1" dirty="0" smtClean="0">
              <a:sym typeface="Wingdings" pitchFamily="2" charset="2"/>
            </a:endParaRPr>
          </a:p>
          <a:p>
            <a:pPr marL="514350" indent="-514350">
              <a:buNone/>
            </a:pPr>
            <a:r>
              <a:rPr lang="tr-TR" sz="2000" b="1" dirty="0" smtClean="0">
                <a:sym typeface="Wingdings" pitchFamily="2" charset="2"/>
              </a:rPr>
              <a:t>***Çok eski bir geçmişi olan bu yazı türünün en tanınmış iki ismi </a:t>
            </a:r>
            <a:r>
              <a:rPr lang="tr-TR" sz="2000" b="1" dirty="0" err="1" smtClean="0">
                <a:solidFill>
                  <a:srgbClr val="00B0F0"/>
                </a:solidFill>
                <a:sym typeface="Wingdings" pitchFamily="2" charset="2"/>
              </a:rPr>
              <a:t>Marco</a:t>
            </a:r>
            <a:r>
              <a:rPr lang="tr-TR" sz="2000" b="1" dirty="0" smtClean="0">
                <a:solidFill>
                  <a:srgbClr val="00B0F0"/>
                </a:solidFill>
                <a:sym typeface="Wingdings" pitchFamily="2" charset="2"/>
              </a:rPr>
              <a:t> Polo </a:t>
            </a:r>
            <a:r>
              <a:rPr lang="tr-TR" sz="2000" b="1" dirty="0" smtClean="0">
                <a:sym typeface="Wingdings" pitchFamily="2" charset="2"/>
              </a:rPr>
              <a:t>ile </a:t>
            </a:r>
            <a:r>
              <a:rPr lang="tr-TR" sz="2000" b="1" dirty="0" err="1" smtClean="0">
                <a:solidFill>
                  <a:srgbClr val="00B0F0"/>
                </a:solidFill>
                <a:sym typeface="Wingdings" pitchFamily="2" charset="2"/>
              </a:rPr>
              <a:t>İbni</a:t>
            </a:r>
            <a:r>
              <a:rPr lang="tr-TR" sz="2000" b="1" dirty="0" smtClean="0">
                <a:solidFill>
                  <a:srgbClr val="00B0F0"/>
                </a:solidFill>
                <a:sym typeface="Wingdings" pitchFamily="2" charset="2"/>
              </a:rPr>
              <a:t> </a:t>
            </a:r>
            <a:r>
              <a:rPr lang="tr-TR" sz="2000" b="1" dirty="0" err="1" smtClean="0">
                <a:solidFill>
                  <a:srgbClr val="00B0F0"/>
                </a:solidFill>
                <a:sym typeface="Wingdings" pitchFamily="2" charset="2"/>
              </a:rPr>
              <a:t>Batuta</a:t>
            </a:r>
            <a:r>
              <a:rPr lang="tr-TR" sz="2000" b="1" dirty="0" err="1" smtClean="0">
                <a:sym typeface="Wingdings" pitchFamily="2" charset="2"/>
              </a:rPr>
              <a:t>’dır</a:t>
            </a:r>
            <a:r>
              <a:rPr lang="tr-TR" sz="2000" b="1" dirty="0" smtClean="0">
                <a:sym typeface="Wingdings" pitchFamily="2" charset="2"/>
              </a:rPr>
              <a:t>.</a:t>
            </a:r>
            <a:endParaRPr lang="tr-TR" sz="2000" b="1"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868346"/>
          </a:xfrm>
        </p:spPr>
        <p:txBody>
          <a:bodyPr/>
          <a:lstStyle/>
          <a:p>
            <a:r>
              <a:rPr lang="tr-TR" b="1" dirty="0" smtClean="0"/>
              <a:t>Cevap 27</a:t>
            </a:r>
            <a:endParaRPr lang="tr-TR" b="1" dirty="0"/>
          </a:p>
        </p:txBody>
      </p:sp>
      <p:sp>
        <p:nvSpPr>
          <p:cNvPr id="3" name="2 İçerik Yer Tutucusu"/>
          <p:cNvSpPr>
            <a:spLocks noGrp="1"/>
          </p:cNvSpPr>
          <p:nvPr>
            <p:ph idx="1"/>
          </p:nvPr>
        </p:nvSpPr>
        <p:spPr>
          <a:xfrm>
            <a:off x="285720" y="1071546"/>
            <a:ext cx="8572560" cy="5429288"/>
          </a:xfrm>
        </p:spPr>
        <p:txBody>
          <a:bodyPr/>
          <a:lstStyle/>
          <a:p>
            <a:pPr marL="514350" indent="-514350">
              <a:lnSpc>
                <a:spcPct val="150000"/>
              </a:lnSpc>
              <a:buNone/>
            </a:pPr>
            <a:r>
              <a:rPr lang="tr-TR" sz="2000" b="1" dirty="0" smtClean="0">
                <a:solidFill>
                  <a:srgbClr val="FF0000"/>
                </a:solidFill>
              </a:rPr>
              <a:t>B) Araba Sevdası romanı romantizm akımının değil, realizm akımının </a:t>
            </a:r>
          </a:p>
          <a:p>
            <a:pPr marL="514350" indent="-514350">
              <a:lnSpc>
                <a:spcPct val="150000"/>
              </a:lnSpc>
              <a:buNone/>
            </a:pPr>
            <a:r>
              <a:rPr lang="tr-TR" sz="2000" b="1" dirty="0" smtClean="0">
                <a:solidFill>
                  <a:srgbClr val="FF0000"/>
                </a:solidFill>
              </a:rPr>
              <a:t>etkisinde kaleme alınmıştır. </a:t>
            </a:r>
          </a:p>
          <a:p>
            <a:endParaRPr lang="tr-T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501122" cy="6357982"/>
          </a:xfrm>
        </p:spPr>
        <p:txBody>
          <a:bodyPr>
            <a:normAutofit fontScale="62500" lnSpcReduction="20000"/>
          </a:bodyPr>
          <a:lstStyle/>
          <a:p>
            <a:pPr>
              <a:lnSpc>
                <a:spcPct val="170000"/>
              </a:lnSpc>
              <a:buNone/>
            </a:pPr>
            <a:r>
              <a:rPr lang="tr-TR" sz="3000" b="1" dirty="0" smtClean="0"/>
              <a:t>28. </a:t>
            </a:r>
            <a:r>
              <a:rPr lang="tr-TR" sz="3000" dirty="0" smtClean="0"/>
              <a:t>---- ve ---- ilk şiirlerinden sonra eskiyi bırakarak yeni nazım biçimlerine yönelmiştir. “Sone, </a:t>
            </a:r>
            <a:r>
              <a:rPr lang="tr-TR" sz="3000" dirty="0" err="1" smtClean="0"/>
              <a:t>terza</a:t>
            </a:r>
            <a:r>
              <a:rPr lang="tr-TR" sz="3000" dirty="0" smtClean="0"/>
              <a:t>-</a:t>
            </a:r>
            <a:r>
              <a:rPr lang="tr-TR" sz="3000" dirty="0" err="1" smtClean="0"/>
              <a:t>rima</a:t>
            </a:r>
            <a:r>
              <a:rPr lang="tr-TR" sz="3000" dirty="0" smtClean="0"/>
              <a:t>” gibi Fransız şiirinden aynen alınanların yanında, divan şiirinden alınıp değiştirilerek yeni nazım biçimi durumuna getirilen “serbest müstezat”ı çokça kullanmışlardır. Arapça ve Farsça sözcükler kullanarak dili iyice ağırlaştırmış, aruza bağlılıklarını da sürdürmüşlerdir.</a:t>
            </a:r>
          </a:p>
          <a:p>
            <a:pPr>
              <a:lnSpc>
                <a:spcPct val="170000"/>
              </a:lnSpc>
              <a:buNone/>
            </a:pPr>
            <a:r>
              <a:rPr lang="tr-TR" sz="3000" b="1" dirty="0" smtClean="0"/>
              <a:t>Bu parçada boş bırakılan yerlere aşağıdakilerin hangisinde verilenler getirilmelidir?</a:t>
            </a:r>
          </a:p>
          <a:p>
            <a:pPr marL="514350" indent="-514350">
              <a:lnSpc>
                <a:spcPct val="170000"/>
              </a:lnSpc>
              <a:buNone/>
            </a:pPr>
            <a:r>
              <a:rPr lang="tr-TR" sz="3000" dirty="0" smtClean="0"/>
              <a:t>A) Tevfik Fikret - Cenap Şahabettin </a:t>
            </a:r>
          </a:p>
          <a:p>
            <a:pPr marL="514350" indent="-514350">
              <a:lnSpc>
                <a:spcPct val="170000"/>
              </a:lnSpc>
              <a:buNone/>
            </a:pPr>
            <a:r>
              <a:rPr lang="tr-TR" sz="3000" dirty="0" smtClean="0"/>
              <a:t>B) Namık Kemal - Ziya Paşa </a:t>
            </a:r>
          </a:p>
          <a:p>
            <a:pPr marL="514350" indent="-514350">
              <a:lnSpc>
                <a:spcPct val="170000"/>
              </a:lnSpc>
              <a:buNone/>
            </a:pPr>
            <a:r>
              <a:rPr lang="tr-TR" sz="3000" dirty="0" smtClean="0"/>
              <a:t>C) Muallim Naci - Süleyman Nazif </a:t>
            </a:r>
          </a:p>
          <a:p>
            <a:pPr marL="514350" indent="-514350">
              <a:lnSpc>
                <a:spcPct val="170000"/>
              </a:lnSpc>
              <a:buNone/>
            </a:pPr>
            <a:r>
              <a:rPr lang="tr-TR" sz="3000" dirty="0" smtClean="0"/>
              <a:t>D) Şinasi - </a:t>
            </a:r>
            <a:r>
              <a:rPr lang="tr-TR" sz="3000" dirty="0" err="1" smtClean="0"/>
              <a:t>Abdülhak</a:t>
            </a:r>
            <a:r>
              <a:rPr lang="tr-TR" sz="3000" dirty="0" smtClean="0"/>
              <a:t> Hamit Tarhan </a:t>
            </a:r>
          </a:p>
          <a:p>
            <a:pPr marL="514350" indent="-514350">
              <a:lnSpc>
                <a:spcPct val="170000"/>
              </a:lnSpc>
              <a:buNone/>
            </a:pPr>
            <a:r>
              <a:rPr lang="tr-TR" sz="3000" dirty="0" smtClean="0"/>
              <a:t>E) Ahmet Haşim - Ahmet Hamdi Tanpınar</a:t>
            </a:r>
          </a:p>
          <a:p>
            <a:pPr>
              <a:lnSpc>
                <a:spcPct val="170000"/>
              </a:lnSpc>
              <a:buNone/>
            </a:pPr>
            <a:endParaRPr lang="tr-TR" b="1"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 </a:t>
            </a:r>
            <a:r>
              <a:rPr lang="tr-TR" b="1" dirty="0" smtClean="0"/>
              <a:t>Cevap 28</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A) Tevfik Fikret - Cenap Şahabettin </a:t>
            </a:r>
          </a:p>
          <a:p>
            <a:pPr>
              <a:buNone/>
            </a:pPr>
            <a:endParaRPr lang="tr-T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643998" cy="6429420"/>
          </a:xfrm>
        </p:spPr>
        <p:txBody>
          <a:bodyPr>
            <a:normAutofit fontScale="70000" lnSpcReduction="20000"/>
          </a:bodyPr>
          <a:lstStyle/>
          <a:p>
            <a:pPr>
              <a:lnSpc>
                <a:spcPct val="170000"/>
              </a:lnSpc>
              <a:buNone/>
            </a:pPr>
            <a:r>
              <a:rPr lang="tr-TR" b="1" dirty="0" smtClean="0"/>
              <a:t>29.</a:t>
            </a:r>
            <a:r>
              <a:rPr lang="tr-TR" dirty="0" smtClean="0"/>
              <a:t>----, âşık edebiyatının yetiştirdiği büyük bir aşk ve doğa şairidir. Şiirlerinde gezip dolaştığı yerlerin güzelliği bütün görkemiyle canlanır. Bu doğa; “ılgıt ılgıt esen seher yelleri”, “burcu burcu kokan bahçeleri, bağları”, “kıvrım kıvrım yaylaları”, “yüce dumanlı dağları” ile hissedilerek ve bütünüyle halk şiiri geleneğine bağlı kalınarak dile getirilmiştir.     </a:t>
            </a:r>
          </a:p>
          <a:p>
            <a:pPr>
              <a:lnSpc>
                <a:spcPct val="170000"/>
              </a:lnSpc>
              <a:buNone/>
            </a:pPr>
            <a:r>
              <a:rPr lang="tr-TR" b="1" dirty="0" smtClean="0"/>
              <a:t>Bu parçada boş bırakılan yere aşağıdakilerden  hangisi getirilmelidir?</a:t>
            </a:r>
          </a:p>
          <a:p>
            <a:pPr marL="514350" indent="-514350">
              <a:lnSpc>
                <a:spcPct val="170000"/>
              </a:lnSpc>
              <a:buNone/>
            </a:pPr>
            <a:r>
              <a:rPr lang="tr-TR" dirty="0" smtClean="0"/>
              <a:t>A) Yunus Emre </a:t>
            </a:r>
          </a:p>
          <a:p>
            <a:pPr marL="514350" indent="-514350">
              <a:lnSpc>
                <a:spcPct val="170000"/>
              </a:lnSpc>
              <a:buNone/>
            </a:pPr>
            <a:r>
              <a:rPr lang="tr-TR" dirty="0" smtClean="0"/>
              <a:t>B) Pir Sultan Abdal </a:t>
            </a:r>
          </a:p>
          <a:p>
            <a:pPr marL="514350" indent="-514350">
              <a:lnSpc>
                <a:spcPct val="170000"/>
              </a:lnSpc>
              <a:buNone/>
            </a:pPr>
            <a:r>
              <a:rPr lang="tr-TR" dirty="0" smtClean="0"/>
              <a:t>C) Âşık Ömer </a:t>
            </a:r>
          </a:p>
          <a:p>
            <a:pPr marL="514350" indent="-514350">
              <a:lnSpc>
                <a:spcPct val="170000"/>
              </a:lnSpc>
              <a:buNone/>
            </a:pPr>
            <a:r>
              <a:rPr lang="tr-TR" dirty="0" smtClean="0"/>
              <a:t>D) Karacaoğlan </a:t>
            </a:r>
          </a:p>
          <a:p>
            <a:pPr marL="514350" indent="-514350">
              <a:lnSpc>
                <a:spcPct val="170000"/>
              </a:lnSpc>
              <a:buNone/>
            </a:pPr>
            <a:r>
              <a:rPr lang="tr-TR" dirty="0" smtClean="0"/>
              <a:t>E) </a:t>
            </a:r>
            <a:r>
              <a:rPr lang="tr-TR" dirty="0" err="1" smtClean="0"/>
              <a:t>Kaygusuz</a:t>
            </a:r>
            <a:r>
              <a:rPr lang="tr-TR" dirty="0" smtClean="0"/>
              <a:t> Abdal</a:t>
            </a:r>
          </a:p>
          <a:p>
            <a:pPr>
              <a:buNone/>
            </a:pPr>
            <a:endParaRPr lang="tr-T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29</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D) Karacaoğlan </a:t>
            </a:r>
          </a:p>
          <a:p>
            <a:pPr>
              <a:buNone/>
            </a:pPr>
            <a:endParaRPr lang="tr-TR"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14290"/>
            <a:ext cx="8786874" cy="6215106"/>
          </a:xfrm>
        </p:spPr>
        <p:txBody>
          <a:bodyPr>
            <a:normAutofit lnSpcReduction="10000"/>
          </a:bodyPr>
          <a:lstStyle/>
          <a:p>
            <a:pPr>
              <a:buNone/>
            </a:pPr>
            <a:r>
              <a:rPr lang="tr-TR" sz="2700" b="1" dirty="0" smtClean="0"/>
              <a:t>30. </a:t>
            </a:r>
            <a:r>
              <a:rPr lang="tr-TR" sz="2700" u="sng" dirty="0" smtClean="0"/>
              <a:t>Ali </a:t>
            </a:r>
            <a:r>
              <a:rPr lang="tr-TR" sz="2700" u="sng" dirty="0" err="1" smtClean="0"/>
              <a:t>Şir</a:t>
            </a:r>
            <a:r>
              <a:rPr lang="tr-TR" sz="2700" u="sng" dirty="0" smtClean="0"/>
              <a:t> </a:t>
            </a:r>
            <a:r>
              <a:rPr lang="tr-TR" sz="2700" u="sng" dirty="0" err="1" smtClean="0"/>
              <a:t>Nevai</a:t>
            </a:r>
            <a:r>
              <a:rPr lang="tr-TR" sz="2700" dirty="0" smtClean="0"/>
              <a:t>, Çağatay edebiyatının en ünlü şairlerindendir. </a:t>
            </a:r>
          </a:p>
          <a:p>
            <a:pPr>
              <a:buNone/>
            </a:pPr>
            <a:r>
              <a:rPr lang="tr-TR" sz="2700" dirty="0" smtClean="0"/>
              <a:t>               I</a:t>
            </a:r>
          </a:p>
          <a:p>
            <a:pPr>
              <a:buNone/>
            </a:pPr>
            <a:r>
              <a:rPr lang="tr-TR" sz="2700" u="sng" dirty="0" smtClean="0"/>
              <a:t>Yapıtlarıyla Türk dil birliğini kurmaya çalışmıştır.</a:t>
            </a:r>
            <a:r>
              <a:rPr lang="tr-TR" sz="2700" dirty="0" smtClean="0"/>
              <a:t> En ünlü yapıtı</a:t>
            </a:r>
          </a:p>
          <a:p>
            <a:pPr>
              <a:buNone/>
            </a:pPr>
            <a:r>
              <a:rPr lang="tr-TR" sz="2700" dirty="0" smtClean="0"/>
              <a:t>                                II </a:t>
            </a:r>
          </a:p>
          <a:p>
            <a:pPr>
              <a:buNone/>
            </a:pPr>
            <a:r>
              <a:rPr lang="tr-TR" sz="2700" u="sng" dirty="0" smtClean="0"/>
              <a:t>“</a:t>
            </a:r>
            <a:r>
              <a:rPr lang="tr-TR" sz="2700" u="sng" dirty="0" err="1" smtClean="0"/>
              <a:t>Muhakemetü’l</a:t>
            </a:r>
            <a:r>
              <a:rPr lang="tr-TR" sz="2700" u="sng" dirty="0" smtClean="0"/>
              <a:t> </a:t>
            </a:r>
            <a:r>
              <a:rPr lang="tr-TR" sz="2700" u="sng" dirty="0" err="1" smtClean="0"/>
              <a:t>Lügateyn”de</a:t>
            </a:r>
            <a:r>
              <a:rPr lang="tr-TR" sz="2700" u="sng" dirty="0" smtClean="0"/>
              <a:t> </a:t>
            </a:r>
            <a:r>
              <a:rPr lang="tr-TR" sz="2700" dirty="0" smtClean="0"/>
              <a:t>Türkçenin Farsçadan daha zengin</a:t>
            </a:r>
          </a:p>
          <a:p>
            <a:pPr>
              <a:buNone/>
            </a:pPr>
            <a:r>
              <a:rPr lang="tr-TR" sz="2700" dirty="0" smtClean="0"/>
              <a:t>                         III </a:t>
            </a:r>
          </a:p>
          <a:p>
            <a:pPr>
              <a:buNone/>
            </a:pPr>
            <a:r>
              <a:rPr lang="tr-TR" sz="2700" dirty="0" smtClean="0"/>
              <a:t>bir dil olduğunu söylemiştir. Edebiyatımızda önemli bir </a:t>
            </a:r>
            <a:r>
              <a:rPr lang="tr-TR" sz="2700" u="sng" dirty="0" smtClean="0"/>
              <a:t>tezkire</a:t>
            </a:r>
          </a:p>
          <a:p>
            <a:pPr>
              <a:buNone/>
            </a:pPr>
            <a:r>
              <a:rPr lang="tr-TR" sz="2700" dirty="0" smtClean="0"/>
              <a:t>                                                                                                      IV</a:t>
            </a:r>
          </a:p>
          <a:p>
            <a:pPr>
              <a:buNone/>
            </a:pPr>
            <a:r>
              <a:rPr lang="tr-TR" sz="2700" dirty="0" smtClean="0"/>
              <a:t>olan </a:t>
            </a:r>
            <a:r>
              <a:rPr lang="tr-TR" sz="2700" u="sng" dirty="0" smtClean="0"/>
              <a:t>“</a:t>
            </a:r>
            <a:r>
              <a:rPr lang="tr-TR" sz="2700" u="sng" dirty="0" err="1" smtClean="0"/>
              <a:t>Mecalis</a:t>
            </a:r>
            <a:r>
              <a:rPr lang="tr-TR" sz="2700" u="sng" dirty="0" smtClean="0"/>
              <a:t>-i </a:t>
            </a:r>
            <a:r>
              <a:rPr lang="tr-TR" sz="2700" u="sng" dirty="0" err="1" smtClean="0"/>
              <a:t>Seba</a:t>
            </a:r>
            <a:r>
              <a:rPr lang="tr-TR" sz="2700" u="sng" dirty="0" smtClean="0"/>
              <a:t>” </a:t>
            </a:r>
            <a:r>
              <a:rPr lang="tr-TR" sz="2700" dirty="0" smtClean="0"/>
              <a:t>adlı yapıtı kaleme almıştır.</a:t>
            </a:r>
          </a:p>
          <a:p>
            <a:pPr>
              <a:buNone/>
            </a:pPr>
            <a:r>
              <a:rPr lang="tr-TR" sz="2700" dirty="0" smtClean="0"/>
              <a:t>                       V</a:t>
            </a:r>
          </a:p>
          <a:p>
            <a:pPr>
              <a:buNone/>
            </a:pPr>
            <a:r>
              <a:rPr lang="tr-TR" sz="2700" b="1" dirty="0" smtClean="0"/>
              <a:t>Bu parçadaki numaralanmış bölümlerin hangisinde bir bilgi </a:t>
            </a:r>
          </a:p>
          <a:p>
            <a:pPr>
              <a:buNone/>
            </a:pPr>
            <a:r>
              <a:rPr lang="tr-TR" sz="2700" b="1" dirty="0" smtClean="0"/>
              <a:t>yanlışı vardır?</a:t>
            </a:r>
          </a:p>
          <a:p>
            <a:pPr>
              <a:buNone/>
            </a:pPr>
            <a:r>
              <a:rPr lang="tr-TR" sz="2700" dirty="0" smtClean="0"/>
              <a:t>A) I.               B) II.                 C) III.                D) IV.                   E) V.</a:t>
            </a:r>
            <a:endParaRPr lang="tr-TR" sz="27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30</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E) V.</a:t>
            </a:r>
            <a:endParaRPr lang="tr-TR" b="1" dirty="0">
              <a:solidFill>
                <a:srgbClr val="FF0000"/>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472518" cy="6357982"/>
          </a:xfrm>
        </p:spPr>
        <p:txBody>
          <a:bodyPr/>
          <a:lstStyle/>
          <a:p>
            <a:pPr>
              <a:buNone/>
            </a:pPr>
            <a:r>
              <a:rPr lang="tr-TR" b="1" dirty="0" smtClean="0"/>
              <a:t>31. </a:t>
            </a:r>
            <a:r>
              <a:rPr lang="tr-TR" dirty="0" smtClean="0"/>
              <a:t>I. </a:t>
            </a:r>
            <a:r>
              <a:rPr lang="tr-TR" dirty="0" err="1" smtClean="0"/>
              <a:t>Nailî</a:t>
            </a:r>
            <a:r>
              <a:rPr lang="tr-TR" dirty="0" smtClean="0"/>
              <a:t>-i </a:t>
            </a:r>
            <a:r>
              <a:rPr lang="tr-TR" dirty="0" err="1" smtClean="0"/>
              <a:t>Kadîm</a:t>
            </a:r>
            <a:r>
              <a:rPr lang="tr-TR" dirty="0" smtClean="0"/>
              <a:t> </a:t>
            </a:r>
          </a:p>
          <a:p>
            <a:pPr>
              <a:buNone/>
            </a:pPr>
            <a:r>
              <a:rPr lang="tr-TR" dirty="0" smtClean="0"/>
              <a:t>      II. </a:t>
            </a:r>
            <a:r>
              <a:rPr lang="tr-TR" dirty="0" err="1" smtClean="0"/>
              <a:t>Nedîm</a:t>
            </a:r>
            <a:r>
              <a:rPr lang="tr-TR" dirty="0" smtClean="0"/>
              <a:t> </a:t>
            </a:r>
          </a:p>
          <a:p>
            <a:pPr>
              <a:buNone/>
            </a:pPr>
            <a:r>
              <a:rPr lang="tr-TR" dirty="0" smtClean="0"/>
              <a:t>     III. Enderunlu </a:t>
            </a:r>
            <a:r>
              <a:rPr lang="tr-TR" dirty="0" err="1" smtClean="0"/>
              <a:t>Vâsıf</a:t>
            </a:r>
            <a:endParaRPr lang="tr-TR" dirty="0" smtClean="0"/>
          </a:p>
          <a:p>
            <a:pPr>
              <a:buNone/>
            </a:pPr>
            <a:r>
              <a:rPr lang="tr-TR" b="1" dirty="0" smtClean="0"/>
              <a:t>Aşağıdakilerden hangisi, yukarıda numaralanmış </a:t>
            </a:r>
          </a:p>
          <a:p>
            <a:pPr>
              <a:buNone/>
            </a:pPr>
            <a:r>
              <a:rPr lang="tr-TR" b="1" dirty="0" smtClean="0"/>
              <a:t>sanatçıların ortak özelliğidir?</a:t>
            </a:r>
          </a:p>
          <a:p>
            <a:pPr marL="514350" indent="-514350">
              <a:buAutoNum type="alphaUcParenR"/>
            </a:pPr>
            <a:r>
              <a:rPr lang="tr-TR" dirty="0" smtClean="0"/>
              <a:t>Aynı yüzyılda yaşamış olmaları </a:t>
            </a:r>
          </a:p>
          <a:p>
            <a:pPr marL="514350" indent="-514350">
              <a:buNone/>
            </a:pPr>
            <a:r>
              <a:rPr lang="tr-TR" dirty="0" smtClean="0"/>
              <a:t>B) Hamse sahibi olmaları </a:t>
            </a:r>
          </a:p>
          <a:p>
            <a:pPr marL="514350" indent="-514350">
              <a:buNone/>
            </a:pPr>
            <a:r>
              <a:rPr lang="tr-TR" dirty="0" smtClean="0"/>
              <a:t>C) Şarkı türünün başarılı örneklerini vermeleri </a:t>
            </a:r>
          </a:p>
          <a:p>
            <a:pPr marL="514350" indent="-514350">
              <a:buNone/>
            </a:pPr>
            <a:r>
              <a:rPr lang="tr-TR" dirty="0" smtClean="0"/>
              <a:t>D) Türkî-i Basit akımının kurucuları olmaları </a:t>
            </a:r>
          </a:p>
          <a:p>
            <a:pPr marL="514350" indent="-514350">
              <a:buNone/>
            </a:pPr>
            <a:r>
              <a:rPr lang="tr-TR" dirty="0" smtClean="0"/>
              <a:t>E) Şiirlerinde tasavvufî konulara ağırlık vermeleri</a:t>
            </a:r>
            <a:endParaRPr lang="tr-TR"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31</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C) Şarkı türünün başarılı örneklerini vermeleri </a:t>
            </a:r>
          </a:p>
          <a:p>
            <a:pPr>
              <a:buNone/>
            </a:pPr>
            <a:endParaRPr lang="tr-T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357166"/>
            <a:ext cx="8715436" cy="6286544"/>
          </a:xfrm>
        </p:spPr>
        <p:txBody>
          <a:bodyPr>
            <a:normAutofit/>
          </a:bodyPr>
          <a:lstStyle/>
          <a:p>
            <a:pPr>
              <a:lnSpc>
                <a:spcPct val="150000"/>
              </a:lnSpc>
              <a:buNone/>
            </a:pPr>
            <a:r>
              <a:rPr lang="tr-TR" sz="2400" b="1" dirty="0" smtClean="0"/>
              <a:t>32. Ziya Paşa ile ilgili olarak aşağıdaki yargılardan hangisi </a:t>
            </a:r>
            <a:r>
              <a:rPr lang="tr-TR" sz="2400" b="1" u="sng" dirty="0" smtClean="0"/>
              <a:t>yanlıştır?</a:t>
            </a:r>
          </a:p>
          <a:p>
            <a:pPr marL="457200" indent="-457200">
              <a:lnSpc>
                <a:spcPct val="150000"/>
              </a:lnSpc>
              <a:buNone/>
            </a:pPr>
            <a:r>
              <a:rPr lang="tr-TR" sz="2400" dirty="0" smtClean="0"/>
              <a:t>A) Divan şiiri antolojisi hazırlamıştır. </a:t>
            </a:r>
          </a:p>
          <a:p>
            <a:pPr marL="457200" indent="-457200">
              <a:lnSpc>
                <a:spcPct val="150000"/>
              </a:lnSpc>
              <a:buNone/>
            </a:pPr>
            <a:r>
              <a:rPr lang="tr-TR" sz="2400" dirty="0" smtClean="0"/>
              <a:t>B) </a:t>
            </a:r>
            <a:r>
              <a:rPr lang="tr-TR" sz="2400" dirty="0" err="1" smtClean="0"/>
              <a:t>Zafername</a:t>
            </a:r>
            <a:r>
              <a:rPr lang="tr-TR" sz="2400" dirty="0" smtClean="0"/>
              <a:t> anılarını kaleme aldığı yapıtıdır. </a:t>
            </a:r>
          </a:p>
          <a:p>
            <a:pPr marL="457200" indent="-457200">
              <a:lnSpc>
                <a:spcPct val="150000"/>
              </a:lnSpc>
              <a:buNone/>
            </a:pPr>
            <a:r>
              <a:rPr lang="tr-TR" sz="2400" dirty="0" smtClean="0"/>
              <a:t>C) Şiir ve İnşa’da halk edebiyatını savunmuştur. </a:t>
            </a:r>
          </a:p>
          <a:p>
            <a:pPr marL="457200" indent="-457200">
              <a:lnSpc>
                <a:spcPct val="150000"/>
              </a:lnSpc>
              <a:buNone/>
            </a:pPr>
            <a:r>
              <a:rPr lang="tr-TR" sz="2400" dirty="0" smtClean="0"/>
              <a:t>D) Encümen-i Şuara topluluğunda bulunmuştur. </a:t>
            </a:r>
          </a:p>
          <a:p>
            <a:pPr marL="457200" indent="-457200">
              <a:lnSpc>
                <a:spcPct val="150000"/>
              </a:lnSpc>
              <a:buNone/>
            </a:pPr>
            <a:r>
              <a:rPr lang="tr-TR" sz="2400" dirty="0" smtClean="0"/>
              <a:t>E) Terciibent ve terkibibent şairi olarak tanınmıştır. </a:t>
            </a:r>
            <a:endParaRPr lang="tr-TR"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214290"/>
            <a:ext cx="9144000" cy="6429420"/>
          </a:xfrm>
        </p:spPr>
        <p:txBody>
          <a:bodyPr>
            <a:normAutofit fontScale="62500" lnSpcReduction="20000"/>
          </a:bodyPr>
          <a:lstStyle/>
          <a:p>
            <a:pPr>
              <a:buNone/>
            </a:pPr>
            <a:r>
              <a:rPr lang="tr-TR" b="1" dirty="0" smtClean="0"/>
              <a:t>3. </a:t>
            </a:r>
            <a:r>
              <a:rPr lang="tr-TR" dirty="0" smtClean="0"/>
              <a:t>Tarla gider tapu gider  </a:t>
            </a:r>
          </a:p>
          <a:p>
            <a:pPr>
              <a:buNone/>
            </a:pPr>
            <a:r>
              <a:rPr lang="tr-TR" dirty="0" smtClean="0"/>
              <a:t>    Uğraş didin altımızda hasır yok </a:t>
            </a:r>
          </a:p>
          <a:p>
            <a:pPr>
              <a:buNone/>
            </a:pPr>
            <a:r>
              <a:rPr lang="tr-TR" dirty="0" smtClean="0"/>
              <a:t>    Sen gel de işin çık içinden </a:t>
            </a:r>
          </a:p>
          <a:p>
            <a:pPr>
              <a:buNone/>
            </a:pPr>
            <a:r>
              <a:rPr lang="tr-TR" dirty="0" smtClean="0"/>
              <a:t>    Tarla mı kesekli, biz mi </a:t>
            </a:r>
            <a:r>
              <a:rPr lang="tr-TR" dirty="0" err="1" smtClean="0"/>
              <a:t>kaçamıyok</a:t>
            </a:r>
            <a:r>
              <a:rPr lang="tr-TR" dirty="0" smtClean="0"/>
              <a:t> </a:t>
            </a:r>
          </a:p>
          <a:p>
            <a:pPr>
              <a:buNone/>
            </a:pPr>
            <a:r>
              <a:rPr lang="tr-TR" dirty="0" smtClean="0"/>
              <a:t>    </a:t>
            </a:r>
            <a:r>
              <a:rPr lang="tr-TR" dirty="0" err="1" smtClean="0"/>
              <a:t>Fakılı’ya</a:t>
            </a:r>
            <a:r>
              <a:rPr lang="tr-TR" dirty="0" smtClean="0"/>
              <a:t> tren gelir Kayseri’den  </a:t>
            </a:r>
          </a:p>
          <a:p>
            <a:pPr>
              <a:buNone/>
            </a:pPr>
            <a:r>
              <a:rPr lang="tr-TR" dirty="0" smtClean="0"/>
              <a:t>    Biner gider işsiz kalan köylümüz </a:t>
            </a:r>
          </a:p>
          <a:p>
            <a:pPr>
              <a:buNone/>
            </a:pPr>
            <a:r>
              <a:rPr lang="tr-TR" dirty="0" smtClean="0"/>
              <a:t>    Bulgur gider, pekmez gider elimizden </a:t>
            </a:r>
          </a:p>
          <a:p>
            <a:pPr>
              <a:buNone/>
            </a:pPr>
            <a:r>
              <a:rPr lang="tr-TR" dirty="0" smtClean="0"/>
              <a:t>    </a:t>
            </a:r>
            <a:r>
              <a:rPr lang="tr-TR" dirty="0" err="1" smtClean="0"/>
              <a:t>Nevürek</a:t>
            </a:r>
            <a:r>
              <a:rPr lang="tr-TR" dirty="0" smtClean="0"/>
              <a:t>, hemşerim, </a:t>
            </a:r>
            <a:r>
              <a:rPr lang="tr-TR" dirty="0" err="1" smtClean="0"/>
              <a:t>nevürek</a:t>
            </a:r>
            <a:r>
              <a:rPr lang="tr-TR" dirty="0" smtClean="0"/>
              <a:t>  </a:t>
            </a:r>
          </a:p>
          <a:p>
            <a:pPr>
              <a:buNone/>
            </a:pPr>
            <a:r>
              <a:rPr lang="tr-TR" dirty="0" smtClean="0"/>
              <a:t>    </a:t>
            </a:r>
            <a:r>
              <a:rPr lang="tr-TR" dirty="0" err="1" smtClean="0"/>
              <a:t>Ağlayak</a:t>
            </a:r>
            <a:r>
              <a:rPr lang="tr-TR" dirty="0" smtClean="0"/>
              <a:t> da gözden mi </a:t>
            </a:r>
            <a:r>
              <a:rPr lang="tr-TR" dirty="0" err="1" smtClean="0"/>
              <a:t>olak</a:t>
            </a:r>
            <a:r>
              <a:rPr lang="tr-TR" dirty="0" smtClean="0"/>
              <a:t> </a:t>
            </a:r>
          </a:p>
          <a:p>
            <a:pPr>
              <a:buNone/>
            </a:pPr>
            <a:r>
              <a:rPr lang="tr-TR" dirty="0" smtClean="0"/>
              <a:t>    </a:t>
            </a:r>
            <a:r>
              <a:rPr lang="tr-TR" dirty="0" err="1" smtClean="0"/>
              <a:t>Dövünek</a:t>
            </a:r>
            <a:r>
              <a:rPr lang="tr-TR" dirty="0" smtClean="0"/>
              <a:t> de dizden mi </a:t>
            </a:r>
            <a:r>
              <a:rPr lang="tr-TR" dirty="0" err="1" smtClean="0"/>
              <a:t>olak</a:t>
            </a:r>
            <a:endParaRPr lang="tr-TR" dirty="0" smtClean="0"/>
          </a:p>
          <a:p>
            <a:pPr>
              <a:buNone/>
            </a:pPr>
            <a:endParaRPr lang="tr-TR" dirty="0" smtClean="0"/>
          </a:p>
          <a:p>
            <a:pPr>
              <a:buNone/>
            </a:pPr>
            <a:r>
              <a:rPr lang="tr-TR" dirty="0" smtClean="0"/>
              <a:t>                      I. Farklı uyak türleri vardır.  </a:t>
            </a:r>
          </a:p>
          <a:p>
            <a:pPr>
              <a:buNone/>
            </a:pPr>
            <a:r>
              <a:rPr lang="tr-TR" dirty="0" smtClean="0"/>
              <a:t>                     II. Toplumsal bir duyarlık içermektedir. </a:t>
            </a:r>
          </a:p>
          <a:p>
            <a:pPr>
              <a:buNone/>
            </a:pPr>
            <a:r>
              <a:rPr lang="tr-TR" dirty="0" smtClean="0"/>
              <a:t>                    III. Yöresel söyleyişlere yer verilmiştir. </a:t>
            </a:r>
          </a:p>
          <a:p>
            <a:pPr>
              <a:buNone/>
            </a:pPr>
            <a:r>
              <a:rPr lang="tr-TR" dirty="0" smtClean="0"/>
              <a:t>                    IV. Halk şiiri geleneğine bağlı kalınmıştır. </a:t>
            </a:r>
          </a:p>
          <a:p>
            <a:pPr>
              <a:buNone/>
            </a:pPr>
            <a:r>
              <a:rPr lang="tr-TR" dirty="0" smtClean="0"/>
              <a:t>                     V. Olay anlatımından uzak durulmuştur.</a:t>
            </a:r>
          </a:p>
          <a:p>
            <a:pPr>
              <a:buNone/>
            </a:pPr>
            <a:r>
              <a:rPr lang="tr-TR" dirty="0" smtClean="0"/>
              <a:t> </a:t>
            </a:r>
          </a:p>
          <a:p>
            <a:pPr>
              <a:buNone/>
            </a:pPr>
            <a:r>
              <a:rPr lang="tr-TR" b="1" dirty="0" smtClean="0"/>
              <a:t>Yukarıdaki dizelerle ilgili olarak verilen numaralanmış bilgilerden hangileri yanlıştır?</a:t>
            </a:r>
          </a:p>
          <a:p>
            <a:pPr>
              <a:buNone/>
            </a:pPr>
            <a:r>
              <a:rPr lang="tr-TR" dirty="0" smtClean="0"/>
              <a:t>A) I. ve II.                                    B) II. ve III.                                C) III. ve IV.</a:t>
            </a:r>
          </a:p>
          <a:p>
            <a:pPr>
              <a:buNone/>
            </a:pPr>
            <a:r>
              <a:rPr lang="tr-TR" dirty="0" smtClean="0"/>
              <a:t>                           D) III. ve V.                                E) IV. ve V.</a:t>
            </a:r>
            <a:endParaRPr lang="tr-TR"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796908"/>
          </a:xfrm>
        </p:spPr>
        <p:txBody>
          <a:bodyPr/>
          <a:lstStyle/>
          <a:p>
            <a:r>
              <a:rPr lang="tr-TR" b="1" dirty="0" smtClean="0"/>
              <a:t>Cevap 32</a:t>
            </a:r>
            <a:endParaRPr lang="tr-TR" b="1" dirty="0"/>
          </a:p>
        </p:txBody>
      </p:sp>
      <p:sp>
        <p:nvSpPr>
          <p:cNvPr id="3" name="2 İçerik Yer Tutucusu"/>
          <p:cNvSpPr>
            <a:spLocks noGrp="1"/>
          </p:cNvSpPr>
          <p:nvPr>
            <p:ph idx="1"/>
          </p:nvPr>
        </p:nvSpPr>
        <p:spPr>
          <a:xfrm>
            <a:off x="357158" y="1071546"/>
            <a:ext cx="8329642" cy="5054617"/>
          </a:xfrm>
        </p:spPr>
        <p:txBody>
          <a:bodyPr/>
          <a:lstStyle/>
          <a:p>
            <a:pPr>
              <a:buNone/>
            </a:pPr>
            <a:r>
              <a:rPr lang="tr-TR" b="1" dirty="0" smtClean="0">
                <a:solidFill>
                  <a:srgbClr val="FF0000"/>
                </a:solidFill>
              </a:rPr>
              <a:t>B) </a:t>
            </a:r>
            <a:r>
              <a:rPr lang="tr-TR" b="1" dirty="0" err="1" smtClean="0">
                <a:solidFill>
                  <a:srgbClr val="FF0000"/>
                </a:solidFill>
              </a:rPr>
              <a:t>Zafername</a:t>
            </a:r>
            <a:r>
              <a:rPr lang="tr-TR" b="1" dirty="0" smtClean="0">
                <a:solidFill>
                  <a:srgbClr val="FF0000"/>
                </a:solidFill>
              </a:rPr>
              <a:t> anılarını kaleme aldığı yapıtıdır. </a:t>
            </a:r>
          </a:p>
          <a:p>
            <a:pPr>
              <a:buNone/>
            </a:pPr>
            <a:endParaRPr lang="tr-T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572560" cy="5929354"/>
          </a:xfrm>
        </p:spPr>
        <p:txBody>
          <a:bodyPr>
            <a:normAutofit lnSpcReduction="10000"/>
          </a:bodyPr>
          <a:lstStyle/>
          <a:p>
            <a:pPr>
              <a:buNone/>
            </a:pPr>
            <a:r>
              <a:rPr lang="tr-TR" sz="2800" b="1" dirty="0" smtClean="0"/>
              <a:t>33.</a:t>
            </a:r>
            <a:r>
              <a:rPr lang="tr-TR" sz="2400" dirty="0" smtClean="0"/>
              <a:t>Tevfik Fikret  “----” adlı şiirini derin bir ümitsizlik ve yalnızlık ruh hali içerisinde kaleme almıştır. Türk edebiyatında İstanbul ilk defa bu şiir ile iğrenç ve lanetli bir şehir olarak ele alınmıştır. Yahya Kemal, Tevfik Fikret’in bu şiirine “----” şiiri ile yanıt verir. Yahya Kemal de bir betimleme ile şirine başlar: Perdeler kapanırsa karanlık çökecektir… Bu kapanışta bile bir güzellik vardır ve hiçbir yerin güzelliği İstanbul’un güzelliği ile kıyaslanamaz.</a:t>
            </a:r>
          </a:p>
          <a:p>
            <a:pPr>
              <a:buNone/>
            </a:pPr>
            <a:r>
              <a:rPr lang="tr-TR" sz="2400" b="1" dirty="0" smtClean="0"/>
              <a:t>Yukarıda boş bırakılan yerlere sırasıyla aşağıdaki  şiirlerden </a:t>
            </a:r>
          </a:p>
          <a:p>
            <a:pPr>
              <a:buNone/>
            </a:pPr>
            <a:r>
              <a:rPr lang="tr-TR" sz="2400" b="1" dirty="0" smtClean="0"/>
              <a:t>hangileri getirilmelidir?</a:t>
            </a:r>
          </a:p>
          <a:p>
            <a:pPr>
              <a:buNone/>
            </a:pPr>
            <a:endParaRPr lang="tr-TR" sz="2400" b="1" dirty="0" smtClean="0"/>
          </a:p>
          <a:p>
            <a:pPr marL="457200" indent="-457200">
              <a:buAutoNum type="alphaUcParenR"/>
            </a:pPr>
            <a:r>
              <a:rPr lang="tr-TR" sz="2400" dirty="0" smtClean="0"/>
              <a:t>Acılar Denizi – İstanbul İçin</a:t>
            </a:r>
          </a:p>
          <a:p>
            <a:pPr marL="457200" indent="-457200">
              <a:buAutoNum type="alphaUcParenR"/>
            </a:pPr>
            <a:r>
              <a:rPr lang="tr-TR" sz="2400" dirty="0" smtClean="0"/>
              <a:t>Merdiven – Sessiz Gemi</a:t>
            </a:r>
          </a:p>
          <a:p>
            <a:pPr marL="457200" indent="-457200">
              <a:buFont typeface="Arial" pitchFamily="34" charset="0"/>
              <a:buAutoNum type="alphaUcParenR"/>
            </a:pPr>
            <a:r>
              <a:rPr lang="tr-TR" sz="2400" dirty="0" smtClean="0"/>
              <a:t>Tarih-i Kadim – İstanbul Ufuktaydı</a:t>
            </a:r>
          </a:p>
          <a:p>
            <a:pPr marL="457200" indent="-457200">
              <a:buFont typeface="Arial" pitchFamily="34" charset="0"/>
              <a:buAutoNum type="alphaUcParenR"/>
            </a:pPr>
            <a:r>
              <a:rPr lang="tr-TR" sz="2400" dirty="0" smtClean="0"/>
              <a:t>Sis – Siste Söyleniş</a:t>
            </a:r>
          </a:p>
          <a:p>
            <a:pPr marL="457200" indent="-457200">
              <a:buFont typeface="Arial" pitchFamily="34" charset="0"/>
              <a:buAutoNum type="alphaUcParenR"/>
            </a:pPr>
            <a:r>
              <a:rPr lang="tr-TR" sz="2400" dirty="0" smtClean="0"/>
              <a:t>Han-ı Yağma – Deniz Türküsü</a:t>
            </a:r>
          </a:p>
          <a:p>
            <a:pPr marL="457200" indent="-457200">
              <a:buAutoNum type="alphaUcParenR"/>
            </a:pPr>
            <a:endParaRPr lang="tr-TR" sz="2400" b="1" dirty="0" smtClean="0"/>
          </a:p>
          <a:p>
            <a:pPr marL="457200" indent="-457200">
              <a:buAutoNum type="alphaUcParenR"/>
            </a:pPr>
            <a:endParaRPr lang="tr-TR" sz="2400" b="1" dirty="0" smtClean="0"/>
          </a:p>
        </p:txBody>
      </p:sp>
      <p:sp>
        <p:nvSpPr>
          <p:cNvPr id="5" name="4 5-Nokta Yıldız"/>
          <p:cNvSpPr/>
          <p:nvPr/>
        </p:nvSpPr>
        <p:spPr>
          <a:xfrm>
            <a:off x="6929454" y="5357826"/>
            <a:ext cx="857256" cy="64294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33</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D) Sis – Siste Söyleniş</a:t>
            </a:r>
          </a:p>
          <a:p>
            <a:pPr>
              <a:buNone/>
            </a:pPr>
            <a:endParaRPr lang="tr-TR" dirty="0" smtClean="0"/>
          </a:p>
          <a:p>
            <a:endParaRPr lang="tr-TR" dirty="0" smtClean="0"/>
          </a:p>
          <a:p>
            <a:endParaRPr lang="tr-T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428604"/>
            <a:ext cx="8643998" cy="5857916"/>
          </a:xfrm>
        </p:spPr>
        <p:txBody>
          <a:bodyPr>
            <a:normAutofit fontScale="92500" lnSpcReduction="10000"/>
          </a:bodyPr>
          <a:lstStyle/>
          <a:p>
            <a:pPr>
              <a:buNone/>
            </a:pPr>
            <a:r>
              <a:rPr lang="tr-TR" sz="2600" b="1" dirty="0" smtClean="0"/>
              <a:t>34. Aşağıdakilerden hangisi İslamiyet Öncesi Sözlü   Edebiyatın özelliklerinden </a:t>
            </a:r>
            <a:r>
              <a:rPr lang="tr-TR" sz="2600" b="1" u="sng" dirty="0" smtClean="0"/>
              <a:t>değildir?</a:t>
            </a:r>
          </a:p>
          <a:p>
            <a:pPr>
              <a:buNone/>
            </a:pPr>
            <a:endParaRPr lang="tr-TR" sz="2600" b="1" u="sng" dirty="0" smtClean="0"/>
          </a:p>
          <a:p>
            <a:pPr marL="514350" indent="-514350">
              <a:buNone/>
            </a:pPr>
            <a:r>
              <a:rPr lang="tr-TR" sz="2600" dirty="0" smtClean="0"/>
              <a:t>A) Bu dönemle ilgili bilgilerin bulunduğu kaynaklar </a:t>
            </a:r>
            <a:r>
              <a:rPr lang="tr-TR" sz="2600" dirty="0" err="1" smtClean="0"/>
              <a:t>Divanü</a:t>
            </a:r>
            <a:r>
              <a:rPr lang="tr-TR" sz="2600" dirty="0" smtClean="0"/>
              <a:t> </a:t>
            </a:r>
            <a:r>
              <a:rPr lang="tr-TR" sz="2600" dirty="0" err="1" smtClean="0"/>
              <a:t>Lügatî</a:t>
            </a:r>
            <a:r>
              <a:rPr lang="tr-TR" sz="2600" dirty="0" smtClean="0"/>
              <a:t>–t </a:t>
            </a:r>
          </a:p>
          <a:p>
            <a:pPr marL="514350" indent="-514350">
              <a:buNone/>
            </a:pPr>
            <a:r>
              <a:rPr lang="tr-TR" sz="2600" dirty="0" smtClean="0"/>
              <a:t>Türk adlı eser ve Çin belgeleridir. </a:t>
            </a:r>
          </a:p>
          <a:p>
            <a:pPr marL="514350" indent="-514350">
              <a:buNone/>
            </a:pPr>
            <a:endParaRPr lang="tr-TR" sz="2600" dirty="0" smtClean="0"/>
          </a:p>
          <a:p>
            <a:pPr marL="514350" indent="-514350">
              <a:buNone/>
            </a:pPr>
            <a:r>
              <a:rPr lang="tr-TR" sz="2600" dirty="0" smtClean="0"/>
              <a:t>B) En eski edebi metinler Göktürklere ait </a:t>
            </a:r>
            <a:r>
              <a:rPr lang="tr-TR" sz="2600" dirty="0" err="1" smtClean="0"/>
              <a:t>Yenisey</a:t>
            </a:r>
            <a:r>
              <a:rPr lang="tr-TR" sz="2600" dirty="0" smtClean="0"/>
              <a:t> Yazıtlarıdır. </a:t>
            </a:r>
          </a:p>
          <a:p>
            <a:pPr marL="514350" indent="-514350">
              <a:buNone/>
            </a:pPr>
            <a:endParaRPr lang="tr-TR" sz="2600" dirty="0" smtClean="0"/>
          </a:p>
          <a:p>
            <a:pPr marL="514350" indent="-514350">
              <a:buNone/>
            </a:pPr>
            <a:r>
              <a:rPr lang="tr-TR" sz="2600" dirty="0" smtClean="0"/>
              <a:t>C) Bu dönem şiirlerinde nazım birimi dörtlük, ölçü hece ölçüsüdür. </a:t>
            </a:r>
          </a:p>
          <a:p>
            <a:pPr marL="514350" indent="-514350">
              <a:buNone/>
            </a:pPr>
            <a:endParaRPr lang="tr-TR" sz="2600" dirty="0" smtClean="0"/>
          </a:p>
          <a:p>
            <a:pPr marL="514350" indent="-514350">
              <a:buNone/>
            </a:pPr>
            <a:r>
              <a:rPr lang="tr-TR" sz="2600" dirty="0" smtClean="0"/>
              <a:t>D) Sav, sagu, koşuk, destan bu dönemin sözlü ürünleridir. </a:t>
            </a:r>
          </a:p>
          <a:p>
            <a:pPr marL="514350" indent="-514350">
              <a:buNone/>
            </a:pPr>
            <a:endParaRPr lang="tr-TR" sz="2600" dirty="0" smtClean="0"/>
          </a:p>
          <a:p>
            <a:pPr marL="514350" indent="-514350">
              <a:buNone/>
            </a:pPr>
            <a:r>
              <a:rPr lang="tr-TR" sz="2600" dirty="0" smtClean="0"/>
              <a:t>E) Yiğitlik, doğaya, hayvanlara duyulan sevgi ve savaş gibi konulara </a:t>
            </a:r>
          </a:p>
          <a:p>
            <a:pPr marL="514350" indent="-514350">
              <a:buNone/>
            </a:pPr>
            <a:r>
              <a:rPr lang="tr-TR" sz="2600" dirty="0" smtClean="0"/>
              <a:t>şiirlerde yer verilmiştir.</a:t>
            </a:r>
          </a:p>
          <a:p>
            <a:pPr>
              <a:buNone/>
            </a:pPr>
            <a:endParaRPr lang="tr-T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34</a:t>
            </a:r>
            <a:endParaRPr lang="tr-TR" b="1" dirty="0"/>
          </a:p>
        </p:txBody>
      </p:sp>
      <p:sp>
        <p:nvSpPr>
          <p:cNvPr id="3" name="2 İçerik Yer Tutucusu"/>
          <p:cNvSpPr>
            <a:spLocks noGrp="1"/>
          </p:cNvSpPr>
          <p:nvPr>
            <p:ph idx="1"/>
          </p:nvPr>
        </p:nvSpPr>
        <p:spPr/>
        <p:txBody>
          <a:bodyPr/>
          <a:lstStyle/>
          <a:p>
            <a:pPr>
              <a:buNone/>
            </a:pPr>
            <a:r>
              <a:rPr lang="tr-TR" sz="2400" b="1" dirty="0" smtClean="0">
                <a:solidFill>
                  <a:srgbClr val="FF0000"/>
                </a:solidFill>
              </a:rPr>
              <a:t>B) En eski edebi metinler Göktürklere ait </a:t>
            </a:r>
            <a:r>
              <a:rPr lang="tr-TR" sz="2400" b="1" dirty="0" err="1" smtClean="0">
                <a:solidFill>
                  <a:srgbClr val="FF0000"/>
                </a:solidFill>
              </a:rPr>
              <a:t>Yenisey</a:t>
            </a:r>
            <a:r>
              <a:rPr lang="tr-TR" sz="2400" b="1" dirty="0" smtClean="0">
                <a:solidFill>
                  <a:srgbClr val="FF0000"/>
                </a:solidFill>
              </a:rPr>
              <a:t> Yazıtlarıdır. </a:t>
            </a:r>
          </a:p>
          <a:p>
            <a:pPr>
              <a:buNone/>
            </a:pPr>
            <a:endParaRPr lang="tr-TR" sz="2400" b="1" dirty="0" smtClean="0">
              <a:solidFill>
                <a:srgbClr val="FF0000"/>
              </a:solidFill>
            </a:endParaRPr>
          </a:p>
          <a:p>
            <a:pPr>
              <a:buNone/>
            </a:pPr>
            <a:r>
              <a:rPr lang="tr-TR" sz="2400" b="1" dirty="0" err="1" smtClean="0"/>
              <a:t>Yenisey</a:t>
            </a:r>
            <a:r>
              <a:rPr lang="tr-TR" sz="2400" b="1" dirty="0" smtClean="0"/>
              <a:t> Yazıtları Kırgızlara aittir.</a:t>
            </a:r>
          </a:p>
          <a:p>
            <a:pPr>
              <a:buNone/>
            </a:pPr>
            <a:endParaRPr lang="tr-T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57158" y="357166"/>
            <a:ext cx="8501122" cy="6143668"/>
          </a:xfrm>
        </p:spPr>
        <p:txBody>
          <a:bodyPr>
            <a:normAutofit fontScale="92500" lnSpcReduction="10000"/>
          </a:bodyPr>
          <a:lstStyle/>
          <a:p>
            <a:pPr>
              <a:buNone/>
            </a:pPr>
            <a:r>
              <a:rPr lang="tr-TR" sz="2800" b="1" dirty="0" smtClean="0"/>
              <a:t>35. Aşağıdakilerin hangisinde </a:t>
            </a:r>
            <a:r>
              <a:rPr lang="tr-TR" sz="2800" dirty="0" smtClean="0"/>
              <a:t>“İslamiyet etkisindeki Türk </a:t>
            </a:r>
          </a:p>
          <a:p>
            <a:pPr>
              <a:buNone/>
            </a:pPr>
            <a:r>
              <a:rPr lang="tr-TR" sz="2800" dirty="0" smtClean="0"/>
              <a:t>edebiyatı” </a:t>
            </a:r>
            <a:r>
              <a:rPr lang="tr-TR" sz="2800" b="1" dirty="0" err="1" smtClean="0"/>
              <a:t>na</a:t>
            </a:r>
            <a:r>
              <a:rPr lang="tr-TR" sz="2800" b="1" dirty="0" smtClean="0"/>
              <a:t> ilişkin eserlerle ilgili bilgi yanlışlığı yapılmıştır?</a:t>
            </a:r>
          </a:p>
          <a:p>
            <a:pPr>
              <a:buNone/>
            </a:pPr>
            <a:endParaRPr lang="tr-TR" sz="2800" b="1" dirty="0" smtClean="0"/>
          </a:p>
          <a:p>
            <a:pPr marL="514350" indent="-514350">
              <a:buNone/>
            </a:pPr>
            <a:r>
              <a:rPr lang="tr-TR" sz="2800" dirty="0" smtClean="0"/>
              <a:t>A) </a:t>
            </a:r>
            <a:r>
              <a:rPr lang="tr-TR" sz="2800" dirty="0" err="1" smtClean="0"/>
              <a:t>Kutadgu</a:t>
            </a:r>
            <a:r>
              <a:rPr lang="tr-TR" sz="2800" dirty="0" smtClean="0"/>
              <a:t> </a:t>
            </a:r>
            <a:r>
              <a:rPr lang="tr-TR" sz="2800" dirty="0" err="1" smtClean="0"/>
              <a:t>Bilig</a:t>
            </a:r>
            <a:r>
              <a:rPr lang="tr-TR" sz="2800" dirty="0" smtClean="0"/>
              <a:t>, edebiyatımızın ilk mesnevisidir.</a:t>
            </a:r>
          </a:p>
          <a:p>
            <a:pPr marL="514350" indent="-514350">
              <a:buNone/>
            </a:pPr>
            <a:r>
              <a:rPr lang="tr-TR" sz="2800" dirty="0" smtClean="0"/>
              <a:t> </a:t>
            </a:r>
          </a:p>
          <a:p>
            <a:pPr marL="514350" indent="-514350">
              <a:buNone/>
            </a:pPr>
            <a:r>
              <a:rPr lang="tr-TR" sz="2800" dirty="0" smtClean="0"/>
              <a:t>B) </a:t>
            </a:r>
            <a:r>
              <a:rPr lang="tr-TR" sz="2800" dirty="0" err="1" smtClean="0"/>
              <a:t>Atabetü’l</a:t>
            </a:r>
            <a:r>
              <a:rPr lang="tr-TR" sz="2800" dirty="0" smtClean="0"/>
              <a:t> </a:t>
            </a:r>
            <a:r>
              <a:rPr lang="tr-TR" sz="2800" dirty="0" err="1" smtClean="0"/>
              <a:t>Hakayık</a:t>
            </a:r>
            <a:r>
              <a:rPr lang="tr-TR" sz="2800" dirty="0" smtClean="0"/>
              <a:t>, bir öğütler kitabıdır. </a:t>
            </a:r>
          </a:p>
          <a:p>
            <a:pPr marL="514350" indent="-514350">
              <a:buNone/>
            </a:pPr>
            <a:endParaRPr lang="tr-TR" sz="2800" dirty="0" smtClean="0"/>
          </a:p>
          <a:p>
            <a:pPr marL="514350" indent="-514350">
              <a:buNone/>
            </a:pPr>
            <a:r>
              <a:rPr lang="tr-TR" sz="2800" dirty="0" smtClean="0"/>
              <a:t>C) Divan ü </a:t>
            </a:r>
            <a:r>
              <a:rPr lang="tr-TR" sz="2800" dirty="0" err="1" smtClean="0"/>
              <a:t>Lügati’t</a:t>
            </a:r>
            <a:r>
              <a:rPr lang="tr-TR" sz="2800" dirty="0" smtClean="0"/>
              <a:t> Türk, Türk dilinin ilk sözlüğüdür. </a:t>
            </a:r>
          </a:p>
          <a:p>
            <a:pPr marL="514350" indent="-514350">
              <a:buNone/>
            </a:pPr>
            <a:endParaRPr lang="tr-TR" sz="2800" dirty="0" smtClean="0"/>
          </a:p>
          <a:p>
            <a:pPr marL="514350" indent="-514350">
              <a:buNone/>
            </a:pPr>
            <a:r>
              <a:rPr lang="tr-TR" sz="2800" dirty="0" smtClean="0"/>
              <a:t>D) Divan–ı Hikmet, edebiyatımızda aruzla yazılmış ilk eserdir.</a:t>
            </a:r>
          </a:p>
          <a:p>
            <a:pPr marL="514350" indent="-514350">
              <a:buNone/>
            </a:pPr>
            <a:r>
              <a:rPr lang="tr-TR" sz="2800" dirty="0" smtClean="0"/>
              <a:t> </a:t>
            </a:r>
          </a:p>
          <a:p>
            <a:pPr marL="514350" indent="-514350">
              <a:buNone/>
            </a:pPr>
            <a:r>
              <a:rPr lang="tr-TR" sz="2800" dirty="0" smtClean="0"/>
              <a:t>E) </a:t>
            </a:r>
            <a:r>
              <a:rPr lang="tr-TR" sz="2800" dirty="0" err="1" smtClean="0"/>
              <a:t>Muhakemetü’l</a:t>
            </a:r>
            <a:r>
              <a:rPr lang="tr-TR" sz="2800" dirty="0" smtClean="0"/>
              <a:t> </a:t>
            </a:r>
            <a:r>
              <a:rPr lang="tr-TR" sz="2800" dirty="0" err="1" smtClean="0"/>
              <a:t>Lugateyn’le</a:t>
            </a:r>
            <a:r>
              <a:rPr lang="tr-TR" sz="2800" dirty="0" smtClean="0"/>
              <a:t> Türkçenin; kavramları, anlam </a:t>
            </a:r>
          </a:p>
          <a:p>
            <a:pPr marL="514350" indent="-514350">
              <a:buNone/>
            </a:pPr>
            <a:r>
              <a:rPr lang="tr-TR" sz="2800" dirty="0" smtClean="0"/>
              <a:t>inceliklerini anlatmada </a:t>
            </a:r>
            <a:r>
              <a:rPr lang="tr-TR" sz="2800" dirty="0" err="1" smtClean="0"/>
              <a:t>Farsça’dan</a:t>
            </a:r>
            <a:r>
              <a:rPr lang="tr-TR" sz="2800" dirty="0" smtClean="0"/>
              <a:t> elverişli olduğu anlatılmaya </a:t>
            </a:r>
          </a:p>
          <a:p>
            <a:pPr marL="514350" indent="-514350">
              <a:buNone/>
            </a:pPr>
            <a:r>
              <a:rPr lang="tr-TR" sz="2800" dirty="0" smtClean="0"/>
              <a:t>çalışılmıştır.</a:t>
            </a:r>
          </a:p>
          <a:p>
            <a:pPr>
              <a:buNone/>
            </a:pPr>
            <a:endParaRPr lang="tr-T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35</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D) Divan-ı Hikmet, edebiyatımızda aruzla yazılmış ilk eserdir. </a:t>
            </a:r>
          </a:p>
          <a:p>
            <a:pPr>
              <a:buNone/>
            </a:pPr>
            <a:endParaRPr lang="tr-T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472518" cy="6357982"/>
          </a:xfrm>
        </p:spPr>
        <p:txBody>
          <a:bodyPr>
            <a:normAutofit/>
          </a:bodyPr>
          <a:lstStyle/>
          <a:p>
            <a:pPr>
              <a:buNone/>
            </a:pPr>
            <a:r>
              <a:rPr lang="tr-TR" sz="2600" b="1" dirty="0" smtClean="0"/>
              <a:t>36. </a:t>
            </a:r>
            <a:r>
              <a:rPr lang="tr-TR" sz="2600" dirty="0" smtClean="0"/>
              <a:t>(I) Medrese kültürünün hâkim olduğu Divan edebiyatında nazım birimi genellikle beyittir. (II) Genellikle saraya ve çevresine seslenildiği için aydın zümre edebiyatı olarak da bilinen bu dönem edebiyatının dili; Arapça, Farsça ve Türkçe karışımı olan Osmanlıcadır. (III) Edebi sanatların sıklıkla yer aldığı Divan şiirinde tam ve zengin uyak kullanılmıştır. (IV) Şiirde konu değil, konunun anlatılış biçimi ön plandadır. (V) Divan şiirinde en çok kullanılan gazel, kaside, mesnevi gibi nazım biçimleriyle toplumsal sorunlar ele alınmıştır. </a:t>
            </a:r>
          </a:p>
          <a:p>
            <a:pPr>
              <a:buNone/>
            </a:pPr>
            <a:r>
              <a:rPr lang="tr-TR" sz="2600" b="1" dirty="0" smtClean="0"/>
              <a:t>Bu parçada numaralanmış cümlelerin hangisinde Divan </a:t>
            </a:r>
          </a:p>
          <a:p>
            <a:pPr>
              <a:buNone/>
            </a:pPr>
            <a:r>
              <a:rPr lang="tr-TR" sz="2600" b="1" dirty="0" smtClean="0"/>
              <a:t>edebiyatı ile ilgili bir bilgi yanlışı vardır?</a:t>
            </a:r>
          </a:p>
          <a:p>
            <a:pPr>
              <a:buNone/>
            </a:pPr>
            <a:r>
              <a:rPr lang="tr-TR" sz="2600" dirty="0" smtClean="0"/>
              <a:t>A) I.             B)  II.              C)  III.          D)  IV.         E)  V. </a:t>
            </a:r>
            <a:endParaRPr lang="tr-TR" sz="2600"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36</a:t>
            </a:r>
            <a:endParaRPr lang="tr-TR" b="1" dirty="0"/>
          </a:p>
        </p:txBody>
      </p:sp>
      <p:sp>
        <p:nvSpPr>
          <p:cNvPr id="3" name="2 İçerik Yer Tutucusu"/>
          <p:cNvSpPr>
            <a:spLocks noGrp="1"/>
          </p:cNvSpPr>
          <p:nvPr>
            <p:ph idx="1"/>
          </p:nvPr>
        </p:nvSpPr>
        <p:spPr/>
        <p:txBody>
          <a:bodyPr>
            <a:normAutofit/>
          </a:bodyPr>
          <a:lstStyle/>
          <a:p>
            <a:pPr>
              <a:buNone/>
            </a:pPr>
            <a:r>
              <a:rPr lang="tr-TR" sz="2800" b="1" dirty="0" smtClean="0">
                <a:solidFill>
                  <a:srgbClr val="FF0000"/>
                </a:solidFill>
              </a:rPr>
              <a:t>(V) Divan şiirinde en çok kullanılan gazel, kaside, mesnevi gibi nazım biçimleriyle toplumsal sorunlar ele alınmıştır.</a:t>
            </a:r>
          </a:p>
          <a:p>
            <a:pPr>
              <a:buNone/>
            </a:pPr>
            <a:endParaRPr lang="tr-TR" sz="2800" b="1" dirty="0" smtClean="0">
              <a:solidFill>
                <a:srgbClr val="FF0000"/>
              </a:solidFill>
            </a:endParaRPr>
          </a:p>
          <a:p>
            <a:pPr>
              <a:buNone/>
            </a:pPr>
            <a:endParaRPr lang="tr-TR" sz="2800" b="1" dirty="0" smtClean="0">
              <a:solidFill>
                <a:srgbClr val="FF0000"/>
              </a:solidFill>
            </a:endParaRPr>
          </a:p>
          <a:p>
            <a:pPr>
              <a:buNone/>
            </a:pPr>
            <a:r>
              <a:rPr lang="tr-TR" sz="2800" b="1" dirty="0" smtClean="0">
                <a:solidFill>
                  <a:srgbClr val="FF0000"/>
                </a:solidFill>
              </a:rPr>
              <a:t>E)  V.</a:t>
            </a:r>
            <a:endParaRPr lang="tr-TR" sz="2800" b="1" dirty="0">
              <a:solidFill>
                <a:srgbClr val="FF0000"/>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214290"/>
            <a:ext cx="8715436" cy="6215106"/>
          </a:xfrm>
        </p:spPr>
        <p:txBody>
          <a:bodyPr>
            <a:normAutofit/>
          </a:bodyPr>
          <a:lstStyle/>
          <a:p>
            <a:pPr>
              <a:buNone/>
            </a:pPr>
            <a:r>
              <a:rPr lang="tr-TR" sz="2800" b="1" dirty="0" smtClean="0"/>
              <a:t>37. </a:t>
            </a:r>
            <a:r>
              <a:rPr lang="tr-TR" sz="2800" dirty="0" smtClean="0"/>
              <a:t>“Ölmez Otu” Türk romancısının Türk köylüsüne bakış açısını değiştiriyor. Romancılarımız, şimdiye kadar genellikle bir araç olarak bakmışlardır köylüye. Ölmez Otu’nda Yaşar Kemal, “insan” olarak bakıyor onlara, “roman malzemesi” olarak değil.  </a:t>
            </a:r>
          </a:p>
          <a:p>
            <a:pPr>
              <a:buNone/>
            </a:pPr>
            <a:r>
              <a:rPr lang="tr-TR" sz="2800" b="1" dirty="0" smtClean="0"/>
              <a:t>Bu parçada, aşağıdaki edebiyat türlerinden hangisine </a:t>
            </a:r>
          </a:p>
          <a:p>
            <a:pPr>
              <a:buNone/>
            </a:pPr>
            <a:r>
              <a:rPr lang="tr-TR" sz="2800" b="1" dirty="0" smtClean="0"/>
              <a:t>özgü nitelikler ağır basmaktadır?</a:t>
            </a:r>
          </a:p>
          <a:p>
            <a:pPr marL="514350" indent="-514350">
              <a:buAutoNum type="alphaUcParenR"/>
            </a:pPr>
            <a:r>
              <a:rPr lang="tr-TR" sz="2800" dirty="0" smtClean="0"/>
              <a:t>Roman </a:t>
            </a:r>
          </a:p>
          <a:p>
            <a:pPr marL="514350" indent="-514350">
              <a:buAutoNum type="alphaUcParenR" startAt="2"/>
            </a:pPr>
            <a:r>
              <a:rPr lang="tr-TR" sz="2800" dirty="0" smtClean="0"/>
              <a:t>Öykü  </a:t>
            </a:r>
          </a:p>
          <a:p>
            <a:pPr marL="514350" indent="-514350">
              <a:buAutoNum type="alphaUcParenR" startAt="3"/>
            </a:pPr>
            <a:r>
              <a:rPr lang="tr-TR" sz="2800" dirty="0" smtClean="0"/>
              <a:t>Eleştiri  </a:t>
            </a:r>
          </a:p>
          <a:p>
            <a:pPr marL="514350" indent="-514350">
              <a:buAutoNum type="alphaUcParenR" startAt="4"/>
            </a:pPr>
            <a:r>
              <a:rPr lang="tr-TR" sz="2800" dirty="0" smtClean="0"/>
              <a:t>Söyleşi </a:t>
            </a:r>
          </a:p>
          <a:p>
            <a:pPr marL="514350" indent="-514350">
              <a:buNone/>
            </a:pPr>
            <a:r>
              <a:rPr lang="tr-TR" sz="2800" dirty="0" smtClean="0"/>
              <a:t>E)  Deneme</a:t>
            </a:r>
            <a:endParaRPr lang="tr-TR"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3</a:t>
            </a:r>
            <a:endParaRPr lang="tr-TR" b="1" dirty="0"/>
          </a:p>
        </p:txBody>
      </p:sp>
      <p:sp>
        <p:nvSpPr>
          <p:cNvPr id="3" name="2 İçerik Yer Tutucusu"/>
          <p:cNvSpPr>
            <a:spLocks noGrp="1"/>
          </p:cNvSpPr>
          <p:nvPr>
            <p:ph idx="1"/>
          </p:nvPr>
        </p:nvSpPr>
        <p:spPr>
          <a:xfrm>
            <a:off x="285720" y="1071546"/>
            <a:ext cx="8401080" cy="5054617"/>
          </a:xfrm>
        </p:spPr>
        <p:txBody>
          <a:bodyPr/>
          <a:lstStyle/>
          <a:p>
            <a:r>
              <a:rPr lang="tr-TR" b="1" dirty="0" smtClean="0">
                <a:solidFill>
                  <a:srgbClr val="FF0000"/>
                </a:solidFill>
              </a:rPr>
              <a:t>E) IV. ve V.</a:t>
            </a:r>
            <a:endParaRPr lang="tr-TR" b="1" dirty="0">
              <a:solidFill>
                <a:srgbClr val="FF0000"/>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b="1" dirty="0" smtClean="0"/>
              <a:t>Cevap 37: </a:t>
            </a:r>
            <a:r>
              <a:rPr lang="tr-TR" dirty="0" smtClean="0"/>
              <a:t>C) Eleştiri  </a:t>
            </a:r>
            <a:br>
              <a:rPr lang="tr-TR" dirty="0" smtClean="0"/>
            </a:br>
            <a:endParaRPr lang="tr-TR" dirty="0"/>
          </a:p>
        </p:txBody>
      </p:sp>
      <p:sp>
        <p:nvSpPr>
          <p:cNvPr id="3" name="2 İçerik Yer Tutucusu"/>
          <p:cNvSpPr>
            <a:spLocks noGrp="1"/>
          </p:cNvSpPr>
          <p:nvPr>
            <p:ph idx="1"/>
          </p:nvPr>
        </p:nvSpPr>
        <p:spPr/>
        <p:txBody>
          <a:bodyPr/>
          <a:lstStyle/>
          <a:p>
            <a:pPr>
              <a:buNone/>
            </a:pPr>
            <a:endParaRPr lang="tr-TR"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428604"/>
            <a:ext cx="8715436" cy="5929354"/>
          </a:xfrm>
        </p:spPr>
        <p:txBody>
          <a:bodyPr>
            <a:normAutofit/>
          </a:bodyPr>
          <a:lstStyle/>
          <a:p>
            <a:pPr>
              <a:buNone/>
            </a:pPr>
            <a:r>
              <a:rPr lang="tr-TR" sz="2400" b="1" dirty="0" smtClean="0"/>
              <a:t>38.</a:t>
            </a:r>
            <a:r>
              <a:rPr lang="tr-TR" sz="2400" dirty="0" err="1" smtClean="0"/>
              <a:t>Buhurizade</a:t>
            </a:r>
            <a:r>
              <a:rPr lang="tr-TR" sz="2400" dirty="0" smtClean="0"/>
              <a:t> Mustafa Itrî Efendi’nin doğum tarihi bilinmiyor. Rauf Yekta Bey, 1640’a doğru doğduğunu tahmin ediyor. Itrî, İstanbul’da doğdu. Mükemmel musiki ve hanendelik öğrendi. Tasavvuf, edebiyat, Arapça, Farsça ve hat eğitimi aldı. Itrî’nin ölüm tarihi için Salim’in “1123 hududunda intikal eyledi.” kaydı, en doğrusudur.</a:t>
            </a:r>
          </a:p>
          <a:p>
            <a:pPr>
              <a:buNone/>
            </a:pPr>
            <a:r>
              <a:rPr lang="tr-TR" sz="2400" dirty="0" smtClean="0"/>
              <a:t>  </a:t>
            </a:r>
          </a:p>
          <a:p>
            <a:pPr>
              <a:buNone/>
            </a:pPr>
            <a:r>
              <a:rPr lang="tr-TR" sz="2400" b="1" dirty="0" smtClean="0"/>
              <a:t>Bu parça, aşağıdaki düzyazı türlerinin hangisinden alınmış olabilir?</a:t>
            </a:r>
          </a:p>
          <a:p>
            <a:pPr>
              <a:buNone/>
            </a:pPr>
            <a:endParaRPr lang="tr-TR" sz="2400" b="1" dirty="0" smtClean="0"/>
          </a:p>
          <a:p>
            <a:pPr>
              <a:buNone/>
            </a:pPr>
            <a:r>
              <a:rPr lang="tr-TR" sz="2400" dirty="0" smtClean="0"/>
              <a:t>A) Anı     B)  Fıkra     C)  Deneme     D)  </a:t>
            </a:r>
            <a:r>
              <a:rPr lang="tr-TR" sz="2400" dirty="0" err="1" smtClean="0"/>
              <a:t>Otobiyogra</a:t>
            </a:r>
            <a:r>
              <a:rPr lang="tr-TR" sz="2400" dirty="0" smtClean="0"/>
              <a:t>ﬁ         E)  </a:t>
            </a:r>
            <a:r>
              <a:rPr lang="tr-TR" sz="2400" dirty="0" err="1" smtClean="0"/>
              <a:t>Biyogra</a:t>
            </a:r>
            <a:r>
              <a:rPr lang="tr-TR" sz="2400" dirty="0" smtClean="0"/>
              <a:t>ﬁ  </a:t>
            </a:r>
          </a:p>
          <a:p>
            <a:pPr>
              <a:buNone/>
            </a:pPr>
            <a:endParaRPr lang="tr-TR"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38</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E)  </a:t>
            </a:r>
            <a:r>
              <a:rPr lang="tr-TR" b="1" dirty="0" err="1" smtClean="0">
                <a:solidFill>
                  <a:srgbClr val="FF0000"/>
                </a:solidFill>
              </a:rPr>
              <a:t>Biyogra</a:t>
            </a:r>
            <a:r>
              <a:rPr lang="tr-TR" b="1" dirty="0" smtClean="0">
                <a:solidFill>
                  <a:srgbClr val="FF0000"/>
                </a:solidFill>
              </a:rPr>
              <a:t>ﬁ</a:t>
            </a:r>
            <a:endParaRPr lang="tr-TR" b="1" dirty="0">
              <a:solidFill>
                <a:srgbClr val="FF0000"/>
              </a:solidFill>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143668"/>
          </a:xfrm>
        </p:spPr>
        <p:txBody>
          <a:bodyPr>
            <a:noAutofit/>
          </a:bodyPr>
          <a:lstStyle/>
          <a:p>
            <a:pPr>
              <a:buNone/>
            </a:pPr>
            <a:r>
              <a:rPr lang="tr-TR" sz="2400" b="1" dirty="0" smtClean="0"/>
              <a:t>39. </a:t>
            </a:r>
            <a:r>
              <a:rPr lang="tr-TR" sz="2400" dirty="0" smtClean="0"/>
              <a:t>Halk edebiyatı seyirlik oyunlarındandır. Seyircilerle kuşatılmış bir alanda oynanır. Bu alana “palanga” denir. Sahne düzeni bir yandan metinsiz, doğaçlama oynayışın öte yandan yuvarlak sahne kurallarının gereklerine uygundur. İki değişmez tiplemenin oynadığı oyuna küçük rollerle katılan ikincil oyuncular da vardır. Kavuklu Hamdi, İsmail </a:t>
            </a:r>
            <a:r>
              <a:rPr lang="tr-TR" sz="2400" dirty="0" err="1" smtClean="0"/>
              <a:t>Dümbüllü</a:t>
            </a:r>
            <a:r>
              <a:rPr lang="tr-TR" sz="2400" dirty="0" smtClean="0"/>
              <a:t> bu alanda en önemli isimlerdendir. Bu türün ortaya çıkışı 18. yüzyılın sonudur.  </a:t>
            </a:r>
          </a:p>
          <a:p>
            <a:pPr>
              <a:buNone/>
            </a:pPr>
            <a:r>
              <a:rPr lang="tr-TR" sz="2400" b="1" dirty="0" smtClean="0"/>
              <a:t>Bu parçada aşağıdakilerin hangisinden söz edilmektedir? </a:t>
            </a:r>
          </a:p>
          <a:p>
            <a:pPr>
              <a:buNone/>
            </a:pPr>
            <a:endParaRPr lang="tr-TR" sz="2400" dirty="0" smtClean="0"/>
          </a:p>
          <a:p>
            <a:pPr marL="514350" indent="-514350">
              <a:buNone/>
            </a:pPr>
            <a:r>
              <a:rPr lang="tr-TR" sz="2400" dirty="0" smtClean="0"/>
              <a:t>A) Ortaoyunu   </a:t>
            </a:r>
          </a:p>
          <a:p>
            <a:pPr marL="514350" indent="-514350">
              <a:buNone/>
            </a:pPr>
            <a:r>
              <a:rPr lang="tr-TR" sz="2400" dirty="0" smtClean="0"/>
              <a:t>B) Meddahlık </a:t>
            </a:r>
          </a:p>
          <a:p>
            <a:pPr marL="514350" indent="-514350">
              <a:buNone/>
            </a:pPr>
            <a:r>
              <a:rPr lang="tr-TR" sz="2400" dirty="0" smtClean="0"/>
              <a:t>C) Seyirlik Köy Oyunu  </a:t>
            </a:r>
          </a:p>
          <a:p>
            <a:pPr marL="514350" indent="-514350">
              <a:buNone/>
            </a:pPr>
            <a:r>
              <a:rPr lang="tr-TR" sz="2400" dirty="0" smtClean="0"/>
              <a:t>D) Kukla          </a:t>
            </a:r>
          </a:p>
          <a:p>
            <a:pPr marL="514350" indent="-514350">
              <a:buNone/>
            </a:pPr>
            <a:r>
              <a:rPr lang="tr-TR" sz="2400" dirty="0" smtClean="0"/>
              <a:t>E) Karagöz</a:t>
            </a:r>
            <a:endParaRPr lang="tr-TR" sz="2400"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428604"/>
            <a:ext cx="8858312" cy="6072230"/>
          </a:xfrm>
        </p:spPr>
        <p:txBody>
          <a:bodyPr>
            <a:normAutofit/>
          </a:bodyPr>
          <a:lstStyle/>
          <a:p>
            <a:pPr>
              <a:lnSpc>
                <a:spcPct val="150000"/>
              </a:lnSpc>
              <a:buNone/>
            </a:pPr>
            <a:r>
              <a:rPr lang="tr-TR" sz="2400" b="1" dirty="0" smtClean="0"/>
              <a:t>40.</a:t>
            </a:r>
            <a:r>
              <a:rPr lang="tr-TR" sz="3000" b="1" dirty="0" smtClean="0"/>
              <a:t> </a:t>
            </a:r>
            <a:r>
              <a:rPr lang="tr-TR" sz="2400" dirty="0" smtClean="0"/>
              <a:t>Bir olay ya da durumu yerinde gezip görme, inceleme, araştırma, soruşturma yoluyla yansıtan gazete ve dergi yazılarıdır. Bu yazılarda olayların perde arkası verilmeye çalışılır. Her şeyden önce bir gazete yazısı olduğu için seçilen konunun ilginç ve güncel olması gerekir. Ruşen Eşref </a:t>
            </a:r>
            <a:r>
              <a:rPr lang="tr-TR" sz="2400" dirty="0" err="1" smtClean="0"/>
              <a:t>Ünaydın’ın</a:t>
            </a:r>
            <a:r>
              <a:rPr lang="tr-TR" sz="2400" dirty="0" smtClean="0"/>
              <a:t> “Diyorlar ki”, Yaşar Kemal’in “Bu Diyar Baştan Başa” gibi eserleri, bu türün en önemli örnekleridir.  </a:t>
            </a:r>
          </a:p>
          <a:p>
            <a:pPr>
              <a:lnSpc>
                <a:spcPct val="150000"/>
              </a:lnSpc>
              <a:buNone/>
            </a:pPr>
            <a:r>
              <a:rPr lang="tr-TR" sz="2400" b="1" dirty="0" smtClean="0"/>
              <a:t>Bu parçada aşağıdaki yazı türlerinin hangisinden söz edilmiştir?</a:t>
            </a:r>
          </a:p>
          <a:p>
            <a:pPr>
              <a:lnSpc>
                <a:spcPct val="150000"/>
              </a:lnSpc>
              <a:buNone/>
            </a:pPr>
            <a:r>
              <a:rPr lang="tr-TR" sz="2400" dirty="0" smtClean="0"/>
              <a:t>A) Gezi         B)  Röportaj            C)  Anı          D)  Eleştiri        E)  Söyleşi </a:t>
            </a:r>
            <a:endParaRPr lang="tr-TR" sz="2400"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b="1" dirty="0" smtClean="0"/>
              <a:t>CEVAP39: </a:t>
            </a:r>
            <a:r>
              <a:rPr lang="tr-TR" dirty="0" smtClean="0"/>
              <a:t>A) Ortaoyunu   </a:t>
            </a:r>
            <a:br>
              <a:rPr lang="tr-TR" dirty="0" smtClean="0"/>
            </a:b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40</a:t>
            </a:r>
            <a:endParaRPr lang="tr-TR" b="1" dirty="0"/>
          </a:p>
        </p:txBody>
      </p:sp>
      <p:sp>
        <p:nvSpPr>
          <p:cNvPr id="3" name="2 İçerik Yer Tutucusu"/>
          <p:cNvSpPr>
            <a:spLocks noGrp="1"/>
          </p:cNvSpPr>
          <p:nvPr>
            <p:ph idx="1"/>
          </p:nvPr>
        </p:nvSpPr>
        <p:spPr/>
        <p:txBody>
          <a:bodyPr/>
          <a:lstStyle/>
          <a:p>
            <a:pPr>
              <a:buNone/>
            </a:pPr>
            <a:r>
              <a:rPr lang="tr-TR" b="1" dirty="0" smtClean="0"/>
              <a:t>B)  Röportaj</a:t>
            </a:r>
            <a:endParaRPr lang="tr-TR" b="1"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57158" y="214290"/>
            <a:ext cx="8329642" cy="6429420"/>
          </a:xfrm>
        </p:spPr>
        <p:txBody>
          <a:bodyPr>
            <a:normAutofit fontScale="62500" lnSpcReduction="20000"/>
          </a:bodyPr>
          <a:lstStyle/>
          <a:p>
            <a:pPr>
              <a:lnSpc>
                <a:spcPct val="170000"/>
              </a:lnSpc>
              <a:buNone/>
            </a:pPr>
            <a:r>
              <a:rPr lang="tr-TR" b="1" dirty="0" smtClean="0"/>
              <a:t>41. </a:t>
            </a:r>
            <a:r>
              <a:rPr lang="tr-TR" dirty="0" smtClean="0"/>
              <a:t>İlk eserlerini tiyatro eleştirisi olarak kaleme alan sanatçı, asıl ününü Anadolu’yu fon olarak seçip Anadolu insanının yaşantısını anlattığı romanlarıyla kazandı. ---- eserlerinde genellikle idealist bir kahraman yaratıp okuyucusuna onunla mesajlar vermeyi tercih eder. Örneğin ---- Öğretmen Şahin böyle bir kahramandır. Özellikle İzmir’de işgal yıllarında yaşananları Şahin’in çevresinden onun yaşantısından yola çıkarak anlatır.  </a:t>
            </a:r>
          </a:p>
          <a:p>
            <a:pPr>
              <a:lnSpc>
                <a:spcPct val="170000"/>
              </a:lnSpc>
              <a:buNone/>
            </a:pPr>
            <a:r>
              <a:rPr lang="tr-TR" b="1" dirty="0" smtClean="0"/>
              <a:t>Bu parçada boş bırakılan yerlere aşağıdakilerden hangisi getirilmelidir? </a:t>
            </a:r>
          </a:p>
          <a:p>
            <a:pPr marL="514350" indent="-514350">
              <a:lnSpc>
                <a:spcPct val="170000"/>
              </a:lnSpc>
              <a:buNone/>
            </a:pPr>
            <a:r>
              <a:rPr lang="tr-TR" dirty="0" smtClean="0"/>
              <a:t>A) Yakup Kadri – Hüküm Gecesi’ndeki </a:t>
            </a:r>
          </a:p>
          <a:p>
            <a:pPr marL="514350" indent="-514350">
              <a:lnSpc>
                <a:spcPct val="170000"/>
              </a:lnSpc>
              <a:buNone/>
            </a:pPr>
            <a:r>
              <a:rPr lang="tr-TR" dirty="0" smtClean="0"/>
              <a:t>B) Halide Edip – Ateşten Gömlek’teki </a:t>
            </a:r>
          </a:p>
          <a:p>
            <a:pPr marL="514350" indent="-514350">
              <a:lnSpc>
                <a:spcPct val="170000"/>
              </a:lnSpc>
              <a:buNone/>
            </a:pPr>
            <a:r>
              <a:rPr lang="tr-TR" dirty="0" smtClean="0"/>
              <a:t>C) Kemal Tahir – Devlet Ana’daki </a:t>
            </a:r>
          </a:p>
          <a:p>
            <a:pPr marL="514350" indent="-514350">
              <a:lnSpc>
                <a:spcPct val="170000"/>
              </a:lnSpc>
              <a:buNone/>
            </a:pPr>
            <a:r>
              <a:rPr lang="tr-TR" dirty="0" smtClean="0"/>
              <a:t>D) Reşat Nuri – Yeşil Gece’deki </a:t>
            </a:r>
          </a:p>
          <a:p>
            <a:pPr marL="514350" indent="-514350">
              <a:lnSpc>
                <a:spcPct val="170000"/>
              </a:lnSpc>
              <a:buNone/>
            </a:pPr>
            <a:r>
              <a:rPr lang="tr-TR" dirty="0" smtClean="0"/>
              <a:t>E) Peyami Safa – Dokuzuncu Hariciye Koğuşu’ndaki</a:t>
            </a:r>
            <a:endParaRPr lang="tr-TR"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41</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D) Reşat Nuri – Yeşil Gece’deki </a:t>
            </a:r>
          </a:p>
          <a:p>
            <a:pPr>
              <a:buNone/>
            </a:pPr>
            <a:endParaRPr lang="tr-T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85728"/>
            <a:ext cx="8858312" cy="6357982"/>
          </a:xfrm>
        </p:spPr>
        <p:txBody>
          <a:bodyPr>
            <a:normAutofit fontScale="55000" lnSpcReduction="20000"/>
          </a:bodyPr>
          <a:lstStyle/>
          <a:p>
            <a:pPr>
              <a:lnSpc>
                <a:spcPct val="170000"/>
              </a:lnSpc>
              <a:buNone/>
            </a:pPr>
            <a:r>
              <a:rPr lang="tr-TR" b="1" dirty="0" smtClean="0"/>
              <a:t>42.</a:t>
            </a:r>
            <a:r>
              <a:rPr lang="tr-TR" dirty="0" smtClean="0"/>
              <a:t>---- önce </a:t>
            </a:r>
            <a:r>
              <a:rPr lang="tr-TR" dirty="0" err="1" smtClean="0"/>
              <a:t>Fecr</a:t>
            </a:r>
            <a:r>
              <a:rPr lang="tr-TR" dirty="0" smtClean="0"/>
              <a:t>–i </a:t>
            </a:r>
            <a:r>
              <a:rPr lang="tr-TR" dirty="0" err="1" smtClean="0"/>
              <a:t>Âti</a:t>
            </a:r>
            <a:r>
              <a:rPr lang="tr-TR" dirty="0" smtClean="0"/>
              <a:t> edebiyatına katılmış, sonra da I. Dünya Savaşı içinde “Yeni Lisan” ve “Milli Edebiyat” akımını benimseyerek bu akımın başlıca sanatçılarından biri olmuştur. Kendine has bir üslubu olan sanatçı, romanlarında Türkiye’nin Tanzimat’tan bu yana geçirdiği siyasal ve toplumsal evreleri işlemiştir. Örneğin, ---- adlı romanında Tanzimat’tan I. Dünya Savaşı’na kadar yetişme biçimleri, düşünceleri, ahlak anlayışları ve değer yargıları farklı olan üç kuşak arasındaki çatışmalar anlatılmaktadır; ---- adlı romanında ise Türkiye’nin hükümet merkezinin üç dönemi anlatılmıştır.  </a:t>
            </a:r>
          </a:p>
          <a:p>
            <a:pPr>
              <a:lnSpc>
                <a:spcPct val="170000"/>
              </a:lnSpc>
              <a:buNone/>
            </a:pPr>
            <a:r>
              <a:rPr lang="tr-TR" b="1" dirty="0" smtClean="0"/>
              <a:t>Bu parçadaki boşluklara aşağıdakilerden hangisi getirilebilir? </a:t>
            </a:r>
          </a:p>
          <a:p>
            <a:pPr marL="514350" indent="-514350">
              <a:lnSpc>
                <a:spcPct val="170000"/>
              </a:lnSpc>
              <a:buNone/>
            </a:pPr>
            <a:r>
              <a:rPr lang="tr-TR" dirty="0" smtClean="0"/>
              <a:t>A) Halide Edip – Vurun Kahpeye – Ateşten Gömlek </a:t>
            </a:r>
          </a:p>
          <a:p>
            <a:pPr marL="514350" indent="-514350">
              <a:lnSpc>
                <a:spcPct val="170000"/>
              </a:lnSpc>
              <a:buNone/>
            </a:pPr>
            <a:r>
              <a:rPr lang="tr-TR" dirty="0" smtClean="0"/>
              <a:t>B) Yakup Kadri – Kiralık Konak – Ankara </a:t>
            </a:r>
          </a:p>
          <a:p>
            <a:pPr marL="514350" indent="-514350">
              <a:lnSpc>
                <a:spcPct val="170000"/>
              </a:lnSpc>
              <a:buNone/>
            </a:pPr>
            <a:r>
              <a:rPr lang="tr-TR" dirty="0" smtClean="0"/>
              <a:t>C) Reﬁ k Halit – Sürgün – Memleket Hikâyeleri </a:t>
            </a:r>
          </a:p>
          <a:p>
            <a:pPr marL="514350" indent="-514350">
              <a:lnSpc>
                <a:spcPct val="170000"/>
              </a:lnSpc>
              <a:buNone/>
            </a:pPr>
            <a:r>
              <a:rPr lang="tr-TR" dirty="0" smtClean="0"/>
              <a:t>D) Yakup Kadri – </a:t>
            </a:r>
            <a:r>
              <a:rPr lang="tr-TR" dirty="0" err="1" smtClean="0"/>
              <a:t>Sodom</a:t>
            </a:r>
            <a:r>
              <a:rPr lang="tr-TR" dirty="0" smtClean="0"/>
              <a:t> ve </a:t>
            </a:r>
            <a:r>
              <a:rPr lang="tr-TR" dirty="0" err="1" smtClean="0"/>
              <a:t>Gomore</a:t>
            </a:r>
            <a:r>
              <a:rPr lang="tr-TR" dirty="0" smtClean="0"/>
              <a:t> – Bir Sürgün </a:t>
            </a:r>
          </a:p>
          <a:p>
            <a:pPr marL="514350" indent="-514350">
              <a:lnSpc>
                <a:spcPct val="170000"/>
              </a:lnSpc>
              <a:buNone/>
            </a:pPr>
            <a:r>
              <a:rPr lang="tr-TR" dirty="0" smtClean="0"/>
              <a:t>E) Reşat Nuri – Yaprak Dökümü – Damga </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44" y="285728"/>
            <a:ext cx="9001156" cy="6572272"/>
          </a:xfrm>
        </p:spPr>
        <p:txBody>
          <a:bodyPr>
            <a:normAutofit/>
          </a:bodyPr>
          <a:lstStyle/>
          <a:p>
            <a:pPr>
              <a:buNone/>
            </a:pPr>
            <a:r>
              <a:rPr lang="tr-TR" sz="2200" b="1" dirty="0" smtClean="0"/>
              <a:t>4. Aşağıdaki açıklamalardan hangisi ayraç içinde belirtilen kavramla </a:t>
            </a:r>
            <a:r>
              <a:rPr lang="tr-TR" sz="2200" b="1" u="sng" dirty="0" smtClean="0"/>
              <a:t>uyuşmamaktadır?</a:t>
            </a:r>
          </a:p>
          <a:p>
            <a:pPr marL="514350" indent="-514350">
              <a:buNone/>
            </a:pPr>
            <a:r>
              <a:rPr lang="tr-TR" sz="2200" dirty="0" smtClean="0"/>
              <a:t>A) Yazarının, kendi yaşamını anlattığı romanlardır. (Otobiyografik roman)</a:t>
            </a:r>
          </a:p>
          <a:p>
            <a:pPr marL="514350" indent="-514350">
              <a:buNone/>
            </a:pPr>
            <a:r>
              <a:rPr lang="tr-TR" sz="2200" dirty="0" smtClean="0"/>
              <a:t> </a:t>
            </a:r>
          </a:p>
          <a:p>
            <a:pPr marL="514350" indent="-514350">
              <a:buNone/>
            </a:pPr>
            <a:r>
              <a:rPr lang="tr-TR" sz="2200" dirty="0" smtClean="0"/>
              <a:t>B) Konusunu tarihî olaylardan ve kişilerden alan, gerçek olaylardan yola </a:t>
            </a:r>
          </a:p>
          <a:p>
            <a:pPr marL="514350" indent="-514350">
              <a:buNone/>
            </a:pPr>
            <a:r>
              <a:rPr lang="tr-TR" sz="2200" dirty="0" smtClean="0"/>
              <a:t>     çıkan, araştırma ve incelemeye dayalı romanlardır. (Belgesel roman) </a:t>
            </a:r>
          </a:p>
          <a:p>
            <a:pPr marL="514350" indent="-514350">
              <a:buNone/>
            </a:pPr>
            <a:endParaRPr lang="tr-TR" sz="2200" dirty="0" smtClean="0"/>
          </a:p>
          <a:p>
            <a:pPr marL="514350" indent="-514350">
              <a:buNone/>
            </a:pPr>
            <a:r>
              <a:rPr lang="tr-TR" sz="2200" dirty="0" smtClean="0"/>
              <a:t>C) Olayların kişi üzerindeki etkilerini yansıtan, ruh çözümlemelerine ağırlık </a:t>
            </a:r>
          </a:p>
          <a:p>
            <a:pPr marL="514350" indent="-514350">
              <a:buNone/>
            </a:pPr>
            <a:r>
              <a:rPr lang="tr-TR" sz="2200" dirty="0" smtClean="0"/>
              <a:t>     veren ve yazarın kişiliğini gizlediği romanlardır. (Romantik roman) </a:t>
            </a:r>
          </a:p>
          <a:p>
            <a:pPr marL="514350" indent="-514350">
              <a:buNone/>
            </a:pPr>
            <a:endParaRPr lang="tr-TR" sz="2200" dirty="0" smtClean="0"/>
          </a:p>
          <a:p>
            <a:pPr marL="514350" indent="-514350">
              <a:buNone/>
            </a:pPr>
            <a:r>
              <a:rPr lang="tr-TR" sz="2200" dirty="0" smtClean="0"/>
              <a:t>D) Okuru heyecanlandırmayı amaçlayan, gerilim ve korku dolu dedektif </a:t>
            </a:r>
          </a:p>
          <a:p>
            <a:pPr marL="514350" indent="-514350">
              <a:buNone/>
            </a:pPr>
            <a:r>
              <a:rPr lang="tr-TR" sz="2200" dirty="0" smtClean="0"/>
              <a:t>     serüvenlerinin ve polisiye olayların anlatıldığı romanlardır. (Macera romanı) </a:t>
            </a:r>
          </a:p>
          <a:p>
            <a:pPr marL="514350" indent="-514350">
              <a:buNone/>
            </a:pPr>
            <a:endParaRPr lang="tr-TR" sz="2200" dirty="0" smtClean="0"/>
          </a:p>
          <a:p>
            <a:pPr marL="514350" indent="-514350">
              <a:buNone/>
            </a:pPr>
            <a:r>
              <a:rPr lang="tr-TR" sz="2200" dirty="0" smtClean="0"/>
              <a:t>E) Genellikle toplumsal ya da siyasal bir sorunu konu alan ve bunu bir sava </a:t>
            </a:r>
          </a:p>
          <a:p>
            <a:pPr marL="514350" indent="-514350">
              <a:buNone/>
            </a:pPr>
            <a:r>
              <a:rPr lang="tr-TR" sz="2200" dirty="0" smtClean="0"/>
              <a:t>    bağlayarak işleyen romanlardır. (Tezli roman)</a:t>
            </a:r>
            <a:endParaRPr lang="tr-TR" sz="2200"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42</a:t>
            </a:r>
            <a:endParaRPr lang="tr-TR" dirty="0"/>
          </a:p>
        </p:txBody>
      </p:sp>
      <p:sp>
        <p:nvSpPr>
          <p:cNvPr id="3" name="2 İçerik Yer Tutucusu"/>
          <p:cNvSpPr>
            <a:spLocks noGrp="1"/>
          </p:cNvSpPr>
          <p:nvPr>
            <p:ph idx="1"/>
          </p:nvPr>
        </p:nvSpPr>
        <p:spPr/>
        <p:txBody>
          <a:bodyPr/>
          <a:lstStyle/>
          <a:p>
            <a:pPr marL="514350" indent="-514350">
              <a:lnSpc>
                <a:spcPct val="170000"/>
              </a:lnSpc>
              <a:buNone/>
            </a:pPr>
            <a:r>
              <a:rPr lang="tr-TR" b="1" dirty="0" smtClean="0">
                <a:solidFill>
                  <a:srgbClr val="FF0000"/>
                </a:solidFill>
              </a:rPr>
              <a:t>B) Yakup Kadri – Kiralık Konak – Ankara </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428604"/>
            <a:ext cx="8715436" cy="6215106"/>
          </a:xfrm>
        </p:spPr>
        <p:txBody>
          <a:bodyPr>
            <a:normAutofit/>
          </a:bodyPr>
          <a:lstStyle/>
          <a:p>
            <a:pPr>
              <a:buNone/>
            </a:pPr>
            <a:r>
              <a:rPr lang="tr-TR" sz="2800" b="1" dirty="0" smtClean="0"/>
              <a:t>43. </a:t>
            </a:r>
            <a:r>
              <a:rPr lang="tr-TR" sz="2800" dirty="0" smtClean="0"/>
              <a:t>Adalet kalmadı, hep zulüm doldu  </a:t>
            </a:r>
          </a:p>
          <a:p>
            <a:pPr>
              <a:buNone/>
            </a:pPr>
            <a:r>
              <a:rPr lang="tr-TR" sz="2800" dirty="0" smtClean="0"/>
              <a:t>      Geçti şu baharın gülleri soldu  </a:t>
            </a:r>
          </a:p>
          <a:p>
            <a:pPr>
              <a:buNone/>
            </a:pPr>
            <a:r>
              <a:rPr lang="tr-TR" sz="2800" dirty="0" smtClean="0"/>
              <a:t>      Dünyanın gidişi acayip oldu  </a:t>
            </a:r>
          </a:p>
          <a:p>
            <a:pPr>
              <a:buNone/>
            </a:pPr>
            <a:r>
              <a:rPr lang="tr-TR" sz="2800" dirty="0" smtClean="0"/>
              <a:t>      Koyun belli değil, kurt belli değil  </a:t>
            </a:r>
          </a:p>
          <a:p>
            <a:pPr>
              <a:buNone/>
            </a:pPr>
            <a:r>
              <a:rPr lang="tr-TR" sz="2800" b="1" dirty="0" smtClean="0"/>
              <a:t>Bu dörtlük konusu bakımından aşağıdaki şiir türlerinden </a:t>
            </a:r>
          </a:p>
          <a:p>
            <a:pPr>
              <a:buNone/>
            </a:pPr>
            <a:r>
              <a:rPr lang="tr-TR" sz="2800" b="1" dirty="0" smtClean="0"/>
              <a:t>hangisine örnek olabilir?</a:t>
            </a:r>
          </a:p>
          <a:p>
            <a:pPr>
              <a:buNone/>
            </a:pPr>
            <a:endParaRPr lang="tr-TR" sz="2800" b="1" dirty="0" smtClean="0"/>
          </a:p>
          <a:p>
            <a:pPr>
              <a:buNone/>
            </a:pPr>
            <a:r>
              <a:rPr lang="tr-TR" sz="2800" dirty="0" smtClean="0"/>
              <a:t>A) Lirik     B)  Satirik    C)  Epik     D)  Didaktik      E)  Pastoral </a:t>
            </a:r>
            <a:endParaRPr lang="tr-TR" sz="2800"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43</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B)  Satirik</a:t>
            </a:r>
            <a:endParaRPr lang="tr-TR" b="1" dirty="0">
              <a:solidFill>
                <a:srgbClr val="FF0000"/>
              </a:solidFill>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286544"/>
          </a:xfrm>
        </p:spPr>
        <p:txBody>
          <a:bodyPr>
            <a:normAutofit/>
          </a:bodyPr>
          <a:lstStyle/>
          <a:p>
            <a:pPr>
              <a:buNone/>
            </a:pPr>
            <a:endParaRPr lang="tr-TR" sz="2400" b="1" dirty="0" smtClean="0"/>
          </a:p>
          <a:p>
            <a:pPr>
              <a:buNone/>
            </a:pPr>
            <a:r>
              <a:rPr lang="tr-TR" sz="2400" b="1" dirty="0" smtClean="0"/>
              <a:t>44.Aşağıdakilerden hangisi Destan Dönemi’ni belirleyen zihin dünyasının bir özelliği </a:t>
            </a:r>
            <a:r>
              <a:rPr lang="tr-TR" sz="2400" b="1" u="sng" dirty="0" smtClean="0"/>
              <a:t>değildir?</a:t>
            </a:r>
          </a:p>
          <a:p>
            <a:pPr marL="514350" indent="-514350">
              <a:buNone/>
            </a:pPr>
            <a:r>
              <a:rPr lang="tr-TR" sz="2400" dirty="0" smtClean="0"/>
              <a:t>A) Atlı göçebe bir kültür hâkimdir. </a:t>
            </a:r>
          </a:p>
          <a:p>
            <a:pPr marL="514350" indent="-514350">
              <a:buNone/>
            </a:pPr>
            <a:r>
              <a:rPr lang="tr-TR" sz="2400" dirty="0" smtClean="0"/>
              <a:t>B) Zorlu doğa koşulları ile bitmeyen iç ve dış mücadeleler yaşamı </a:t>
            </a:r>
          </a:p>
          <a:p>
            <a:pPr marL="514350" indent="-514350">
              <a:buNone/>
            </a:pPr>
            <a:r>
              <a:rPr lang="tr-TR" sz="2400" dirty="0" smtClean="0"/>
              <a:t>    biçimlendiren etkenlerdir.</a:t>
            </a:r>
          </a:p>
          <a:p>
            <a:pPr marL="514350" indent="-514350">
              <a:buNone/>
            </a:pPr>
            <a:r>
              <a:rPr lang="tr-TR" sz="2400" dirty="0" smtClean="0"/>
              <a:t>C) Törelere uyma, </a:t>
            </a:r>
            <a:r>
              <a:rPr lang="tr-TR" sz="2400" dirty="0" err="1" smtClean="0"/>
              <a:t>kavmî</a:t>
            </a:r>
            <a:r>
              <a:rPr lang="tr-TR" sz="2400" dirty="0" smtClean="0"/>
              <a:t> özellikleri koruma ve gelenekleri devam ettirme önemsenmiştir. </a:t>
            </a:r>
          </a:p>
          <a:p>
            <a:pPr marL="514350" indent="-514350">
              <a:buNone/>
            </a:pPr>
            <a:r>
              <a:rPr lang="tr-TR" sz="2400" dirty="0" smtClean="0"/>
              <a:t>D) Varoluş, Şamanist ve tasavvufi bir felsefe ile yorumlanmıştır. </a:t>
            </a:r>
          </a:p>
          <a:p>
            <a:pPr marL="514350" indent="-514350">
              <a:buNone/>
            </a:pPr>
            <a:r>
              <a:rPr lang="tr-TR" sz="2400" dirty="0" smtClean="0"/>
              <a:t>E) Sığır, şölen, yuğ gibi törenler sanat hayatına yön veren unsurlar olmuştur.</a:t>
            </a:r>
          </a:p>
          <a:p>
            <a:pPr>
              <a:buNone/>
            </a:pPr>
            <a:endParaRPr lang="tr-TR"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CEVAP 44</a:t>
            </a:r>
            <a:endParaRPr lang="tr-TR" dirty="0"/>
          </a:p>
        </p:txBody>
      </p:sp>
      <p:sp>
        <p:nvSpPr>
          <p:cNvPr id="3" name="2 İçerik Yer Tutucusu"/>
          <p:cNvSpPr>
            <a:spLocks noGrp="1"/>
          </p:cNvSpPr>
          <p:nvPr>
            <p:ph idx="1"/>
          </p:nvPr>
        </p:nvSpPr>
        <p:spPr/>
        <p:txBody>
          <a:bodyPr/>
          <a:lstStyle/>
          <a:p>
            <a:pPr>
              <a:buNone/>
            </a:pPr>
            <a:r>
              <a:rPr lang="tr-TR" b="1" dirty="0" smtClean="0"/>
              <a:t>D) Varoluş, Şamanist ve </a:t>
            </a:r>
            <a:r>
              <a:rPr lang="tr-TR" b="1" u="sng" dirty="0" smtClean="0">
                <a:solidFill>
                  <a:srgbClr val="FF0000"/>
                </a:solidFill>
              </a:rPr>
              <a:t>tasavvufi </a:t>
            </a:r>
            <a:r>
              <a:rPr lang="tr-TR" b="1" dirty="0" smtClean="0"/>
              <a:t>bir felsefe ile yorumlanmıştır. </a:t>
            </a:r>
          </a:p>
          <a:p>
            <a:pPr>
              <a:buNone/>
            </a:pPr>
            <a:endParaRPr lang="tr-T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14290"/>
            <a:ext cx="8472518" cy="6500858"/>
          </a:xfrm>
        </p:spPr>
        <p:txBody>
          <a:bodyPr>
            <a:normAutofit fontScale="55000" lnSpcReduction="20000"/>
          </a:bodyPr>
          <a:lstStyle/>
          <a:p>
            <a:pPr>
              <a:lnSpc>
                <a:spcPct val="170000"/>
              </a:lnSpc>
              <a:buNone/>
            </a:pPr>
            <a:r>
              <a:rPr lang="tr-TR" b="1" dirty="0" smtClean="0"/>
              <a:t>45. Destan Dönemi yazılı metinleriyle ilgili aşağıda verilen bilgilerden hangisi </a:t>
            </a:r>
            <a:r>
              <a:rPr lang="tr-TR" b="1" u="sng" dirty="0" smtClean="0"/>
              <a:t>yanlıştır?</a:t>
            </a:r>
          </a:p>
          <a:p>
            <a:pPr marL="514350" indent="-514350">
              <a:lnSpc>
                <a:spcPct val="170000"/>
              </a:lnSpc>
              <a:buAutoNum type="alphaUcParenR"/>
            </a:pPr>
            <a:r>
              <a:rPr lang="tr-TR" dirty="0" smtClean="0"/>
              <a:t>Köktürklerin metinlerde millî bir alfabe kullanması, yazı hayatında ileri olduklarının göstergesidir. </a:t>
            </a:r>
          </a:p>
          <a:p>
            <a:pPr marL="514350" indent="-514350">
              <a:lnSpc>
                <a:spcPct val="170000"/>
              </a:lnSpc>
              <a:buAutoNum type="alphaUcParenR" startAt="2"/>
            </a:pPr>
            <a:r>
              <a:rPr lang="tr-TR" dirty="0" smtClean="0"/>
              <a:t>Köktürk yazısında noktalama işareti olarak sadece üst üste konan iki nokta kullanılmıştır. Bu işaret kelimeleri veya kelime gruplarını ayırır. </a:t>
            </a:r>
          </a:p>
          <a:p>
            <a:pPr marL="514350" indent="-514350">
              <a:lnSpc>
                <a:spcPct val="170000"/>
              </a:lnSpc>
              <a:buAutoNum type="alphaUcParenR" startAt="3"/>
            </a:pPr>
            <a:r>
              <a:rPr lang="tr-TR" dirty="0" smtClean="0"/>
              <a:t>Moğolistan’ın Orhun Irmağı yakınında bulunması ve o dönemden kalma başka yazıtlardan ayırt edilebilmesi için Köktürk Yazıtları, Orhun Abideleri olarak da anılmaktadır. </a:t>
            </a:r>
          </a:p>
          <a:p>
            <a:pPr marL="514350" indent="-514350">
              <a:lnSpc>
                <a:spcPct val="170000"/>
              </a:lnSpc>
              <a:buNone/>
            </a:pPr>
            <a:r>
              <a:rPr lang="tr-TR" dirty="0" smtClean="0"/>
              <a:t>D)      Uygur metinlerinin birçoğunda </a:t>
            </a:r>
            <a:r>
              <a:rPr lang="tr-TR" dirty="0" err="1" smtClean="0"/>
              <a:t>Maniheizm</a:t>
            </a:r>
            <a:r>
              <a:rPr lang="tr-TR" dirty="0" smtClean="0"/>
              <a:t> dininin kuralları, felsefesi, inanç temelleri, ilahileri, dua ve efsaneleri anlatılmaktadır. </a:t>
            </a:r>
          </a:p>
          <a:p>
            <a:pPr marL="514350" indent="-514350">
              <a:lnSpc>
                <a:spcPct val="170000"/>
              </a:lnSpc>
              <a:buNone/>
            </a:pPr>
            <a:r>
              <a:rPr lang="tr-TR" dirty="0" smtClean="0"/>
              <a:t>E)      Uygurlar yerleşik hayata geçerek her alanda ilerleme sağlamıştır ve metinlerinde Köktürklerce kullanılan millî alfabeyi geliştirerek kullanmaya devam etmiştir.</a:t>
            </a:r>
          </a:p>
          <a:p>
            <a:pPr>
              <a:buNone/>
            </a:pPr>
            <a:endParaRPr lang="tr-T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45</a:t>
            </a:r>
            <a:endParaRPr lang="tr-TR" b="1" dirty="0"/>
          </a:p>
        </p:txBody>
      </p:sp>
      <p:sp>
        <p:nvSpPr>
          <p:cNvPr id="3" name="2 İçerik Yer Tutucusu"/>
          <p:cNvSpPr>
            <a:spLocks noGrp="1"/>
          </p:cNvSpPr>
          <p:nvPr>
            <p:ph idx="1"/>
          </p:nvPr>
        </p:nvSpPr>
        <p:spPr/>
        <p:txBody>
          <a:bodyPr/>
          <a:lstStyle/>
          <a:p>
            <a:pPr>
              <a:buNone/>
            </a:pPr>
            <a:r>
              <a:rPr lang="tr-TR" sz="2400" b="1" dirty="0" smtClean="0">
                <a:solidFill>
                  <a:srgbClr val="FF0000"/>
                </a:solidFill>
              </a:rPr>
              <a:t>E) Uygurlar yerleşik hayata geçerek her alanda ilerleme sağlamıştır ve metinlerinde Köktürklerce kullanılan millî alfabeyi geliştirerek kullanmaya devam etmiştir.</a:t>
            </a:r>
          </a:p>
          <a:p>
            <a:pPr>
              <a:buNone/>
            </a:pPr>
            <a:endParaRPr lang="tr-TR"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4282" y="285728"/>
            <a:ext cx="8715436" cy="6286544"/>
          </a:xfrm>
        </p:spPr>
        <p:txBody>
          <a:bodyPr>
            <a:normAutofit fontScale="92500" lnSpcReduction="20000"/>
          </a:bodyPr>
          <a:lstStyle/>
          <a:p>
            <a:pPr>
              <a:buNone/>
            </a:pPr>
            <a:r>
              <a:rPr lang="tr-TR" sz="2400" b="1" dirty="0" smtClean="0"/>
              <a:t>46. </a:t>
            </a:r>
            <a:r>
              <a:rPr lang="tr-TR" sz="2400" dirty="0" err="1" smtClean="0"/>
              <a:t>Ahvâl</a:t>
            </a:r>
            <a:r>
              <a:rPr lang="tr-TR" sz="2400" dirty="0" smtClean="0"/>
              <a:t>-ı </a:t>
            </a:r>
            <a:r>
              <a:rPr lang="tr-TR" sz="2400" dirty="0" err="1" smtClean="0"/>
              <a:t>cihânı</a:t>
            </a:r>
            <a:r>
              <a:rPr lang="tr-TR" sz="2400" dirty="0" smtClean="0"/>
              <a:t> her </a:t>
            </a:r>
            <a:r>
              <a:rPr lang="tr-TR" sz="2400" dirty="0" err="1" smtClean="0"/>
              <a:t>zamân</a:t>
            </a:r>
            <a:r>
              <a:rPr lang="tr-TR" sz="2400" dirty="0" smtClean="0"/>
              <a:t> söyleşelim		</a:t>
            </a:r>
          </a:p>
          <a:p>
            <a:pPr>
              <a:buNone/>
            </a:pPr>
            <a:r>
              <a:rPr lang="tr-TR" sz="2400" dirty="0" smtClean="0"/>
              <a:t>      </a:t>
            </a:r>
            <a:r>
              <a:rPr lang="tr-TR" sz="2400" dirty="0" err="1" smtClean="0"/>
              <a:t>Ammâ</a:t>
            </a:r>
            <a:r>
              <a:rPr lang="tr-TR" sz="2400" dirty="0" smtClean="0"/>
              <a:t> gam-ı aşkımız </a:t>
            </a:r>
            <a:r>
              <a:rPr lang="tr-TR" sz="2400" dirty="0" err="1" smtClean="0"/>
              <a:t>nihân</a:t>
            </a:r>
            <a:r>
              <a:rPr lang="tr-TR" sz="2400" dirty="0" smtClean="0"/>
              <a:t> söyleşelim</a:t>
            </a:r>
          </a:p>
          <a:p>
            <a:pPr>
              <a:buNone/>
            </a:pPr>
            <a:r>
              <a:rPr lang="tr-TR" sz="2400" dirty="0" smtClean="0"/>
              <a:t>	</a:t>
            </a:r>
          </a:p>
          <a:p>
            <a:pPr>
              <a:buNone/>
            </a:pPr>
            <a:r>
              <a:rPr lang="tr-TR" sz="2400" dirty="0" smtClean="0"/>
              <a:t>	 Ey vâkıf-ı </a:t>
            </a:r>
            <a:r>
              <a:rPr lang="tr-TR" sz="2400" dirty="0" err="1" smtClean="0"/>
              <a:t>râz</a:t>
            </a:r>
            <a:r>
              <a:rPr lang="tr-TR" sz="2400" dirty="0" smtClean="0"/>
              <a:t>-ı aşk olan </a:t>
            </a:r>
            <a:r>
              <a:rPr lang="tr-TR" sz="2400" dirty="0" err="1" smtClean="0"/>
              <a:t>ârif</a:t>
            </a:r>
            <a:r>
              <a:rPr lang="tr-TR" sz="2400" dirty="0" smtClean="0"/>
              <a:t>-i </a:t>
            </a:r>
            <a:r>
              <a:rPr lang="tr-TR" sz="2400" dirty="0" err="1" smtClean="0"/>
              <a:t>cân</a:t>
            </a:r>
            <a:r>
              <a:rPr lang="tr-TR" sz="2400" dirty="0" smtClean="0"/>
              <a:t>		</a:t>
            </a:r>
          </a:p>
          <a:p>
            <a:pPr>
              <a:buNone/>
            </a:pPr>
            <a:r>
              <a:rPr lang="tr-TR" sz="2400" dirty="0" smtClean="0"/>
              <a:t>      Ney gibi seninle </a:t>
            </a:r>
            <a:r>
              <a:rPr lang="tr-TR" sz="2400" dirty="0" err="1" smtClean="0"/>
              <a:t>bî</a:t>
            </a:r>
            <a:r>
              <a:rPr lang="tr-TR" sz="2400" dirty="0" smtClean="0"/>
              <a:t>-</a:t>
            </a:r>
            <a:r>
              <a:rPr lang="tr-TR" sz="2400" dirty="0" err="1" smtClean="0"/>
              <a:t>zebân</a:t>
            </a:r>
            <a:r>
              <a:rPr lang="tr-TR" sz="2400" dirty="0" smtClean="0"/>
              <a:t> söyleşelim	</a:t>
            </a:r>
          </a:p>
          <a:p>
            <a:pPr>
              <a:buNone/>
            </a:pPr>
            <a:endParaRPr lang="tr-TR" sz="2400" dirty="0" smtClean="0"/>
          </a:p>
          <a:p>
            <a:pPr>
              <a:buNone/>
            </a:pPr>
            <a:r>
              <a:rPr lang="tr-TR" sz="2400" i="1" dirty="0" smtClean="0"/>
              <a:t>(Her zaman dünyada olup bitenleri söyleşelim. Ama aşkımızın	</a:t>
            </a:r>
          </a:p>
          <a:p>
            <a:pPr>
              <a:buNone/>
            </a:pPr>
            <a:r>
              <a:rPr lang="tr-TR" sz="2400" i="1" dirty="0" smtClean="0"/>
              <a:t>Kederinden gizlice bahsedelim. Ey aşk sırrına vakıf olan gönül </a:t>
            </a:r>
            <a:r>
              <a:rPr lang="tr-TR" sz="2400" i="1" dirty="0" err="1" smtClean="0"/>
              <a:t>ârifi</a:t>
            </a:r>
            <a:r>
              <a:rPr lang="tr-TR" sz="2400" i="1" dirty="0" smtClean="0"/>
              <a:t>! </a:t>
            </a:r>
          </a:p>
          <a:p>
            <a:pPr>
              <a:buNone/>
            </a:pPr>
            <a:r>
              <a:rPr lang="tr-TR" sz="2400" i="1" dirty="0" smtClean="0"/>
              <a:t>Seninle aramıza dili, sözü sokmadan, gönülden </a:t>
            </a:r>
            <a:r>
              <a:rPr lang="tr-TR" sz="2400" i="1" dirty="0" err="1" smtClean="0"/>
              <a:t>gönüle</a:t>
            </a:r>
            <a:r>
              <a:rPr lang="tr-TR" sz="2400" i="1" dirty="0" smtClean="0"/>
              <a:t> ney gibi </a:t>
            </a:r>
          </a:p>
          <a:p>
            <a:pPr>
              <a:buNone/>
            </a:pPr>
            <a:r>
              <a:rPr lang="tr-TR" sz="2400" i="1" dirty="0" smtClean="0"/>
              <a:t>söyleşelim.) </a:t>
            </a:r>
          </a:p>
          <a:p>
            <a:pPr>
              <a:buNone/>
            </a:pPr>
            <a:r>
              <a:rPr lang="tr-TR" sz="2400" b="1" dirty="0" smtClean="0"/>
              <a:t>Bu dizeler içerik, şekil, dil ve anlatım özellikleri bakımından </a:t>
            </a:r>
          </a:p>
          <a:p>
            <a:pPr>
              <a:buNone/>
            </a:pPr>
            <a:r>
              <a:rPr lang="tr-TR" sz="2400" b="1" dirty="0" smtClean="0"/>
              <a:t>değerlendirildiğinde aşağıdaki şiir geleneklerinden hangisinin </a:t>
            </a:r>
          </a:p>
          <a:p>
            <a:pPr>
              <a:buNone/>
            </a:pPr>
            <a:r>
              <a:rPr lang="tr-TR" sz="2400" b="1" dirty="0" smtClean="0"/>
              <a:t>içinde yer alır?</a:t>
            </a:r>
          </a:p>
          <a:p>
            <a:pPr marL="514350" indent="-514350">
              <a:buNone/>
            </a:pPr>
            <a:r>
              <a:rPr lang="tr-TR" sz="2400" dirty="0" smtClean="0"/>
              <a:t>A) Destan Dönemi </a:t>
            </a:r>
          </a:p>
          <a:p>
            <a:pPr marL="514350" indent="-514350">
              <a:buNone/>
            </a:pPr>
            <a:r>
              <a:rPr lang="tr-TR" sz="2400" dirty="0" smtClean="0"/>
              <a:t>B) Klasik Türk edebiyatı </a:t>
            </a:r>
          </a:p>
          <a:p>
            <a:pPr marL="514350" indent="-514350">
              <a:buNone/>
            </a:pPr>
            <a:r>
              <a:rPr lang="tr-TR" sz="2400" dirty="0" smtClean="0"/>
              <a:t>C) Âşık tarzı Türk edebiyatı </a:t>
            </a:r>
          </a:p>
          <a:p>
            <a:pPr marL="514350" indent="-514350">
              <a:buNone/>
            </a:pPr>
            <a:r>
              <a:rPr lang="tr-TR" sz="2400" dirty="0" smtClean="0"/>
              <a:t>D) Tanzimat Dönemi </a:t>
            </a:r>
          </a:p>
          <a:p>
            <a:pPr marL="514350" indent="-514350">
              <a:buNone/>
            </a:pPr>
            <a:r>
              <a:rPr lang="tr-TR" sz="2400" dirty="0" smtClean="0"/>
              <a:t>E) Millî Edebiyat</a:t>
            </a:r>
          </a:p>
          <a:p>
            <a:pPr>
              <a:buNone/>
            </a:pPr>
            <a:endParaRPr lang="tr-TR"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t>CEVAP 46</a:t>
            </a:r>
            <a:endParaRPr lang="tr-TR" b="1" dirty="0"/>
          </a:p>
        </p:txBody>
      </p:sp>
      <p:sp>
        <p:nvSpPr>
          <p:cNvPr id="3" name="2 İçerik Yer Tutucusu"/>
          <p:cNvSpPr>
            <a:spLocks noGrp="1"/>
          </p:cNvSpPr>
          <p:nvPr>
            <p:ph idx="1"/>
          </p:nvPr>
        </p:nvSpPr>
        <p:spPr/>
        <p:txBody>
          <a:bodyPr/>
          <a:lstStyle/>
          <a:p>
            <a:pPr>
              <a:buNone/>
            </a:pPr>
            <a:r>
              <a:rPr lang="tr-TR" b="1" dirty="0" smtClean="0">
                <a:solidFill>
                  <a:srgbClr val="FF0000"/>
                </a:solidFill>
              </a:rPr>
              <a:t>B) Klasik Türk edebiyatı </a:t>
            </a:r>
          </a:p>
          <a:p>
            <a:pPr>
              <a:buNone/>
            </a:pPr>
            <a:endParaRPr lang="tr-TR"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20" y="357166"/>
            <a:ext cx="8401080" cy="6072230"/>
          </a:xfrm>
        </p:spPr>
        <p:txBody>
          <a:bodyPr>
            <a:normAutofit fontScale="92500" lnSpcReduction="10000"/>
          </a:bodyPr>
          <a:lstStyle/>
          <a:p>
            <a:pPr>
              <a:buNone/>
            </a:pPr>
            <a:r>
              <a:rPr lang="tr-TR" b="1" dirty="0" smtClean="0"/>
              <a:t>47. </a:t>
            </a:r>
          </a:p>
          <a:p>
            <a:pPr>
              <a:buNone/>
            </a:pPr>
            <a:r>
              <a:rPr lang="tr-TR" dirty="0" err="1" smtClean="0"/>
              <a:t>Nâzenîn</a:t>
            </a:r>
            <a:r>
              <a:rPr lang="tr-TR" dirty="0" smtClean="0"/>
              <a:t> bu ömrümüz bir göz yumup açmış gibi     </a:t>
            </a:r>
          </a:p>
          <a:p>
            <a:pPr>
              <a:buNone/>
            </a:pPr>
            <a:r>
              <a:rPr lang="tr-TR" dirty="0" smtClean="0"/>
              <a:t>Geldi </a:t>
            </a:r>
            <a:r>
              <a:rPr lang="tr-TR" dirty="0" err="1" smtClean="0"/>
              <a:t>geçdi</a:t>
            </a:r>
            <a:r>
              <a:rPr lang="tr-TR" dirty="0" smtClean="0"/>
              <a:t> </a:t>
            </a:r>
            <a:r>
              <a:rPr lang="tr-TR" dirty="0" err="1" smtClean="0"/>
              <a:t>tuymaduk</a:t>
            </a:r>
            <a:r>
              <a:rPr lang="tr-TR" dirty="0" smtClean="0"/>
              <a:t> bir kuş	konup </a:t>
            </a:r>
            <a:r>
              <a:rPr lang="tr-TR" dirty="0" err="1" smtClean="0"/>
              <a:t>uçmış</a:t>
            </a:r>
            <a:r>
              <a:rPr lang="tr-TR" dirty="0" smtClean="0"/>
              <a:t> gibi</a:t>
            </a:r>
          </a:p>
          <a:p>
            <a:pPr>
              <a:buNone/>
            </a:pPr>
            <a:r>
              <a:rPr lang="tr-TR" dirty="0" smtClean="0"/>
              <a:t>Nice </a:t>
            </a:r>
            <a:r>
              <a:rPr lang="tr-TR" dirty="0" err="1" smtClean="0"/>
              <a:t>geçdi</a:t>
            </a:r>
            <a:r>
              <a:rPr lang="tr-TR" dirty="0" smtClean="0"/>
              <a:t> </a:t>
            </a:r>
            <a:r>
              <a:rPr lang="tr-TR" dirty="0" err="1" smtClean="0"/>
              <a:t>bilmedük</a:t>
            </a:r>
            <a:r>
              <a:rPr lang="tr-TR" dirty="0" smtClean="0"/>
              <a:t> bu	</a:t>
            </a:r>
            <a:r>
              <a:rPr lang="tr-TR" dirty="0" err="1" smtClean="0"/>
              <a:t>rûzgâr</a:t>
            </a:r>
            <a:r>
              <a:rPr lang="tr-TR" dirty="0" smtClean="0"/>
              <a:t> önden sona	</a:t>
            </a:r>
          </a:p>
          <a:p>
            <a:pPr>
              <a:buNone/>
            </a:pPr>
            <a:r>
              <a:rPr lang="tr-TR" dirty="0" smtClean="0"/>
              <a:t>Eyle tut şimdi bize bir </a:t>
            </a:r>
            <a:r>
              <a:rPr lang="tr-TR" dirty="0" err="1" smtClean="0"/>
              <a:t>yil</a:t>
            </a:r>
            <a:r>
              <a:rPr lang="tr-TR" dirty="0" smtClean="0"/>
              <a:t> </a:t>
            </a:r>
            <a:r>
              <a:rPr lang="tr-TR" dirty="0" err="1" smtClean="0"/>
              <a:t>esüp</a:t>
            </a:r>
            <a:r>
              <a:rPr lang="tr-TR" dirty="0" smtClean="0"/>
              <a:t>	 geçmiş gibi </a:t>
            </a:r>
          </a:p>
          <a:p>
            <a:pPr>
              <a:buNone/>
            </a:pPr>
            <a:r>
              <a:rPr lang="tr-TR" b="1" dirty="0" smtClean="0"/>
              <a:t>Bu şiirin ahenk özellikleriyle ilgili aşağıdakilerden </a:t>
            </a:r>
          </a:p>
          <a:p>
            <a:pPr>
              <a:buNone/>
            </a:pPr>
            <a:r>
              <a:rPr lang="tr-TR" b="1" dirty="0" smtClean="0"/>
              <a:t>hangisi </a:t>
            </a:r>
            <a:r>
              <a:rPr lang="tr-TR" b="1" u="sng" dirty="0" smtClean="0"/>
              <a:t>söylenemez?</a:t>
            </a:r>
          </a:p>
          <a:p>
            <a:pPr marL="514350" indent="-514350">
              <a:buAutoNum type="alphaUcParenR"/>
            </a:pPr>
            <a:r>
              <a:rPr lang="tr-TR" dirty="0" smtClean="0"/>
              <a:t>Aruz ölçüsüyle söylenmiştir. </a:t>
            </a:r>
          </a:p>
          <a:p>
            <a:pPr marL="514350" indent="-514350">
              <a:buAutoNum type="alphaUcParenR" startAt="2"/>
            </a:pPr>
            <a:r>
              <a:rPr lang="tr-TR" dirty="0" smtClean="0"/>
              <a:t>Kafiye örgüsü </a:t>
            </a:r>
            <a:r>
              <a:rPr lang="tr-TR" dirty="0" err="1" smtClean="0"/>
              <a:t>aa</a:t>
            </a:r>
            <a:r>
              <a:rPr lang="tr-TR" dirty="0" smtClean="0"/>
              <a:t>/</a:t>
            </a:r>
            <a:r>
              <a:rPr lang="tr-TR" dirty="0" err="1" smtClean="0"/>
              <a:t>ba</a:t>
            </a:r>
            <a:r>
              <a:rPr lang="tr-TR" dirty="0" smtClean="0"/>
              <a:t>/</a:t>
            </a:r>
            <a:r>
              <a:rPr lang="tr-TR" dirty="0" err="1" smtClean="0"/>
              <a:t>ca</a:t>
            </a:r>
            <a:r>
              <a:rPr lang="tr-TR" dirty="0" smtClean="0"/>
              <a:t>...	biçimindedir. </a:t>
            </a:r>
          </a:p>
          <a:p>
            <a:pPr marL="514350" indent="-514350">
              <a:buAutoNum type="alphaUcParenR" startAt="3"/>
            </a:pPr>
            <a:r>
              <a:rPr lang="tr-TR" dirty="0" smtClean="0"/>
              <a:t>Ek	ve sözcük hâlinde	redif	kullanılmıştır. </a:t>
            </a:r>
          </a:p>
          <a:p>
            <a:pPr marL="514350" indent="-514350">
              <a:buAutoNum type="alphaUcParenR" startAt="4"/>
            </a:pPr>
            <a:r>
              <a:rPr lang="tr-TR" dirty="0" smtClean="0"/>
              <a:t>Tam kafiyeye yer verilmiştir. </a:t>
            </a:r>
          </a:p>
          <a:p>
            <a:pPr marL="514350" indent="-514350">
              <a:buNone/>
            </a:pPr>
            <a:r>
              <a:rPr lang="tr-TR" dirty="0" smtClean="0"/>
              <a:t>E)	Ulama örnekleri vardır.</a:t>
            </a:r>
          </a:p>
          <a:p>
            <a:pPr>
              <a:buNone/>
            </a:pPr>
            <a:endParaRPr lang="tr-TR" dirty="0"/>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5136</TotalTime>
  <Words>23363</Words>
  <PresentationFormat>Ekran Gösterisi (4:3)</PresentationFormat>
  <Paragraphs>2529</Paragraphs>
  <Slides>269</Slides>
  <Notes>0</Notes>
  <HiddenSlides>0</HiddenSlides>
  <MMClips>0</MMClips>
  <ScaleCrop>false</ScaleCrop>
  <HeadingPairs>
    <vt:vector size="4" baseType="variant">
      <vt:variant>
        <vt:lpstr>Tema</vt:lpstr>
      </vt:variant>
      <vt:variant>
        <vt:i4>1</vt:i4>
      </vt:variant>
      <vt:variant>
        <vt:lpstr>Slayt Başlıkları</vt:lpstr>
      </vt:variant>
      <vt:variant>
        <vt:i4>269</vt:i4>
      </vt:variant>
    </vt:vector>
  </HeadingPairs>
  <TitlesOfParts>
    <vt:vector size="270" baseType="lpstr">
      <vt:lpstr>Ofis Teması</vt:lpstr>
      <vt:lpstr>Slayt 1</vt:lpstr>
      <vt:lpstr>Slayt 2</vt:lpstr>
      <vt:lpstr>Slayt 3</vt:lpstr>
      <vt:lpstr>CEVAP 1</vt:lpstr>
      <vt:lpstr>Slayt 5</vt:lpstr>
      <vt:lpstr>Cevap 2</vt:lpstr>
      <vt:lpstr>Slayt 7</vt:lpstr>
      <vt:lpstr>Cevap 3</vt:lpstr>
      <vt:lpstr>Slayt 9</vt:lpstr>
      <vt:lpstr>Cevap 4</vt:lpstr>
      <vt:lpstr>Slayt 11</vt:lpstr>
      <vt:lpstr>Cevap 5</vt:lpstr>
      <vt:lpstr>Slayt 13</vt:lpstr>
      <vt:lpstr>Cevap 6</vt:lpstr>
      <vt:lpstr>Slayt 15</vt:lpstr>
      <vt:lpstr>Cevap 7</vt:lpstr>
      <vt:lpstr>Slayt 17</vt:lpstr>
      <vt:lpstr>Cevap 8</vt:lpstr>
      <vt:lpstr>Slayt 19</vt:lpstr>
      <vt:lpstr>Cevap 9</vt:lpstr>
      <vt:lpstr>Cevap 9 </vt:lpstr>
      <vt:lpstr>Cevap 9 </vt:lpstr>
      <vt:lpstr>CEVAP 9</vt:lpstr>
      <vt:lpstr>Slayt 24</vt:lpstr>
      <vt:lpstr>CEVAP 10</vt:lpstr>
      <vt:lpstr>Slayt 26</vt:lpstr>
      <vt:lpstr>CEVAP 11</vt:lpstr>
      <vt:lpstr>Cevap 11</vt:lpstr>
      <vt:lpstr>Slayt 29</vt:lpstr>
      <vt:lpstr>Cevap 12</vt:lpstr>
      <vt:lpstr>Slayt 31</vt:lpstr>
      <vt:lpstr>Cevap 13</vt:lpstr>
      <vt:lpstr>Slayt 33</vt:lpstr>
      <vt:lpstr>Cevap 14</vt:lpstr>
      <vt:lpstr>Slayt 35</vt:lpstr>
      <vt:lpstr>Cevap 15</vt:lpstr>
      <vt:lpstr>Slayt 37</vt:lpstr>
      <vt:lpstr>Cevap 16</vt:lpstr>
      <vt:lpstr>Slayt 39</vt:lpstr>
      <vt:lpstr>Cevap 17</vt:lpstr>
      <vt:lpstr>Slayt 41</vt:lpstr>
      <vt:lpstr>Cevap 18</vt:lpstr>
      <vt:lpstr>Slayt 43</vt:lpstr>
      <vt:lpstr>Cevap 19</vt:lpstr>
      <vt:lpstr>Slayt 45</vt:lpstr>
      <vt:lpstr>Cevap 20</vt:lpstr>
      <vt:lpstr>Slayt 47</vt:lpstr>
      <vt:lpstr>Cevap 21</vt:lpstr>
      <vt:lpstr>Slayt 49</vt:lpstr>
      <vt:lpstr>Cevap 22</vt:lpstr>
      <vt:lpstr>Slayt 51</vt:lpstr>
      <vt:lpstr>Cevap 23</vt:lpstr>
      <vt:lpstr>Slayt 53</vt:lpstr>
      <vt:lpstr>Cevap 24</vt:lpstr>
      <vt:lpstr>Slayt 55</vt:lpstr>
      <vt:lpstr>Cevap 25</vt:lpstr>
      <vt:lpstr>Slayt 57</vt:lpstr>
      <vt:lpstr>Cevap 26</vt:lpstr>
      <vt:lpstr>Slayt 59</vt:lpstr>
      <vt:lpstr>Cevap 27</vt:lpstr>
      <vt:lpstr>Slayt 61</vt:lpstr>
      <vt:lpstr> Cevap 28</vt:lpstr>
      <vt:lpstr>Slayt 63</vt:lpstr>
      <vt:lpstr>Cevap 29</vt:lpstr>
      <vt:lpstr>Slayt 65</vt:lpstr>
      <vt:lpstr>Cevap 30</vt:lpstr>
      <vt:lpstr>Slayt 67</vt:lpstr>
      <vt:lpstr>Cevap 31</vt:lpstr>
      <vt:lpstr>Slayt 69</vt:lpstr>
      <vt:lpstr>Cevap 32</vt:lpstr>
      <vt:lpstr>Slayt 71</vt:lpstr>
      <vt:lpstr>Cevap 33</vt:lpstr>
      <vt:lpstr>Slayt 73</vt:lpstr>
      <vt:lpstr>Cevap 34</vt:lpstr>
      <vt:lpstr>Slayt 75</vt:lpstr>
      <vt:lpstr>Cevap 35</vt:lpstr>
      <vt:lpstr>Slayt 77</vt:lpstr>
      <vt:lpstr>Cevap 36</vt:lpstr>
      <vt:lpstr>Slayt 79</vt:lpstr>
      <vt:lpstr> Cevap 37: C) Eleştiri   </vt:lpstr>
      <vt:lpstr>Slayt 81</vt:lpstr>
      <vt:lpstr>Cevap 38</vt:lpstr>
      <vt:lpstr>Slayt 83</vt:lpstr>
      <vt:lpstr>Slayt 84</vt:lpstr>
      <vt:lpstr> CEVAP39: A) Ortaoyunu    </vt:lpstr>
      <vt:lpstr>CEVAP 40</vt:lpstr>
      <vt:lpstr>Slayt 87</vt:lpstr>
      <vt:lpstr>CEVAP 41</vt:lpstr>
      <vt:lpstr>Slayt 89</vt:lpstr>
      <vt:lpstr>CEVAP 42</vt:lpstr>
      <vt:lpstr>Slayt 91</vt:lpstr>
      <vt:lpstr>Cevap 43</vt:lpstr>
      <vt:lpstr>Slayt 93</vt:lpstr>
      <vt:lpstr>CEVAP 44</vt:lpstr>
      <vt:lpstr>Slayt 95</vt:lpstr>
      <vt:lpstr>CEVAP 45</vt:lpstr>
      <vt:lpstr>Slayt 97</vt:lpstr>
      <vt:lpstr>CEVAP 46</vt:lpstr>
      <vt:lpstr>Slayt 99</vt:lpstr>
      <vt:lpstr>CEVAP 47</vt:lpstr>
      <vt:lpstr>Slayt 101</vt:lpstr>
      <vt:lpstr>Cevap 48</vt:lpstr>
      <vt:lpstr>Slayt 103</vt:lpstr>
      <vt:lpstr>CEVAP 49</vt:lpstr>
      <vt:lpstr>Slayt 105</vt:lpstr>
      <vt:lpstr>CEVAP 50</vt:lpstr>
      <vt:lpstr>Slayt 107</vt:lpstr>
      <vt:lpstr>CEVAP 51</vt:lpstr>
      <vt:lpstr>Slayt 109</vt:lpstr>
      <vt:lpstr>Cevap 52</vt:lpstr>
      <vt:lpstr>Slayt 111</vt:lpstr>
      <vt:lpstr>Cevap 53</vt:lpstr>
      <vt:lpstr>Slayt 113</vt:lpstr>
      <vt:lpstr> Cevap 54: C) Kesik </vt:lpstr>
      <vt:lpstr>Slayt 115</vt:lpstr>
      <vt:lpstr>CEVAP 55</vt:lpstr>
      <vt:lpstr>Slayt 117</vt:lpstr>
      <vt:lpstr>  CEVAP 56: C) Destan Dönemi şiirinde hece ölçüsü ve serbest ölçü kullanılmışken, divan şiirinde aruz ölçüsü tercih edilmiştir.  </vt:lpstr>
      <vt:lpstr>Slayt 119</vt:lpstr>
      <vt:lpstr> Cevap 57:B) Şeyh Gâlip – Nabi </vt:lpstr>
      <vt:lpstr>Slayt 121</vt:lpstr>
      <vt:lpstr>Slayt 122</vt:lpstr>
      <vt:lpstr>Slayt 123</vt:lpstr>
      <vt:lpstr> Cevap 58: A) Alegori </vt:lpstr>
      <vt:lpstr>Slayt 125</vt:lpstr>
      <vt:lpstr>Slayt 126</vt:lpstr>
      <vt:lpstr> CEVAP 59: B) Divan-ı Kebir – Mesnevi – Fihi Mâ Fih </vt:lpstr>
      <vt:lpstr>Slayt 128</vt:lpstr>
      <vt:lpstr>Slayt 129</vt:lpstr>
      <vt:lpstr>Slayt 130</vt:lpstr>
      <vt:lpstr>Slayt 131</vt:lpstr>
      <vt:lpstr> CEVAP 60: A) Yahya Kemal ve Nedim’in </vt:lpstr>
      <vt:lpstr>Slayt 133</vt:lpstr>
      <vt:lpstr> CEVAP61: D) Mithat Cemal Kuntay (1885-1956) </vt:lpstr>
      <vt:lpstr>Slayt 135</vt:lpstr>
      <vt:lpstr>Cevap 62:  A) mersiye</vt:lpstr>
      <vt:lpstr>Slayt 137</vt:lpstr>
      <vt:lpstr> Cevap 63: D) Orhan Veli Kanık </vt:lpstr>
      <vt:lpstr>Slayt 139</vt:lpstr>
      <vt:lpstr> Cevap 64: A) Gerçekçi roman </vt:lpstr>
      <vt:lpstr>Slayt 141</vt:lpstr>
      <vt:lpstr>Slayt 142</vt:lpstr>
      <vt:lpstr> Cevap 65: D) Orhan Pamuk </vt:lpstr>
      <vt:lpstr>Slayt 144</vt:lpstr>
      <vt:lpstr> Cevap 66: C) Oğuz Atay – postmodern </vt:lpstr>
      <vt:lpstr>Slayt 146</vt:lpstr>
      <vt:lpstr> CEVAP 67: E) Türkiye Türkçesine diğer Türk lehçelerinden sözcük alınmalıdır.  </vt:lpstr>
      <vt:lpstr>Slayt 148</vt:lpstr>
      <vt:lpstr>Slayt 149</vt:lpstr>
      <vt:lpstr>Cevap 68: D) III. ve V. </vt:lpstr>
      <vt:lpstr>Slayt 151</vt:lpstr>
      <vt:lpstr> Cevap 69: C) Fecr-i Âtîciler - Millî Edebiyatçılar   </vt:lpstr>
      <vt:lpstr>Slayt 153</vt:lpstr>
      <vt:lpstr>   Cevap 70: C) Servet-i Fünûn yazarları hikâye ve romanda kendi kişiliklerini gizlemeye özen gösterirken,  Millî Edebiyatçılar hikâye ve romanlarında kendi kişiliklerini açıkça hissettirmişlerdir.  </vt:lpstr>
      <vt:lpstr>Slayt 155</vt:lpstr>
      <vt:lpstr>CEVAP 71: A) Rıza Tevfik Bölükbaşı </vt:lpstr>
      <vt:lpstr>Slayt 157</vt:lpstr>
      <vt:lpstr>Slayt 158</vt:lpstr>
      <vt:lpstr>Slayt 159</vt:lpstr>
      <vt:lpstr> CEVAP 72: D) Panaroma   </vt:lpstr>
      <vt:lpstr>Slayt 161</vt:lpstr>
      <vt:lpstr> CEVAP 73:B) Yeşil Gece  </vt:lpstr>
      <vt:lpstr>Slayt 163</vt:lpstr>
      <vt:lpstr>Slayt 164</vt:lpstr>
      <vt:lpstr> CEVAP 74:B) kahraman – karakter – tip  </vt:lpstr>
      <vt:lpstr>Slayt 166</vt:lpstr>
      <vt:lpstr>Slayt 167</vt:lpstr>
      <vt:lpstr>Slayt 168</vt:lpstr>
      <vt:lpstr>  CEVAP 75: A) Cengiz Aytmatov GÜN OLUR ASRA BEDEL  </vt:lpstr>
      <vt:lpstr>Slayt 170</vt:lpstr>
      <vt:lpstr>Slayt 171</vt:lpstr>
      <vt:lpstr>Slayt 172</vt:lpstr>
      <vt:lpstr>CEVAP 76: E)   MADAM BOVARY – Gustave Flaubert </vt:lpstr>
      <vt:lpstr>Slayt 174</vt:lpstr>
      <vt:lpstr>Slayt 175</vt:lpstr>
      <vt:lpstr> Cevap  77: B) Süleyman Çelebi yerine Ali Şir Nevaî yazarak </vt:lpstr>
      <vt:lpstr>Slayt 177</vt:lpstr>
      <vt:lpstr> Cevap78: C) NamIk Kemal  </vt:lpstr>
      <vt:lpstr>Slayt 179</vt:lpstr>
      <vt:lpstr>CEVAP 79: D</vt:lpstr>
      <vt:lpstr>Slayt 181</vt:lpstr>
      <vt:lpstr> CEVAP 80:D) şuara (şairler) tezkiresi - Harabat  </vt:lpstr>
      <vt:lpstr>CEVAP 80:D) şuara (şairler) tezkiresi - Harabat</vt:lpstr>
      <vt:lpstr>Slayt 184</vt:lpstr>
      <vt:lpstr>Slayt 185</vt:lpstr>
      <vt:lpstr> Cevap 81:E) Hüseyin Cahit - Ahmet Şuayb   </vt:lpstr>
      <vt:lpstr>Slayt 187</vt:lpstr>
      <vt:lpstr> Cevap82:C) Mehmet Emin Yurdakul </vt:lpstr>
      <vt:lpstr>Slayt 189</vt:lpstr>
      <vt:lpstr> Cevap 83:D) Ahmet Haşim </vt:lpstr>
      <vt:lpstr>Slayt 191</vt:lpstr>
      <vt:lpstr> Cevap 84:E) Yakup Kadri - Yahya Kemal </vt:lpstr>
      <vt:lpstr>Slayt 193</vt:lpstr>
      <vt:lpstr> Cevap 85:A) Cevat Şakir Kabaagaçlı - Cengiz Dağcı </vt:lpstr>
      <vt:lpstr>Slayt 195</vt:lpstr>
      <vt:lpstr>Cevap 86: E) Siyasetname </vt:lpstr>
      <vt:lpstr>Slayt 197</vt:lpstr>
      <vt:lpstr> CEVAP 87: B) Sanatlı düzyazı (süslü nesir)  </vt:lpstr>
      <vt:lpstr>Slayt 199</vt:lpstr>
      <vt:lpstr>Cevap 88 : E) Surname</vt:lpstr>
      <vt:lpstr>Slayt 201</vt:lpstr>
      <vt:lpstr>Slayt 202</vt:lpstr>
      <vt:lpstr>Slayt 203</vt:lpstr>
      <vt:lpstr>Slayt 204</vt:lpstr>
      <vt:lpstr>Slayt 205</vt:lpstr>
      <vt:lpstr>Slayt 206</vt:lpstr>
      <vt:lpstr>Slayt 207</vt:lpstr>
      <vt:lpstr>Slayt 208</vt:lpstr>
      <vt:lpstr>Slayt 209</vt:lpstr>
      <vt:lpstr>Cevap 89: B) Mehmet Emin Yurdakul </vt:lpstr>
      <vt:lpstr>Slayt 211</vt:lpstr>
      <vt:lpstr>Cevap 90: E) Ziya Gökalp</vt:lpstr>
      <vt:lpstr>Slayt 213</vt:lpstr>
      <vt:lpstr>Cevap91: A) Halide Edip Adıvar </vt:lpstr>
      <vt:lpstr>Slayt 215</vt:lpstr>
      <vt:lpstr>CEVAP92: A) I </vt:lpstr>
      <vt:lpstr>Slayt 217</vt:lpstr>
      <vt:lpstr>CEVAP93: D) Refik Halit Karay </vt:lpstr>
      <vt:lpstr>Slayt 219</vt:lpstr>
      <vt:lpstr> CEVAP94:C) Ahmet Hikmet Müftüoğlu – Gönül Hanım </vt:lpstr>
      <vt:lpstr>Slayt 221</vt:lpstr>
      <vt:lpstr>CEVAP 95: A) Falih Rıfkı Atay </vt:lpstr>
      <vt:lpstr>Slayt 223</vt:lpstr>
      <vt:lpstr> Cevap 96: C) Üç İstanbul – Sis – Sodom ve Gomore – İstanbul’un Bir Yüzü  </vt:lpstr>
      <vt:lpstr>Slayt 225</vt:lpstr>
      <vt:lpstr> Cevap 97: E) Ziya Gökalp </vt:lpstr>
      <vt:lpstr>Slayt 227</vt:lpstr>
      <vt:lpstr> Cevap 98: A) Sehl-i Mümteni / Poetika / Pandomima / Tapşırma </vt:lpstr>
      <vt:lpstr>Slayt 229</vt:lpstr>
      <vt:lpstr> Cevap 99:D) Servet-i Fünuncular   </vt:lpstr>
      <vt:lpstr>Slayt 231</vt:lpstr>
      <vt:lpstr>Cevap 100: E) Duyguyu ön plânda tutmak </vt:lpstr>
      <vt:lpstr>Slayt 233</vt:lpstr>
      <vt:lpstr>Slayt 234</vt:lpstr>
      <vt:lpstr>Slayt 235</vt:lpstr>
      <vt:lpstr>Slayt 236</vt:lpstr>
      <vt:lpstr>Slayt 237</vt:lpstr>
      <vt:lpstr>Slayt 238</vt:lpstr>
      <vt:lpstr>Slayt 239</vt:lpstr>
      <vt:lpstr>Slayt 240</vt:lpstr>
      <vt:lpstr>Slayt 241</vt:lpstr>
      <vt:lpstr>Slayt 242</vt:lpstr>
      <vt:lpstr>Slayt 243</vt:lpstr>
      <vt:lpstr>Slayt 244</vt:lpstr>
      <vt:lpstr>Slayt 245</vt:lpstr>
      <vt:lpstr>Slayt 246</vt:lpstr>
      <vt:lpstr>Slayt 247</vt:lpstr>
      <vt:lpstr>Slayt 248</vt:lpstr>
      <vt:lpstr>Slayt 249</vt:lpstr>
      <vt:lpstr>Slayt 250</vt:lpstr>
      <vt:lpstr>Slayt 251</vt:lpstr>
      <vt:lpstr>Slayt 252</vt:lpstr>
      <vt:lpstr>Slayt 253</vt:lpstr>
      <vt:lpstr>Slayt 254</vt:lpstr>
      <vt:lpstr>Slayt 255</vt:lpstr>
      <vt:lpstr>Slayt 256</vt:lpstr>
      <vt:lpstr>Slayt 257</vt:lpstr>
      <vt:lpstr>Slayt 258</vt:lpstr>
      <vt:lpstr>Slayt 259</vt:lpstr>
      <vt:lpstr>Slayt 260</vt:lpstr>
      <vt:lpstr>Slayt 261</vt:lpstr>
      <vt:lpstr>Slayt 262</vt:lpstr>
      <vt:lpstr>Slayt 263</vt:lpstr>
      <vt:lpstr>Slayt 264</vt:lpstr>
      <vt:lpstr>Slayt 265</vt:lpstr>
      <vt:lpstr>Slayt 266</vt:lpstr>
      <vt:lpstr>Slayt 267</vt:lpstr>
      <vt:lpstr>Slayt 268</vt:lpstr>
      <vt:lpstr>Slayt 269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hp</dc:creator>
  <cp:lastModifiedBy>hp</cp:lastModifiedBy>
  <cp:revision>28</cp:revision>
  <dcterms:created xsi:type="dcterms:W3CDTF">2017-04-21T21:57:38Z</dcterms:created>
  <dcterms:modified xsi:type="dcterms:W3CDTF">2018-10-11T17:02:41Z</dcterms:modified>
</cp:coreProperties>
</file>