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86"/>
  </p:notesMasterIdLst>
  <p:sldIdLst>
    <p:sldId id="257" r:id="rId2"/>
    <p:sldId id="266" r:id="rId3"/>
    <p:sldId id="378" r:id="rId4"/>
    <p:sldId id="258" r:id="rId5"/>
    <p:sldId id="267" r:id="rId6"/>
    <p:sldId id="394" r:id="rId7"/>
    <p:sldId id="259" r:id="rId8"/>
    <p:sldId id="269" r:id="rId9"/>
    <p:sldId id="260" r:id="rId10"/>
    <p:sldId id="396" r:id="rId11"/>
    <p:sldId id="261" r:id="rId12"/>
    <p:sldId id="271" r:id="rId13"/>
    <p:sldId id="262" r:id="rId14"/>
    <p:sldId id="400" r:id="rId15"/>
    <p:sldId id="422" r:id="rId16"/>
    <p:sldId id="273" r:id="rId17"/>
    <p:sldId id="264" r:id="rId18"/>
    <p:sldId id="397" r:id="rId19"/>
    <p:sldId id="265" r:id="rId20"/>
    <p:sldId id="275" r:id="rId21"/>
    <p:sldId id="276" r:id="rId22"/>
    <p:sldId id="401" r:id="rId23"/>
    <p:sldId id="278" r:id="rId24"/>
    <p:sldId id="279" r:id="rId25"/>
    <p:sldId id="280" r:id="rId26"/>
    <p:sldId id="398" r:id="rId27"/>
    <p:sldId id="282" r:id="rId28"/>
    <p:sldId id="283" r:id="rId29"/>
    <p:sldId id="284" r:id="rId30"/>
    <p:sldId id="402" r:id="rId31"/>
    <p:sldId id="379" r:id="rId32"/>
    <p:sldId id="381" r:id="rId33"/>
    <p:sldId id="425" r:id="rId34"/>
    <p:sldId id="403" r:id="rId35"/>
    <p:sldId id="382" r:id="rId36"/>
    <p:sldId id="287" r:id="rId37"/>
    <p:sldId id="288" r:id="rId38"/>
    <p:sldId id="404" r:id="rId39"/>
    <p:sldId id="290" r:id="rId40"/>
    <p:sldId id="291" r:id="rId41"/>
    <p:sldId id="292" r:id="rId42"/>
    <p:sldId id="405" r:id="rId43"/>
    <p:sldId id="294" r:id="rId44"/>
    <p:sldId id="295" r:id="rId45"/>
    <p:sldId id="296" r:id="rId46"/>
    <p:sldId id="406" r:id="rId47"/>
    <p:sldId id="298" r:id="rId48"/>
    <p:sldId id="299" r:id="rId49"/>
    <p:sldId id="300" r:id="rId50"/>
    <p:sldId id="407" r:id="rId51"/>
    <p:sldId id="318" r:id="rId52"/>
    <p:sldId id="319" r:id="rId53"/>
    <p:sldId id="320" r:id="rId54"/>
    <p:sldId id="408" r:id="rId55"/>
    <p:sldId id="322" r:id="rId56"/>
    <p:sldId id="323" r:id="rId57"/>
    <p:sldId id="324" r:id="rId58"/>
    <p:sldId id="409" r:id="rId59"/>
    <p:sldId id="326" r:id="rId60"/>
    <p:sldId id="327" r:id="rId61"/>
    <p:sldId id="328" r:id="rId62"/>
    <p:sldId id="410" r:id="rId63"/>
    <p:sldId id="342" r:id="rId64"/>
    <p:sldId id="343" r:id="rId65"/>
    <p:sldId id="344" r:id="rId66"/>
    <p:sldId id="411" r:id="rId67"/>
    <p:sldId id="423" r:id="rId68"/>
    <p:sldId id="347" r:id="rId69"/>
    <p:sldId id="348" r:id="rId70"/>
    <p:sldId id="412" r:id="rId71"/>
    <p:sldId id="350" r:id="rId72"/>
    <p:sldId id="351" r:id="rId73"/>
    <p:sldId id="352" r:id="rId74"/>
    <p:sldId id="413" r:id="rId75"/>
    <p:sldId id="428" r:id="rId76"/>
    <p:sldId id="355" r:id="rId77"/>
    <p:sldId id="429" r:id="rId78"/>
    <p:sldId id="414" r:id="rId79"/>
    <p:sldId id="383" r:id="rId80"/>
    <p:sldId id="385" r:id="rId81"/>
    <p:sldId id="384" r:id="rId82"/>
    <p:sldId id="426" r:id="rId83"/>
    <p:sldId id="424" r:id="rId84"/>
    <p:sldId id="427" r:id="rId8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8886E-03D4-4B9D-B6ED-5DC3562F97B1}" type="datetimeFigureOut">
              <a:rPr lang="tr-TR" smtClean="0"/>
              <a:pPr/>
              <a:t>26.5.2015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D0C87-9888-4E6F-BC11-16927F993FDE}" type="slidenum">
              <a:rPr lang="tr-TR" smtClean="0"/>
              <a:pPr/>
              <a:t>‹#›</a:t>
            </a:fld>
            <a:endParaRPr lang="tr-TR"/>
          </a:p>
        </p:txBody>
      </p:sp>
    </p:spTree>
    <p:extLst>
      <p:ext uri="{BB962C8B-B14F-4D97-AF65-F5344CB8AC3E}">
        <p14:creationId xmlns:p14="http://schemas.microsoft.com/office/powerpoint/2010/main" val="221639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YARIŞMA SORULARINI HAZIRLAYANLAR</a:t>
            </a:r>
            <a:endParaRPr lang="tr-TR" dirty="0"/>
          </a:p>
        </p:txBody>
      </p:sp>
      <p:sp>
        <p:nvSpPr>
          <p:cNvPr id="4" name="Slayt Numarası Yer Tutucusu 3"/>
          <p:cNvSpPr>
            <a:spLocks noGrp="1"/>
          </p:cNvSpPr>
          <p:nvPr>
            <p:ph type="sldNum" sz="quarter" idx="10"/>
          </p:nvPr>
        </p:nvSpPr>
        <p:spPr/>
        <p:txBody>
          <a:bodyPr/>
          <a:lstStyle/>
          <a:p>
            <a:fld id="{C53D0C87-9888-4E6F-BC11-16927F993FDE}" type="slidenum">
              <a:rPr lang="tr-TR" smtClean="0"/>
              <a:pPr/>
              <a:t>82</a:t>
            </a:fld>
            <a:endParaRPr lang="tr-TR"/>
          </a:p>
        </p:txBody>
      </p:sp>
    </p:spTree>
    <p:extLst>
      <p:ext uri="{BB962C8B-B14F-4D97-AF65-F5344CB8AC3E}">
        <p14:creationId xmlns:p14="http://schemas.microsoft.com/office/powerpoint/2010/main" val="35010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KATKISI OLAN HERKESE</a:t>
            </a:r>
            <a:r>
              <a:rPr lang="tr-TR" smtClean="0"/>
              <a:t>, </a:t>
            </a:r>
            <a:endParaRPr lang="tr-TR" dirty="0"/>
          </a:p>
        </p:txBody>
      </p:sp>
      <p:sp>
        <p:nvSpPr>
          <p:cNvPr id="4" name="Slayt Numarası Yer Tutucusu 3"/>
          <p:cNvSpPr>
            <a:spLocks noGrp="1"/>
          </p:cNvSpPr>
          <p:nvPr>
            <p:ph type="sldNum" sz="quarter" idx="10"/>
          </p:nvPr>
        </p:nvSpPr>
        <p:spPr/>
        <p:txBody>
          <a:bodyPr/>
          <a:lstStyle/>
          <a:p>
            <a:fld id="{ED3C7AFD-838E-446C-97B9-A54C96E498E9}" type="slidenum">
              <a:rPr lang="tr-TR" smtClean="0">
                <a:solidFill>
                  <a:prstClr val="black"/>
                </a:solidFill>
              </a:rPr>
              <a:pPr/>
              <a:t>84</a:t>
            </a:fld>
            <a:endParaRPr lang="tr-TR">
              <a:solidFill>
                <a:prstClr val="black"/>
              </a:solidFill>
            </a:endParaRPr>
          </a:p>
        </p:txBody>
      </p:sp>
    </p:spTree>
    <p:extLst>
      <p:ext uri="{BB962C8B-B14F-4D97-AF65-F5344CB8AC3E}">
        <p14:creationId xmlns:p14="http://schemas.microsoft.com/office/powerpoint/2010/main" val="11614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1"/>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26"/>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7"/>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853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tr-TR" noProof="0" smtClean="0"/>
              <a:t>Asıl başlık stili için tıklatın</a:t>
            </a:r>
          </a:p>
        </p:txBody>
      </p:sp>
      <p:sp>
        <p:nvSpPr>
          <p:cNvPr id="1853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tr-TR" noProof="0" smtClean="0"/>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F5D901F1-C9A6-4CB9-BF0E-BC4C4F6CA7F4}" type="slidenum">
              <a:rPr lang="tr-TR"/>
              <a:pPr>
                <a:defRPr/>
              </a:pPr>
              <a:t>‹#›</a:t>
            </a:fld>
            <a:endParaRPr lang="tr-TR"/>
          </a:p>
        </p:txBody>
      </p:sp>
    </p:spTree>
    <p:extLst>
      <p:ext uri="{BB962C8B-B14F-4D97-AF65-F5344CB8AC3E}">
        <p14:creationId xmlns:p14="http://schemas.microsoft.com/office/powerpoint/2010/main" val="258020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14CDE4B7-936A-4CE9-A3D1-B89399B32C26}" type="slidenum">
              <a:rPr lang="tr-TR"/>
              <a:pPr>
                <a:defRPr/>
              </a:pPr>
              <a:t>‹#›</a:t>
            </a:fld>
            <a:endParaRPr lang="tr-TR"/>
          </a:p>
        </p:txBody>
      </p:sp>
    </p:spTree>
    <p:extLst>
      <p:ext uri="{BB962C8B-B14F-4D97-AF65-F5344CB8AC3E}">
        <p14:creationId xmlns:p14="http://schemas.microsoft.com/office/powerpoint/2010/main" val="261901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6C7B29D9-735E-4112-9951-A12C1D1519EE}" type="slidenum">
              <a:rPr lang="tr-TR"/>
              <a:pPr>
                <a:defRPr/>
              </a:pPr>
              <a:t>‹#›</a:t>
            </a:fld>
            <a:endParaRPr lang="tr-TR"/>
          </a:p>
        </p:txBody>
      </p:sp>
    </p:spTree>
    <p:extLst>
      <p:ext uri="{BB962C8B-B14F-4D97-AF65-F5344CB8AC3E}">
        <p14:creationId xmlns:p14="http://schemas.microsoft.com/office/powerpoint/2010/main" val="133011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F95524EC-D9F1-4971-96E4-304CCB4FE72E}" type="slidenum">
              <a:rPr lang="tr-TR"/>
              <a:pPr>
                <a:defRPr/>
              </a:pPr>
              <a:t>‹#›</a:t>
            </a:fld>
            <a:endParaRPr lang="tr-TR"/>
          </a:p>
        </p:txBody>
      </p:sp>
    </p:spTree>
    <p:extLst>
      <p:ext uri="{BB962C8B-B14F-4D97-AF65-F5344CB8AC3E}">
        <p14:creationId xmlns:p14="http://schemas.microsoft.com/office/powerpoint/2010/main" val="298623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49BDBFA0-8811-4E18-A7BC-A8F02332F9A0}" type="slidenum">
              <a:rPr lang="tr-TR"/>
              <a:pPr>
                <a:defRPr/>
              </a:pPr>
              <a:t>‹#›</a:t>
            </a:fld>
            <a:endParaRPr lang="tr-TR"/>
          </a:p>
        </p:txBody>
      </p:sp>
    </p:spTree>
    <p:extLst>
      <p:ext uri="{BB962C8B-B14F-4D97-AF65-F5344CB8AC3E}">
        <p14:creationId xmlns:p14="http://schemas.microsoft.com/office/powerpoint/2010/main" val="400906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4E7FA3D0-8E50-4017-9662-54D9B577D5BB}" type="slidenum">
              <a:rPr lang="tr-TR"/>
              <a:pPr>
                <a:defRPr/>
              </a:pPr>
              <a:t>‹#›</a:t>
            </a:fld>
            <a:endParaRPr lang="tr-TR"/>
          </a:p>
        </p:txBody>
      </p:sp>
    </p:spTree>
    <p:extLst>
      <p:ext uri="{BB962C8B-B14F-4D97-AF65-F5344CB8AC3E}">
        <p14:creationId xmlns:p14="http://schemas.microsoft.com/office/powerpoint/2010/main" val="275016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13A9A62A-096A-4000-8AD9-40BC855D4148}" type="slidenum">
              <a:rPr lang="tr-TR"/>
              <a:pPr>
                <a:defRPr/>
              </a:pPr>
              <a:t>‹#›</a:t>
            </a:fld>
            <a:endParaRPr lang="tr-TR"/>
          </a:p>
        </p:txBody>
      </p:sp>
    </p:spTree>
    <p:extLst>
      <p:ext uri="{BB962C8B-B14F-4D97-AF65-F5344CB8AC3E}">
        <p14:creationId xmlns:p14="http://schemas.microsoft.com/office/powerpoint/2010/main" val="18008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DC9D643E-CCA3-49DF-8F21-BADA91A015D5}" type="slidenum">
              <a:rPr lang="tr-TR"/>
              <a:pPr>
                <a:defRPr/>
              </a:pPr>
              <a:t>‹#›</a:t>
            </a:fld>
            <a:endParaRPr lang="tr-TR"/>
          </a:p>
        </p:txBody>
      </p:sp>
    </p:spTree>
    <p:extLst>
      <p:ext uri="{BB962C8B-B14F-4D97-AF65-F5344CB8AC3E}">
        <p14:creationId xmlns:p14="http://schemas.microsoft.com/office/powerpoint/2010/main" val="344217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CE676A9A-B5C0-4CC5-926C-76A94997A86D}" type="slidenum">
              <a:rPr lang="tr-TR"/>
              <a:pPr>
                <a:defRPr/>
              </a:pPr>
              <a:t>‹#›</a:t>
            </a:fld>
            <a:endParaRPr lang="tr-TR"/>
          </a:p>
        </p:txBody>
      </p:sp>
    </p:spTree>
    <p:extLst>
      <p:ext uri="{BB962C8B-B14F-4D97-AF65-F5344CB8AC3E}">
        <p14:creationId xmlns:p14="http://schemas.microsoft.com/office/powerpoint/2010/main" val="347505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D0506C96-CAE7-437B-8321-BD936ACDBF48}" type="slidenum">
              <a:rPr lang="tr-TR"/>
              <a:pPr>
                <a:defRPr/>
              </a:pPr>
              <a:t>‹#›</a:t>
            </a:fld>
            <a:endParaRPr lang="tr-TR"/>
          </a:p>
        </p:txBody>
      </p:sp>
    </p:spTree>
    <p:extLst>
      <p:ext uri="{BB962C8B-B14F-4D97-AF65-F5344CB8AC3E}">
        <p14:creationId xmlns:p14="http://schemas.microsoft.com/office/powerpoint/2010/main" val="390892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65F2883B-CF11-419B-9B88-9A2D2AC69EFC}" type="slidenum">
              <a:rPr lang="tr-TR"/>
              <a:pPr>
                <a:defRPr/>
              </a:pPr>
              <a:t>‹#›</a:t>
            </a:fld>
            <a:endParaRPr lang="tr-TR"/>
          </a:p>
        </p:txBody>
      </p:sp>
    </p:spTree>
    <p:extLst>
      <p:ext uri="{BB962C8B-B14F-4D97-AF65-F5344CB8AC3E}">
        <p14:creationId xmlns:p14="http://schemas.microsoft.com/office/powerpoint/2010/main" val="39732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4325"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tr-TR"/>
          </a:p>
        </p:txBody>
      </p:sp>
      <p:sp>
        <p:nvSpPr>
          <p:cNvPr id="184326"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tr-TR"/>
          </a:p>
        </p:txBody>
      </p:sp>
      <p:sp>
        <p:nvSpPr>
          <p:cNvPr id="184327"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2727EEB-351E-4D2B-9B36-7CEA3DFF9905}" type="slidenum">
              <a:rPr lang="tr-TR"/>
              <a:pPr>
                <a:defRPr/>
              </a:pPr>
              <a:t>‹#›</a:t>
            </a:fld>
            <a:endParaRPr lang="tr-TR"/>
          </a:p>
        </p:txBody>
      </p:sp>
      <p:sp>
        <p:nvSpPr>
          <p:cNvPr id="1032"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3"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2"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3"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4"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5"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6"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7"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8"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9"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5"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6"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062"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3"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4"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7"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8"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9"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0"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1"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2"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3"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0"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2" name="Freeform 45"/>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3" name="Freeform 46"/>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4"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5" name="Freeform 48"/>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6" name="Freeform 49"/>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7"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8" name="Freeform 51"/>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edebiyatogretmeni.ne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548680"/>
            <a:ext cx="8229600" cy="4968552"/>
          </a:xfrm>
        </p:spPr>
        <p:txBody>
          <a:bodyPr/>
          <a:lstStyle/>
          <a:p>
            <a:pPr eaLnBrk="1" hangingPunct="1"/>
            <a:r>
              <a:rPr lang="tr-TR" sz="4800" b="1" dirty="0" smtClean="0">
                <a:latin typeface="Times New Roman" pitchFamily="18" charset="0"/>
              </a:rPr>
              <a:t>T.C.</a:t>
            </a:r>
            <a:br>
              <a:rPr lang="tr-TR" sz="4800" b="1" dirty="0" smtClean="0">
                <a:latin typeface="Times New Roman" pitchFamily="18" charset="0"/>
              </a:rPr>
            </a:br>
            <a:r>
              <a:rPr lang="tr-TR" sz="4800" b="1" dirty="0" smtClean="0">
                <a:latin typeface="Times New Roman" pitchFamily="18" charset="0"/>
              </a:rPr>
              <a:t>MİLLİ EĞİTİM BAKANLIĞI</a:t>
            </a:r>
            <a:br>
              <a:rPr lang="tr-TR" sz="4800" b="1" dirty="0" smtClean="0">
                <a:latin typeface="Times New Roman" pitchFamily="18" charset="0"/>
              </a:rPr>
            </a:br>
            <a:r>
              <a:rPr lang="tr-TR" sz="4800" b="1" dirty="0" smtClean="0">
                <a:latin typeface="Times New Roman" pitchFamily="18" charset="0"/>
              </a:rPr>
              <a:t>TOKAT MPİB FEN LİSESİ </a:t>
            </a:r>
            <a:br>
              <a:rPr lang="tr-TR" sz="4800" b="1" dirty="0" smtClean="0">
                <a:latin typeface="Times New Roman" pitchFamily="18" charset="0"/>
              </a:rPr>
            </a:br>
            <a:r>
              <a:rPr lang="tr-TR" sz="4800" b="1" u="sng" dirty="0" smtClean="0">
                <a:solidFill>
                  <a:srgbClr val="C00000"/>
                </a:solidFill>
                <a:latin typeface="Times New Roman" pitchFamily="18" charset="0"/>
              </a:rPr>
              <a:t>9</a:t>
            </a:r>
            <a:r>
              <a:rPr lang="tr-TR" sz="4800" b="1" u="sng" dirty="0">
                <a:solidFill>
                  <a:srgbClr val="C00000"/>
                </a:solidFill>
                <a:latin typeface="Times New Roman" pitchFamily="18" charset="0"/>
              </a:rPr>
              <a:t>.</a:t>
            </a:r>
            <a:r>
              <a:rPr lang="tr-TR" sz="4800" b="1" u="sng" dirty="0" smtClean="0">
                <a:solidFill>
                  <a:srgbClr val="C00000"/>
                </a:solidFill>
                <a:latin typeface="Times New Roman" pitchFamily="18" charset="0"/>
              </a:rPr>
              <a:t> SINIFLAR </a:t>
            </a:r>
            <a:r>
              <a:rPr lang="tr-TR" sz="4800" b="1" dirty="0" smtClean="0">
                <a:latin typeface="Times New Roman" pitchFamily="18" charset="0"/>
              </a:rPr>
              <a:t>ARASI </a:t>
            </a:r>
            <a:br>
              <a:rPr lang="tr-TR" sz="4800" b="1" dirty="0" smtClean="0">
                <a:latin typeface="Times New Roman" pitchFamily="18" charset="0"/>
              </a:rPr>
            </a:br>
            <a:r>
              <a:rPr lang="tr-TR" sz="4800" b="1" dirty="0" smtClean="0">
                <a:latin typeface="Times New Roman" pitchFamily="18" charset="0"/>
              </a:rPr>
              <a:t>BİLGİ VE GENEL KÜLTÜR  YARIŞMASI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547664" y="3645024"/>
            <a:ext cx="67531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 </a:t>
            </a:r>
            <a:r>
              <a:rPr lang="tr-TR" sz="4800" b="1" dirty="0" smtClean="0">
                <a:solidFill>
                  <a:srgbClr val="C00000"/>
                </a:solidFill>
                <a:latin typeface="Arial" charset="0"/>
              </a:rPr>
              <a:t>25 SANİYE</a:t>
            </a:r>
            <a:endParaRPr lang="tr-TR" sz="48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494426" y="436152"/>
            <a:ext cx="2931187" cy="584775"/>
          </a:xfrm>
          <a:prstGeom prst="rect">
            <a:avLst/>
          </a:prstGeom>
        </p:spPr>
        <p:txBody>
          <a:bodyPr wrap="none">
            <a:spAutoFit/>
          </a:bodyPr>
          <a:lstStyle/>
          <a:p>
            <a:pPr algn="ctr">
              <a:defRPr/>
            </a:pPr>
            <a:r>
              <a:rPr lang="tr-TR" sz="3200" b="1" i="1" dirty="0">
                <a:solidFill>
                  <a:schemeClr val="tx2"/>
                </a:solidFill>
                <a:latin typeface="Calibri" pitchFamily="34" charset="0"/>
              </a:rPr>
              <a:t>DİL VE ANLATIM</a:t>
            </a:r>
          </a:p>
        </p:txBody>
      </p:sp>
    </p:spTree>
    <p:extLst>
      <p:ext uri="{BB962C8B-B14F-4D97-AF65-F5344CB8AC3E}">
        <p14:creationId xmlns:p14="http://schemas.microsoft.com/office/powerpoint/2010/main" val="226651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2303870" y="225673"/>
            <a:ext cx="4392489"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i="1" dirty="0" smtClean="0">
                <a:solidFill>
                  <a:schemeClr val="tx2"/>
                </a:solidFill>
                <a:latin typeface="Calibri" pitchFamily="34" charset="0"/>
              </a:rPr>
              <a:t>DİL VE ANLATIM</a:t>
            </a:r>
            <a:endParaRPr lang="tr-TR" sz="4000" b="1" i="1" dirty="0">
              <a:solidFill>
                <a:schemeClr val="tx2"/>
              </a:solidFill>
              <a:latin typeface="Calibri" pitchFamily="34" charset="0"/>
            </a:endParaRPr>
          </a:p>
        </p:txBody>
      </p:sp>
      <p:sp>
        <p:nvSpPr>
          <p:cNvPr id="7174" name="Rectangle 6"/>
          <p:cNvSpPr>
            <a:spLocks noChangeArrowheads="1"/>
          </p:cNvSpPr>
          <p:nvPr/>
        </p:nvSpPr>
        <p:spPr bwMode="auto">
          <a:xfrm>
            <a:off x="251519" y="1066835"/>
            <a:ext cx="8497193" cy="45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ts val="0"/>
              </a:spcAft>
            </a:pPr>
            <a:r>
              <a:rPr lang="tr-TR" sz="3200" b="1" dirty="0">
                <a:effectLst>
                  <a:outerShdw blurRad="38100" dist="38100" dir="2700000" algn="tl">
                    <a:srgbClr val="C0C0C0"/>
                  </a:outerShdw>
                </a:effectLst>
                <a:latin typeface="Britannic Bold" pitchFamily="34" charset="0"/>
              </a:rPr>
              <a:t>SORU </a:t>
            </a:r>
            <a:r>
              <a:rPr lang="tr-TR" sz="3200" b="1" dirty="0" smtClean="0">
                <a:effectLst>
                  <a:outerShdw blurRad="38100" dist="38100" dir="2700000" algn="tl">
                    <a:srgbClr val="C0C0C0"/>
                  </a:outerShdw>
                </a:effectLst>
                <a:latin typeface="Britannic Bold" pitchFamily="34" charset="0"/>
              </a:rPr>
              <a:t>3:</a:t>
            </a:r>
            <a:endParaRPr lang="tr-TR" sz="3200" dirty="0">
              <a:latin typeface="Calibri"/>
              <a:ea typeface="Times New Roman"/>
              <a:cs typeface="Times New Roman"/>
            </a:endParaRPr>
          </a:p>
          <a:p>
            <a:pPr>
              <a:lnSpc>
                <a:spcPct val="115000"/>
              </a:lnSpc>
              <a:spcAft>
                <a:spcPts val="1000"/>
              </a:spcAft>
            </a:pPr>
            <a:r>
              <a:rPr lang="tr-TR" sz="4400" b="1" i="1" dirty="0">
                <a:latin typeface="Calibri"/>
                <a:ea typeface="Times New Roman"/>
                <a:cs typeface="Times New Roman"/>
              </a:rPr>
              <a:t>Ek fiilin geniş zamanının 3</a:t>
            </a:r>
            <a:r>
              <a:rPr lang="tr-TR" sz="4400" b="1" i="1">
                <a:latin typeface="Calibri"/>
                <a:ea typeface="Times New Roman"/>
                <a:cs typeface="Times New Roman"/>
              </a:rPr>
              <a:t>. </a:t>
            </a:r>
            <a:r>
              <a:rPr lang="tr-TR" sz="4400" b="1" i="1" smtClean="0">
                <a:latin typeface="Calibri"/>
                <a:ea typeface="Times New Roman"/>
                <a:cs typeface="Times New Roman"/>
              </a:rPr>
              <a:t> </a:t>
            </a:r>
            <a:r>
              <a:rPr lang="tr-TR" sz="4400" b="1" i="1" dirty="0">
                <a:latin typeface="Calibri"/>
                <a:ea typeface="Times New Roman"/>
                <a:cs typeface="Times New Roman"/>
              </a:rPr>
              <a:t>tekil şahıs  ekinin terim adı nedir?  </a:t>
            </a:r>
            <a:endParaRPr lang="tr-TR" sz="4400" b="1" i="1" dirty="0" smtClean="0">
              <a:latin typeface="Calibri"/>
              <a:ea typeface="Times New Roman"/>
              <a:cs typeface="Times New Roman"/>
            </a:endParaRPr>
          </a:p>
          <a:p>
            <a:pPr marL="410210">
              <a:lnSpc>
                <a:spcPct val="115000"/>
              </a:lnSpc>
              <a:spcAft>
                <a:spcPts val="1000"/>
              </a:spcAft>
            </a:pPr>
            <a:endParaRPr lang="tr-TR" sz="2400" b="1" i="1" dirty="0">
              <a:latin typeface="Calibri"/>
              <a:ea typeface="Calibri"/>
              <a:cs typeface="Times New Roman"/>
            </a:endParaRPr>
          </a:p>
          <a:p>
            <a:r>
              <a:rPr lang="tr-TR" sz="2800" b="1" dirty="0" smtClean="0">
                <a:latin typeface="Calibri"/>
                <a:ea typeface="Calibri"/>
                <a:cs typeface="Times New Roman"/>
              </a:rPr>
              <a:t>                           </a:t>
            </a:r>
            <a:endParaRPr lang="tr-TR" b="1" dirty="0">
              <a:effectLst>
                <a:outerShdw blurRad="38100" dist="38100" dir="2700000" algn="tl">
                  <a:srgbClr val="C0C0C0"/>
                </a:outerShdw>
              </a:effectLst>
              <a:latin typeface="Britannic Bold" pitchFamily="34" charset="0"/>
            </a:endParaRPr>
          </a:p>
        </p:txBody>
      </p:sp>
      <p:sp>
        <p:nvSpPr>
          <p:cNvPr id="2" name="Dikdörtgen 1"/>
          <p:cNvSpPr/>
          <p:nvPr/>
        </p:nvSpPr>
        <p:spPr>
          <a:xfrm>
            <a:off x="5076056" y="5327630"/>
            <a:ext cx="3137397" cy="523220"/>
          </a:xfrm>
          <a:prstGeom prst="rect">
            <a:avLst/>
          </a:prstGeom>
        </p:spPr>
        <p:txBody>
          <a:bodyPr wrap="none">
            <a:spAutoFit/>
          </a:bodyPr>
          <a:lstStyle/>
          <a:p>
            <a:pPr lvl="0"/>
            <a:r>
              <a:rPr lang="tr-TR" sz="2800" b="1" dirty="0" smtClean="0">
                <a:solidFill>
                  <a:srgbClr val="C00000"/>
                </a:solidFill>
                <a:latin typeface="Arial" charset="0"/>
              </a:rPr>
              <a:t>SÜRE:25 </a:t>
            </a:r>
            <a:r>
              <a:rPr lang="tr-TR" sz="2800" b="1" dirty="0">
                <a:solidFill>
                  <a:srgbClr val="C00000"/>
                </a:solidFill>
                <a:latin typeface="Arial" charset="0"/>
              </a:rPr>
              <a:t>SANİYE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3" name="Dikdörtgen 2"/>
          <p:cNvSpPr/>
          <p:nvPr/>
        </p:nvSpPr>
        <p:spPr>
          <a:xfrm>
            <a:off x="2411760" y="332656"/>
            <a:ext cx="2931187" cy="584775"/>
          </a:xfrm>
          <a:prstGeom prst="rect">
            <a:avLst/>
          </a:prstGeom>
        </p:spPr>
        <p:txBody>
          <a:bodyPr wrap="none">
            <a:spAutoFit/>
          </a:bodyPr>
          <a:lstStyle/>
          <a:p>
            <a:pPr lvl="0" algn="ctr">
              <a:defRPr/>
            </a:pPr>
            <a:r>
              <a:rPr lang="tr-TR" sz="3200" b="1" i="1" dirty="0">
                <a:solidFill>
                  <a:srgbClr val="FF0000"/>
                </a:solidFill>
                <a:latin typeface="Calibri" pitchFamily="34" charset="0"/>
              </a:rPr>
              <a:t>DİL VE ANLATIM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7411"/>
                                        </p:tgtEl>
                                        <p:attrNameLst>
                                          <p:attrName>style.visibility</p:attrName>
                                        </p:attrNameLst>
                                      </p:cBhvr>
                                      <p:to>
                                        <p:strVal val="visible"/>
                                      </p:to>
                                    </p:set>
                                    <p:anim calcmode="lin" valueType="num">
                                      <p:cBhvr>
                                        <p:cTn id="13" dur="500" fill="hold"/>
                                        <p:tgtEl>
                                          <p:spTgt spid="174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411"/>
                                        </p:tgtEl>
                                        <p:attrNameLst>
                                          <p:attrName>ppt_y</p:attrName>
                                        </p:attrNameLst>
                                      </p:cBhvr>
                                      <p:tavLst>
                                        <p:tav tm="0">
                                          <p:val>
                                            <p:strVal val="#ppt_y"/>
                                          </p:val>
                                        </p:tav>
                                        <p:tav tm="100000">
                                          <p:val>
                                            <p:strVal val="#ppt_y"/>
                                          </p:val>
                                        </p:tav>
                                      </p:tavLst>
                                    </p:anim>
                                    <p:anim calcmode="lin" valueType="num">
                                      <p:cBhvr>
                                        <p:cTn id="15" dur="500" fill="hold"/>
                                        <p:tgtEl>
                                          <p:spTgt spid="174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4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76672"/>
            <a:ext cx="2931187" cy="584775"/>
          </a:xfrm>
          <a:prstGeom prst="rect">
            <a:avLst/>
          </a:prstGeom>
        </p:spPr>
        <p:txBody>
          <a:bodyPr wrap="none">
            <a:spAutoFit/>
          </a:bodyPr>
          <a:lstStyle/>
          <a:p>
            <a:pPr lvl="0" algn="ctr">
              <a:defRPr/>
            </a:pPr>
            <a:r>
              <a:rPr lang="tr-TR" sz="3200" b="1" i="1" dirty="0">
                <a:solidFill>
                  <a:srgbClr val="FF0000"/>
                </a:solidFill>
                <a:latin typeface="Calibri" pitchFamily="34" charset="0"/>
              </a:rPr>
              <a:t>DİL VE ANLATIM</a:t>
            </a:r>
          </a:p>
        </p:txBody>
      </p:sp>
      <p:sp>
        <p:nvSpPr>
          <p:cNvPr id="3" name="Dikdörtgen 2"/>
          <p:cNvSpPr/>
          <p:nvPr/>
        </p:nvSpPr>
        <p:spPr>
          <a:xfrm>
            <a:off x="611560" y="1988840"/>
            <a:ext cx="7344816" cy="1777923"/>
          </a:xfrm>
          <a:prstGeom prst="rect">
            <a:avLst/>
          </a:prstGeom>
        </p:spPr>
        <p:txBody>
          <a:bodyPr wrap="square">
            <a:spAutoFit/>
          </a:bodyPr>
          <a:lstStyle/>
          <a:p>
            <a:pPr lvl="0" algn="ctr">
              <a:lnSpc>
                <a:spcPct val="115000"/>
              </a:lnSpc>
              <a:spcAft>
                <a:spcPts val="1000"/>
              </a:spcAft>
            </a:pPr>
            <a:r>
              <a:rPr lang="tr-TR" sz="4400" b="1" dirty="0" smtClean="0">
                <a:solidFill>
                  <a:srgbClr val="000000"/>
                </a:solidFill>
                <a:latin typeface="Calibri"/>
                <a:ea typeface="Times New Roman"/>
                <a:cs typeface="Times New Roman"/>
              </a:rPr>
              <a:t>CEVAP:</a:t>
            </a:r>
          </a:p>
          <a:p>
            <a:pPr lvl="0" algn="ctr">
              <a:lnSpc>
                <a:spcPct val="115000"/>
              </a:lnSpc>
              <a:spcAft>
                <a:spcPts val="1000"/>
              </a:spcAft>
            </a:pPr>
            <a:r>
              <a:rPr lang="tr-TR" sz="4400" b="1" dirty="0" smtClean="0">
                <a:solidFill>
                  <a:srgbClr val="C00000"/>
                </a:solidFill>
                <a:latin typeface="Calibri"/>
                <a:ea typeface="Times New Roman"/>
                <a:cs typeface="Times New Roman"/>
              </a:rPr>
              <a:t>BELİRTME</a:t>
            </a:r>
            <a:r>
              <a:rPr lang="tr-TR" sz="4400" b="1" dirty="0" smtClean="0">
                <a:solidFill>
                  <a:srgbClr val="000000"/>
                </a:solidFill>
                <a:latin typeface="Calibri"/>
                <a:ea typeface="Times New Roman"/>
                <a:cs typeface="Times New Roman"/>
              </a:rPr>
              <a:t> </a:t>
            </a:r>
            <a:r>
              <a:rPr lang="tr-TR" sz="4400" b="1" dirty="0">
                <a:solidFill>
                  <a:srgbClr val="000000"/>
                </a:solidFill>
                <a:latin typeface="Calibri"/>
                <a:ea typeface="Times New Roman"/>
                <a:cs typeface="Times New Roman"/>
              </a:rPr>
              <a:t>VEYA </a:t>
            </a:r>
            <a:r>
              <a:rPr lang="tr-TR" sz="4400" b="1" dirty="0">
                <a:solidFill>
                  <a:srgbClr val="002060"/>
                </a:solidFill>
                <a:latin typeface="Calibri"/>
                <a:ea typeface="Times New Roman"/>
                <a:cs typeface="Times New Roman"/>
              </a:rPr>
              <a:t>BİLDİRME</a:t>
            </a:r>
            <a:r>
              <a:rPr lang="tr-TR" sz="4400" b="1" dirty="0">
                <a:solidFill>
                  <a:srgbClr val="000000"/>
                </a:solidFill>
                <a:latin typeface="Calibri"/>
                <a:ea typeface="Times New Roman"/>
                <a:cs typeface="Times New Roman"/>
              </a:rPr>
              <a:t> </a:t>
            </a:r>
            <a:r>
              <a:rPr lang="tr-TR" sz="4400" b="1" dirty="0" smtClean="0">
                <a:solidFill>
                  <a:srgbClr val="000000"/>
                </a:solidFill>
                <a:latin typeface="Calibri"/>
                <a:ea typeface="Times New Roman"/>
                <a:cs typeface="Times New Roman"/>
              </a:rPr>
              <a:t>EKİ</a:t>
            </a:r>
            <a:endParaRPr lang="tr-TR" sz="4400" dirty="0">
              <a:solidFill>
                <a:srgbClr val="000000"/>
              </a:solidFill>
              <a:latin typeface="Calibri"/>
              <a:ea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620033" y="3398486"/>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a:solidFill>
                  <a:srgbClr val="C00000"/>
                </a:solidFill>
                <a:latin typeface="Arial" charset="0"/>
              </a:rPr>
              <a:t>3</a:t>
            </a:r>
            <a:r>
              <a:rPr lang="tr-TR" sz="4000" b="1" dirty="0" smtClean="0">
                <a:solidFill>
                  <a:srgbClr val="C00000"/>
                </a:solidFill>
                <a:latin typeface="Arial" charset="0"/>
              </a:rPr>
              <a:t>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491880" y="246792"/>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3563888" y="188640"/>
            <a:ext cx="3456384"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800" b="1" i="1" dirty="0" smtClean="0">
                <a:solidFill>
                  <a:schemeClr val="tx2"/>
                </a:solidFill>
                <a:latin typeface="Calibri" pitchFamily="34" charset="0"/>
              </a:rPr>
              <a:t>FİZİK</a:t>
            </a:r>
            <a:endParaRPr lang="tr-TR" sz="4800" b="1" i="1" dirty="0">
              <a:solidFill>
                <a:schemeClr val="tx2"/>
              </a:solidFill>
              <a:latin typeface="Calibri" pitchFamily="34" charset="0"/>
            </a:endParaRPr>
          </a:p>
        </p:txBody>
      </p:sp>
      <p:sp>
        <p:nvSpPr>
          <p:cNvPr id="7174" name="Rectangle 6"/>
          <p:cNvSpPr>
            <a:spLocks noChangeArrowheads="1"/>
          </p:cNvSpPr>
          <p:nvPr/>
        </p:nvSpPr>
        <p:spPr bwMode="auto">
          <a:xfrm>
            <a:off x="251519" y="1238866"/>
            <a:ext cx="8497193" cy="456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49860">
              <a:lnSpc>
                <a:spcPct val="115000"/>
              </a:lnSpc>
              <a:spcAft>
                <a:spcPts val="1000"/>
              </a:spcAft>
            </a:pPr>
            <a:r>
              <a:rPr lang="tr-TR" sz="3200" b="1" dirty="0">
                <a:effectLst>
                  <a:outerShdw blurRad="38100" dist="38100" dir="2700000" algn="tl">
                    <a:srgbClr val="C0C0C0"/>
                  </a:outerShdw>
                </a:effectLst>
                <a:latin typeface="Britannic Bold" pitchFamily="34" charset="0"/>
              </a:rPr>
              <a:t>SORU </a:t>
            </a:r>
            <a:r>
              <a:rPr lang="tr-TR" sz="3200" b="1" dirty="0" smtClean="0">
                <a:effectLst>
                  <a:outerShdw blurRad="38100" dist="38100" dir="2700000" algn="tl">
                    <a:srgbClr val="C0C0C0"/>
                  </a:outerShdw>
                </a:effectLst>
                <a:latin typeface="Britannic Bold" pitchFamily="34" charset="0"/>
              </a:rPr>
              <a:t>4:   </a:t>
            </a:r>
            <a:r>
              <a:rPr lang="tr-TR" sz="3200" b="1" dirty="0" smtClean="0">
                <a:effectLst>
                  <a:outerShdw blurRad="38100" dist="38100" dir="2700000" algn="tl">
                    <a:srgbClr val="C0C0C0"/>
                  </a:outerShdw>
                </a:effectLst>
                <a:latin typeface="Britannic Bold" pitchFamily="34" charset="0"/>
                <a:ea typeface="Calibri"/>
                <a:cs typeface="Times New Roman"/>
              </a:rPr>
              <a:t> </a:t>
            </a:r>
            <a:r>
              <a:rPr lang="tr-TR" sz="3200" b="1" i="1" dirty="0" smtClean="0">
                <a:latin typeface="Calibri"/>
                <a:ea typeface="Calibri"/>
                <a:cs typeface="Times New Roman"/>
              </a:rPr>
              <a:t>965-1040 </a:t>
            </a:r>
            <a:r>
              <a:rPr lang="tr-TR" sz="3200" b="1" i="1" dirty="0">
                <a:latin typeface="Calibri"/>
                <a:ea typeface="Calibri"/>
                <a:cs typeface="Times New Roman"/>
              </a:rPr>
              <a:t>yılları arasında yaşamış, Aristo’nun aksine Güneş’i merkeze alan bir evren görüşü öne sürmüştür. Dünyanın yarıçapının doğru hesaplanmasını sağlamıştır. Kitapları </a:t>
            </a:r>
            <a:r>
              <a:rPr lang="tr-TR" sz="3200" b="1" i="1" u="sng" dirty="0">
                <a:solidFill>
                  <a:srgbClr val="C00000"/>
                </a:solidFill>
                <a:latin typeface="Calibri"/>
                <a:ea typeface="Calibri"/>
                <a:cs typeface="Times New Roman"/>
              </a:rPr>
              <a:t>15. Ve 16. Yüzyıl Avrupa’sında </a:t>
            </a:r>
            <a:r>
              <a:rPr lang="tr-TR" sz="3200" b="1" i="1" dirty="0">
                <a:latin typeface="Calibri"/>
                <a:ea typeface="Calibri"/>
                <a:cs typeface="Times New Roman"/>
              </a:rPr>
              <a:t>rehber kaynak olarak kullanılmıştır. </a:t>
            </a:r>
            <a:r>
              <a:rPr lang="tr-TR" sz="3200" b="1" i="1" dirty="0">
                <a:solidFill>
                  <a:srgbClr val="FF0000"/>
                </a:solidFill>
                <a:latin typeface="Calibri"/>
                <a:ea typeface="Calibri"/>
                <a:cs typeface="Times New Roman"/>
              </a:rPr>
              <a:t>Iraklı bu İslam bilgini kimdir?</a:t>
            </a:r>
          </a:p>
          <a:p>
            <a:pPr>
              <a:lnSpc>
                <a:spcPct val="80000"/>
              </a:lnSpc>
              <a:spcBef>
                <a:spcPct val="20000"/>
              </a:spcBef>
              <a:defRPr/>
            </a:pPr>
            <a:endParaRPr lang="tr-TR" sz="3200" b="1" dirty="0">
              <a:effectLst>
                <a:outerShdw blurRad="38100" dist="38100" dir="2700000" algn="tl">
                  <a:srgbClr val="C0C0C0"/>
                </a:outerShdw>
              </a:effectLst>
              <a:latin typeface="Britannic Bold" pitchFamily="34" charset="0"/>
            </a:endParaRPr>
          </a:p>
          <a:p>
            <a:pPr>
              <a:lnSpc>
                <a:spcPct val="80000"/>
              </a:lnSpc>
              <a:spcBef>
                <a:spcPct val="20000"/>
              </a:spcBef>
              <a:defRPr/>
            </a:pPr>
            <a:endParaRPr lang="tr-TR" b="1" dirty="0">
              <a:effectLst>
                <a:outerShdw blurRad="38100" dist="38100" dir="2700000" algn="tl">
                  <a:srgbClr val="C0C0C0"/>
                </a:outerShdw>
              </a:effectLst>
              <a:latin typeface="Britannic Bold" pitchFamily="34" charset="0"/>
            </a:endParaRPr>
          </a:p>
        </p:txBody>
      </p:sp>
    </p:spTree>
    <p:extLst>
      <p:ext uri="{BB962C8B-B14F-4D97-AF65-F5344CB8AC3E}">
        <p14:creationId xmlns:p14="http://schemas.microsoft.com/office/powerpoint/2010/main" val="1617719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915816" y="332656"/>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0483"/>
                                        </p:tgtEl>
                                        <p:attrNameLst>
                                          <p:attrName>style.visibility</p:attrName>
                                        </p:attrNameLst>
                                      </p:cBhvr>
                                      <p:to>
                                        <p:strVal val="visible"/>
                                      </p:to>
                                    </p:set>
                                    <p:anim calcmode="lin" valueType="num">
                                      <p:cBhvr>
                                        <p:cTn id="13" dur="50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483"/>
                                        </p:tgtEl>
                                        <p:attrNameLst>
                                          <p:attrName>ppt_y</p:attrName>
                                        </p:attrNameLst>
                                      </p:cBhvr>
                                      <p:tavLst>
                                        <p:tav tm="0">
                                          <p:val>
                                            <p:strVal val="#ppt_y"/>
                                          </p:val>
                                        </p:tav>
                                        <p:tav tm="100000">
                                          <p:val>
                                            <p:strVal val="#ppt_y"/>
                                          </p:val>
                                        </p:tav>
                                      </p:tavLst>
                                    </p:anim>
                                    <p:anim calcmode="lin" valueType="num">
                                      <p:cBhvr>
                                        <p:cTn id="15" dur="50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4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528" y="1628800"/>
            <a:ext cx="7632848" cy="1143000"/>
          </a:xfrm>
        </p:spPr>
        <p:txBody>
          <a:bodyPr/>
          <a:lstStyle/>
          <a:p>
            <a:r>
              <a:rPr lang="tr-TR" sz="6000" b="1" dirty="0">
                <a:latin typeface="Calibri"/>
                <a:ea typeface="Calibri"/>
                <a:cs typeface="Times New Roman"/>
              </a:rPr>
              <a:t>CEVAP: </a:t>
            </a:r>
            <a:r>
              <a:rPr lang="tr-TR" sz="6000" b="1" dirty="0" err="1">
                <a:latin typeface="Calibri"/>
                <a:ea typeface="Calibri"/>
                <a:cs typeface="Times New Roman"/>
              </a:rPr>
              <a:t>İbn</a:t>
            </a:r>
            <a:r>
              <a:rPr lang="tr-TR" sz="6000" b="1" dirty="0">
                <a:latin typeface="Calibri"/>
                <a:ea typeface="Calibri"/>
                <a:cs typeface="Times New Roman"/>
              </a:rPr>
              <a:t>-i </a:t>
            </a:r>
            <a:r>
              <a:rPr lang="tr-TR" sz="6000" b="1" dirty="0" err="1">
                <a:latin typeface="Calibri"/>
                <a:ea typeface="Calibri"/>
                <a:cs typeface="Times New Roman"/>
              </a:rPr>
              <a:t>Heysem</a:t>
            </a:r>
            <a:endParaRPr lang="tr-TR" sz="6000" b="1" dirty="0" smtClean="0"/>
          </a:p>
        </p:txBody>
      </p:sp>
      <p:sp>
        <p:nvSpPr>
          <p:cNvPr id="2" name="Dikdörtgen 1"/>
          <p:cNvSpPr/>
          <p:nvPr/>
        </p:nvSpPr>
        <p:spPr>
          <a:xfrm>
            <a:off x="3419872" y="476672"/>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187624" y="3717032"/>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60 </a:t>
            </a:r>
            <a:r>
              <a:rPr lang="tr-TR" sz="4000" b="1" dirty="0">
                <a:solidFill>
                  <a:srgbClr val="C00000"/>
                </a:solidFill>
                <a:latin typeface="Arial" charset="0"/>
              </a:rPr>
              <a:t>SANİYE</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545353" y="421114"/>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extLst>
      <p:ext uri="{BB962C8B-B14F-4D97-AF65-F5344CB8AC3E}">
        <p14:creationId xmlns:p14="http://schemas.microsoft.com/office/powerpoint/2010/main" val="226651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744343" y="188640"/>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FİZİK</a:t>
            </a:r>
            <a:endParaRPr lang="tr-TR" sz="4000" dirty="0">
              <a:solidFill>
                <a:schemeClr val="tx2"/>
              </a:solidFill>
              <a:effectLst>
                <a:outerShdw blurRad="38100" dist="38100" dir="2700000" algn="tl">
                  <a:srgbClr val="C0C0C0"/>
                </a:outerShdw>
              </a:effectLst>
            </a:endParaRPr>
          </a:p>
        </p:txBody>
      </p:sp>
      <p:sp>
        <p:nvSpPr>
          <p:cNvPr id="11269" name="Rectangle 5"/>
          <p:cNvSpPr>
            <a:spLocks noChangeArrowheads="1"/>
          </p:cNvSpPr>
          <p:nvPr/>
        </p:nvSpPr>
        <p:spPr bwMode="auto">
          <a:xfrm>
            <a:off x="251521" y="1412776"/>
            <a:ext cx="8265222"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49860">
              <a:lnSpc>
                <a:spcPct val="115000"/>
              </a:lnSpc>
              <a:spcAft>
                <a:spcPts val="1000"/>
              </a:spcAft>
            </a:pPr>
            <a:r>
              <a:rPr lang="tr-TR" sz="4400" b="1" dirty="0">
                <a:effectLst>
                  <a:outerShdw blurRad="38100" dist="38100" dir="2700000" algn="tl">
                    <a:srgbClr val="C0C0C0"/>
                  </a:outerShdw>
                </a:effectLst>
              </a:rPr>
              <a:t>SORU </a:t>
            </a:r>
            <a:r>
              <a:rPr lang="tr-TR" sz="4400" b="1" dirty="0" smtClean="0">
                <a:effectLst>
                  <a:outerShdw blurRad="38100" dist="38100" dir="2700000" algn="tl">
                    <a:srgbClr val="C0C0C0"/>
                  </a:outerShdw>
                </a:effectLst>
              </a:rPr>
              <a:t>:5</a:t>
            </a:r>
          </a:p>
          <a:p>
            <a:pPr marL="149860">
              <a:lnSpc>
                <a:spcPct val="115000"/>
              </a:lnSpc>
              <a:spcAft>
                <a:spcPts val="1000"/>
              </a:spcAft>
            </a:pPr>
            <a:r>
              <a:rPr lang="tr-TR" sz="4000" dirty="0" smtClean="0">
                <a:latin typeface="Calibri"/>
                <a:ea typeface="Calibri"/>
                <a:cs typeface="Times New Roman"/>
              </a:rPr>
              <a:t>   </a:t>
            </a:r>
            <a:r>
              <a:rPr lang="tr-TR" sz="4000" b="1" i="1" dirty="0" smtClean="0">
                <a:latin typeface="Calibri"/>
                <a:ea typeface="Calibri"/>
                <a:cs typeface="Times New Roman"/>
              </a:rPr>
              <a:t>Kütlesi </a:t>
            </a:r>
            <a:r>
              <a:rPr lang="tr-TR" sz="4000" b="1" i="1" dirty="0">
                <a:latin typeface="Calibri"/>
                <a:ea typeface="Calibri"/>
                <a:cs typeface="Times New Roman"/>
              </a:rPr>
              <a:t>4 kg olan bir cismin süratini 2m/s den 5m/s ye çıkarmak için en az kaç  “</a:t>
            </a:r>
            <a:r>
              <a:rPr lang="tr-TR" sz="4000" b="1" i="1" dirty="0" err="1">
                <a:latin typeface="Calibri"/>
                <a:ea typeface="Calibri"/>
                <a:cs typeface="Times New Roman"/>
              </a:rPr>
              <a:t>j’lük</a:t>
            </a:r>
            <a:r>
              <a:rPr lang="tr-TR" sz="4000" b="1" i="1" dirty="0">
                <a:latin typeface="Calibri"/>
                <a:ea typeface="Calibri"/>
                <a:cs typeface="Times New Roman"/>
              </a:rPr>
              <a:t>” iş yamak gerekir?</a:t>
            </a:r>
          </a:p>
          <a:p>
            <a:pPr>
              <a:lnSpc>
                <a:spcPct val="80000"/>
              </a:lnSpc>
              <a:spcBef>
                <a:spcPct val="20000"/>
              </a:spcBef>
              <a:defRPr/>
            </a:pPr>
            <a:r>
              <a:rPr lang="tr-TR" b="1" dirty="0" smtClean="0">
                <a:effectLst>
                  <a:outerShdw blurRad="38100" dist="38100" dir="2700000" algn="tl">
                    <a:srgbClr val="C0C0C0"/>
                  </a:outerShdw>
                </a:effectLst>
              </a:rPr>
              <a:t>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5364088" y="5373216"/>
            <a:ext cx="2805576" cy="707886"/>
          </a:xfrm>
          <a:prstGeom prst="rect">
            <a:avLst/>
          </a:prstGeom>
        </p:spPr>
        <p:txBody>
          <a:bodyPr wrap="none">
            <a:spAutoFit/>
          </a:bodyPr>
          <a:lstStyle/>
          <a:p>
            <a:r>
              <a:rPr lang="tr-TR" sz="4000" b="1" dirty="0">
                <a:solidFill>
                  <a:srgbClr val="C00000"/>
                </a:solidFill>
                <a:latin typeface="Arial" charset="0"/>
              </a:rPr>
              <a:t>60 SANİYE</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40008" y="3412134"/>
            <a:ext cx="58795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a:t>
            </a:r>
            <a:r>
              <a:rPr lang="tr-TR" sz="2400" b="1" dirty="0" smtClean="0">
                <a:latin typeface="Arial" charset="0"/>
              </a:rPr>
              <a:t>HAZIRLANIYOR… </a:t>
            </a:r>
          </a:p>
          <a:p>
            <a:pPr eaLnBrk="1" hangingPunct="1"/>
            <a:r>
              <a:rPr lang="tr-TR" sz="2400" b="1" dirty="0" smtClean="0">
                <a:latin typeface="Arial" charset="0"/>
              </a:rPr>
              <a:t>CEVAPLAMA SÜRESİ: </a:t>
            </a:r>
            <a:r>
              <a:rPr lang="tr-TR" sz="3600" b="1" dirty="0" smtClean="0">
                <a:solidFill>
                  <a:srgbClr val="C00000"/>
                </a:solidFill>
                <a:latin typeface="Arial" charset="0"/>
              </a:rPr>
              <a:t>40 SANİYE</a:t>
            </a:r>
            <a:endParaRPr lang="tr-TR" sz="36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164378" y="358908"/>
            <a:ext cx="3991798"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Andalus" pitchFamily="18" charset="-78"/>
                <a:cs typeface="Andalus" pitchFamily="18" charset="-78"/>
              </a:rPr>
              <a:t>TÜRK EDEBİYATI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089958" y="332656"/>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2531"/>
                                        </p:tgtEl>
                                        <p:attrNameLst>
                                          <p:attrName>style.visibility</p:attrName>
                                        </p:attrNameLst>
                                      </p:cBhvr>
                                      <p:to>
                                        <p:strVal val="visible"/>
                                      </p:to>
                                    </p:set>
                                    <p:anim calcmode="lin" valueType="num">
                                      <p:cBhvr>
                                        <p:cTn id="13" dur="500" fill="hold"/>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531"/>
                                        </p:tgtEl>
                                        <p:attrNameLst>
                                          <p:attrName>ppt_y</p:attrName>
                                        </p:attrNameLst>
                                      </p:cBhvr>
                                      <p:tavLst>
                                        <p:tav tm="0">
                                          <p:val>
                                            <p:strVal val="#ppt_y"/>
                                          </p:val>
                                        </p:tav>
                                        <p:tav tm="100000">
                                          <p:val>
                                            <p:strVal val="#ppt_y"/>
                                          </p:val>
                                        </p:tav>
                                      </p:tavLst>
                                    </p:anim>
                                    <p:anim calcmode="lin" valueType="num">
                                      <p:cBhvr>
                                        <p:cTn id="15" dur="500" fill="hold"/>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5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683568" y="2348880"/>
            <a:ext cx="6870700" cy="1096144"/>
          </a:xfrm>
        </p:spPr>
        <p:txBody>
          <a:bodyPr/>
          <a:lstStyle/>
          <a:p>
            <a:pPr eaLnBrk="1" hangingPunct="1"/>
            <a:r>
              <a:rPr lang="tr-TR" sz="5400" b="1" dirty="0" smtClean="0">
                <a:latin typeface="Arial Unicode MS" pitchFamily="34" charset="-128"/>
                <a:ea typeface="Arial Unicode MS" pitchFamily="34" charset="-128"/>
                <a:cs typeface="Arial Unicode MS" pitchFamily="34" charset="-128"/>
              </a:rPr>
              <a:t>CEVAP: 42 JOULE</a:t>
            </a:r>
          </a:p>
        </p:txBody>
      </p:sp>
      <p:sp>
        <p:nvSpPr>
          <p:cNvPr id="2" name="Dikdörtgen 1"/>
          <p:cNvSpPr/>
          <p:nvPr/>
        </p:nvSpPr>
        <p:spPr>
          <a:xfrm>
            <a:off x="3275856" y="476672"/>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076911" y="3573016"/>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30 </a:t>
            </a:r>
            <a:r>
              <a:rPr lang="tr-TR" sz="4000" b="1" dirty="0" smtClean="0">
                <a:solidFill>
                  <a:srgbClr val="C00000"/>
                </a:solidFill>
                <a:latin typeface="Arial" charset="0"/>
              </a:rPr>
              <a:t>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707904" y="421114"/>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21804" y="188640"/>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FİZİK</a:t>
            </a:r>
            <a:endParaRPr lang="tr-TR" sz="4000" dirty="0">
              <a:solidFill>
                <a:schemeClr val="tx2"/>
              </a:solidFill>
              <a:effectLst>
                <a:outerShdw blurRad="38100" dist="38100" dir="2700000" algn="tl">
                  <a:srgbClr val="C0C0C0"/>
                </a:outerShdw>
              </a:effectLst>
            </a:endParaRPr>
          </a:p>
        </p:txBody>
      </p:sp>
      <p:sp>
        <p:nvSpPr>
          <p:cNvPr id="26627" name="Rectangle 3"/>
          <p:cNvSpPr>
            <a:spLocks noChangeArrowheads="1"/>
          </p:cNvSpPr>
          <p:nvPr/>
        </p:nvSpPr>
        <p:spPr bwMode="auto">
          <a:xfrm>
            <a:off x="395537" y="1196975"/>
            <a:ext cx="3240360" cy="140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endParaRPr lang="tr-TR" b="1" dirty="0" smtClean="0">
              <a:effectLst>
                <a:outerShdw blurRad="38100" dist="38100" dir="2700000" algn="tl">
                  <a:srgbClr val="C0C0C0"/>
                </a:outerShdw>
              </a:effectLst>
            </a:endParaRPr>
          </a:p>
          <a:p>
            <a:pPr>
              <a:lnSpc>
                <a:spcPct val="80000"/>
              </a:lnSpc>
              <a:spcBef>
                <a:spcPct val="20000"/>
              </a:spcBef>
              <a:defRPr/>
            </a:pPr>
            <a:r>
              <a:rPr lang="tr-TR" sz="4400" b="1" dirty="0" smtClean="0">
                <a:effectLst>
                  <a:outerShdw blurRad="38100" dist="38100" dir="2700000" algn="tl">
                    <a:srgbClr val="C0C0C0"/>
                  </a:outerShdw>
                </a:effectLst>
              </a:rPr>
              <a:t>SORU </a:t>
            </a:r>
            <a:r>
              <a:rPr lang="tr-TR" sz="4400" b="1" dirty="0">
                <a:effectLst>
                  <a:outerShdw blurRad="38100" dist="38100" dir="2700000" algn="tl">
                    <a:srgbClr val="C0C0C0"/>
                  </a:outerShdw>
                </a:effectLst>
              </a:rPr>
              <a:t>6</a:t>
            </a:r>
            <a:r>
              <a:rPr lang="tr-TR" sz="4400" b="1" dirty="0" smtClean="0">
                <a:effectLst>
                  <a:outerShdw blurRad="38100" dist="38100" dir="2700000" algn="tl">
                    <a:srgbClr val="C0C0C0"/>
                  </a:outerShdw>
                </a:effectLst>
              </a:rPr>
              <a:t>: </a:t>
            </a:r>
            <a:endParaRPr lang="tr-TR" sz="44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4" name="Dikdörtgen 3"/>
          <p:cNvSpPr/>
          <p:nvPr/>
        </p:nvSpPr>
        <p:spPr>
          <a:xfrm>
            <a:off x="251520" y="2967335"/>
            <a:ext cx="8424936" cy="1569660"/>
          </a:xfrm>
          <a:prstGeom prst="rect">
            <a:avLst/>
          </a:prstGeom>
        </p:spPr>
        <p:txBody>
          <a:bodyPr wrap="square">
            <a:spAutoFit/>
          </a:bodyPr>
          <a:lstStyle/>
          <a:p>
            <a:r>
              <a:rPr lang="tr-TR" dirty="0">
                <a:solidFill>
                  <a:srgbClr val="C00000"/>
                </a:solidFill>
              </a:rPr>
              <a:t> </a:t>
            </a:r>
            <a:r>
              <a:rPr lang="tr-TR" sz="3200" b="1" u="sng" dirty="0">
                <a:solidFill>
                  <a:srgbClr val="C00000"/>
                </a:solidFill>
              </a:rPr>
              <a:t>kg . m</a:t>
            </a:r>
            <a:r>
              <a:rPr lang="tr-TR" sz="3200" b="1" dirty="0"/>
              <a:t>    </a:t>
            </a:r>
            <a:r>
              <a:rPr lang="tr-TR" sz="3200" b="1" dirty="0" smtClean="0"/>
              <a:t>hangi </a:t>
            </a:r>
            <a:r>
              <a:rPr lang="tr-TR" sz="3200" b="1" dirty="0"/>
              <a:t>fiziksel </a:t>
            </a:r>
            <a:r>
              <a:rPr lang="tr-TR" sz="3200" b="1" dirty="0" smtClean="0"/>
              <a:t>niceliğin </a:t>
            </a:r>
          </a:p>
          <a:p>
            <a:r>
              <a:rPr lang="tr-TR" sz="3200" b="1" dirty="0" smtClean="0"/>
              <a:t>  </a:t>
            </a:r>
            <a:r>
              <a:rPr lang="tr-TR" sz="3200" b="1" dirty="0" smtClean="0">
                <a:solidFill>
                  <a:srgbClr val="C00000"/>
                </a:solidFill>
              </a:rPr>
              <a:t>S²</a:t>
            </a:r>
          </a:p>
          <a:p>
            <a:r>
              <a:rPr lang="tr-TR" sz="3200" b="1" dirty="0" smtClean="0"/>
              <a:t>birimidir?    </a:t>
            </a:r>
            <a:endParaRPr lang="tr-TR" sz="3200" b="1" dirty="0"/>
          </a:p>
        </p:txBody>
      </p:sp>
      <p:sp>
        <p:nvSpPr>
          <p:cNvPr id="2" name="Dikdörtgen 1"/>
          <p:cNvSpPr/>
          <p:nvPr/>
        </p:nvSpPr>
        <p:spPr>
          <a:xfrm>
            <a:off x="5292080" y="5301208"/>
            <a:ext cx="2805576" cy="707886"/>
          </a:xfrm>
          <a:prstGeom prst="rect">
            <a:avLst/>
          </a:prstGeom>
        </p:spPr>
        <p:txBody>
          <a:bodyPr wrap="none">
            <a:spAutoFit/>
          </a:bodyPr>
          <a:lstStyle/>
          <a:p>
            <a:pPr lvl="0"/>
            <a:r>
              <a:rPr lang="tr-TR" sz="4000" b="1" dirty="0">
                <a:solidFill>
                  <a:srgbClr val="C00000"/>
                </a:solidFill>
                <a:latin typeface="Arial" charset="0"/>
              </a:rPr>
              <a:t>30 SANİYE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987824" y="260648"/>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7651"/>
                                        </p:tgtEl>
                                        <p:attrNameLst>
                                          <p:attrName>style.visibility</p:attrName>
                                        </p:attrNameLst>
                                      </p:cBhvr>
                                      <p:to>
                                        <p:strVal val="visible"/>
                                      </p:to>
                                    </p:set>
                                    <p:anim calcmode="lin" valueType="num">
                                      <p:cBhvr>
                                        <p:cTn id="13" dur="500" fill="hold"/>
                                        <p:tgtEl>
                                          <p:spTgt spid="2765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651"/>
                                        </p:tgtEl>
                                        <p:attrNameLst>
                                          <p:attrName>ppt_y</p:attrName>
                                        </p:attrNameLst>
                                      </p:cBhvr>
                                      <p:tavLst>
                                        <p:tav tm="0">
                                          <p:val>
                                            <p:strVal val="#ppt_y"/>
                                          </p:val>
                                        </p:tav>
                                        <p:tav tm="100000">
                                          <p:val>
                                            <p:strVal val="#ppt_y"/>
                                          </p:val>
                                        </p:tav>
                                      </p:tavLst>
                                    </p:anim>
                                    <p:anim calcmode="lin" valueType="num">
                                      <p:cBhvr>
                                        <p:cTn id="15" dur="500" fill="hold"/>
                                        <p:tgtEl>
                                          <p:spTgt spid="2765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65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560" y="1124744"/>
            <a:ext cx="6870700" cy="1600200"/>
          </a:xfrm>
        </p:spPr>
        <p:txBody>
          <a:bodyPr/>
          <a:lstStyle/>
          <a:p>
            <a:pPr eaLnBrk="1" hangingPunct="1"/>
            <a:r>
              <a:rPr lang="tr-TR" sz="4800" b="1" dirty="0" smtClean="0">
                <a:latin typeface="Aharoni" pitchFamily="2" charset="-79"/>
                <a:cs typeface="Aharoni" pitchFamily="2" charset="-79"/>
              </a:rPr>
              <a:t>CEVAP : KUVVET</a:t>
            </a:r>
          </a:p>
        </p:txBody>
      </p:sp>
      <p:sp>
        <p:nvSpPr>
          <p:cNvPr id="2" name="Dikdörtgen 1"/>
          <p:cNvSpPr/>
          <p:nvPr/>
        </p:nvSpPr>
        <p:spPr>
          <a:xfrm>
            <a:off x="3419872" y="404664"/>
            <a:ext cx="1425390" cy="830997"/>
          </a:xfrm>
          <a:prstGeom prst="rect">
            <a:avLst/>
          </a:prstGeom>
        </p:spPr>
        <p:txBody>
          <a:bodyPr wrap="none">
            <a:spAutoFit/>
          </a:bodyPr>
          <a:lstStyle/>
          <a:p>
            <a:pPr lvl="0" algn="ctr">
              <a:defRPr/>
            </a:pPr>
            <a:r>
              <a:rPr lang="tr-TR" sz="4800" b="1" i="1" dirty="0">
                <a:solidFill>
                  <a:srgbClr val="FF0000"/>
                </a:solidFill>
                <a:latin typeface="Calibri" pitchFamily="34" charset="0"/>
              </a:rPr>
              <a:t>FİZİK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547938" y="3395216"/>
            <a:ext cx="73340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smtClean="0">
                <a:solidFill>
                  <a:srgbClr val="C00000"/>
                </a:solidFill>
                <a:latin typeface="Arial" charset="0"/>
              </a:rPr>
              <a:t>60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771800" y="482670"/>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extLst>
      <p:ext uri="{BB962C8B-B14F-4D97-AF65-F5344CB8AC3E}">
        <p14:creationId xmlns:p14="http://schemas.microsoft.com/office/powerpoint/2010/main" val="226651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95536" y="188640"/>
            <a:ext cx="77724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latin typeface="Arial Unicode MS" pitchFamily="34" charset="-128"/>
                <a:ea typeface="Arial Unicode MS" pitchFamily="34" charset="-128"/>
                <a:cs typeface="Arial Unicode MS" pitchFamily="34" charset="-128"/>
              </a:rPr>
              <a:t>MATEMATİK- </a:t>
            </a:r>
            <a:r>
              <a:rPr lang="tr-TR" sz="4000" b="1" dirty="0" smtClean="0">
                <a:latin typeface="Arial Unicode MS" pitchFamily="34" charset="-128"/>
                <a:ea typeface="Arial Unicode MS" pitchFamily="34" charset="-128"/>
                <a:cs typeface="Arial Unicode MS" pitchFamily="34" charset="-128"/>
              </a:rPr>
              <a:t>S0RU:7</a:t>
            </a:r>
            <a:endParaRPr lang="tr-TR" sz="4000" b="1" dirty="0">
              <a:latin typeface="Arial Unicode MS" pitchFamily="34" charset="-128"/>
              <a:ea typeface="Arial Unicode MS" pitchFamily="34" charset="-128"/>
              <a:cs typeface="Arial Unicode MS" pitchFamily="34" charset="-128"/>
            </a:endParaRPr>
          </a:p>
        </p:txBody>
      </p:sp>
      <p:sp>
        <p:nvSpPr>
          <p:cNvPr id="30723" name="Rectangle 3"/>
          <p:cNvSpPr>
            <a:spLocks noChangeArrowheads="1"/>
          </p:cNvSpPr>
          <p:nvPr/>
        </p:nvSpPr>
        <p:spPr bwMode="auto">
          <a:xfrm>
            <a:off x="611560" y="836712"/>
            <a:ext cx="1584672" cy="7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b="1" dirty="0">
                <a:effectLst>
                  <a:outerShdw blurRad="38100" dist="38100" dir="2700000" algn="tl">
                    <a:srgbClr val="C0C0C0"/>
                  </a:outerShdw>
                </a:effectLst>
              </a:rPr>
              <a:t>SORU 7</a:t>
            </a:r>
            <a:r>
              <a:rPr lang="tr-TR" b="1" dirty="0" smtClean="0">
                <a:effectLst>
                  <a:outerShdw blurRad="38100" dist="38100" dir="2700000" algn="tl">
                    <a:srgbClr val="C0C0C0"/>
                  </a:outerShdw>
                </a:effectLst>
              </a:rPr>
              <a:t>: </a:t>
            </a: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3"/>
            <a:ext cx="8064896" cy="504056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699792" y="332656"/>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1747"/>
                                        </p:tgtEl>
                                        <p:attrNameLst>
                                          <p:attrName>ppt_y</p:attrName>
                                        </p:attrNameLst>
                                      </p:cBhvr>
                                      <p:tavLst>
                                        <p:tav tm="0">
                                          <p:val>
                                            <p:strVal val="#ppt_y"/>
                                          </p:val>
                                        </p:tav>
                                        <p:tav tm="100000">
                                          <p:val>
                                            <p:strVal val="#ppt_y"/>
                                          </p:val>
                                        </p:tav>
                                      </p:tavLst>
                                    </p:anim>
                                    <p:anim calcmode="lin" valueType="num">
                                      <p:cBhvr>
                                        <p:cTn id="15" dur="500" fill="hold"/>
                                        <p:tgtEl>
                                          <p:spTgt spid="3174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174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1196752"/>
            <a:ext cx="6870700" cy="1600200"/>
          </a:xfrm>
        </p:spPr>
        <p:txBody>
          <a:bodyPr/>
          <a:lstStyle/>
          <a:p>
            <a:pPr eaLnBrk="1" hangingPunct="1"/>
            <a:r>
              <a:rPr lang="tr-TR" sz="6000" b="1" dirty="0" smtClean="0"/>
              <a:t>CEVAP:49 </a:t>
            </a:r>
            <a:endParaRPr lang="tr-TR" sz="6000" dirty="0" smtClean="0"/>
          </a:p>
        </p:txBody>
      </p:sp>
      <p:sp>
        <p:nvSpPr>
          <p:cNvPr id="2" name="Dikdörtgen 1"/>
          <p:cNvSpPr/>
          <p:nvPr/>
        </p:nvSpPr>
        <p:spPr>
          <a:xfrm>
            <a:off x="2483768" y="404664"/>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77565" y="186707"/>
            <a:ext cx="6906804"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effectLst>
                  <a:outerShdw blurRad="38100" dist="38100" dir="2700000" algn="tl">
                    <a:srgbClr val="C0C0C0"/>
                  </a:outerShdw>
                </a:effectLst>
                <a:latin typeface="Andalus" pitchFamily="18" charset="-78"/>
                <a:cs typeface="Andalus" pitchFamily="18" charset="-78"/>
              </a:rPr>
              <a:t>TÜRK </a:t>
            </a:r>
            <a:r>
              <a:rPr lang="tr-TR" sz="4000" b="1" dirty="0">
                <a:solidFill>
                  <a:schemeClr val="tx2"/>
                </a:solidFill>
                <a:effectLst>
                  <a:outerShdw blurRad="38100" dist="38100" dir="2700000" algn="tl">
                    <a:srgbClr val="C0C0C0"/>
                  </a:outerShdw>
                </a:effectLst>
                <a:latin typeface="Andalus" pitchFamily="18" charset="-78"/>
                <a:cs typeface="Andalus" pitchFamily="18" charset="-78"/>
              </a:rPr>
              <a:t>EDEBİYATI </a:t>
            </a:r>
          </a:p>
        </p:txBody>
      </p:sp>
      <p:sp>
        <p:nvSpPr>
          <p:cNvPr id="186371" name="Rectangle 3"/>
          <p:cNvSpPr>
            <a:spLocks noChangeArrowheads="1"/>
          </p:cNvSpPr>
          <p:nvPr/>
        </p:nvSpPr>
        <p:spPr bwMode="auto">
          <a:xfrm>
            <a:off x="177565" y="908721"/>
            <a:ext cx="8498891" cy="466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400" b="1" dirty="0">
                <a:effectLst>
                  <a:outerShdw blurRad="38100" dist="38100" dir="2700000" algn="tl">
                    <a:srgbClr val="C0C0C0"/>
                  </a:outerShdw>
                </a:effectLst>
                <a:latin typeface="Britannic Bold" pitchFamily="34" charset="0"/>
              </a:rPr>
              <a:t>SORU 1: </a:t>
            </a:r>
            <a:r>
              <a:rPr lang="tr-TR" sz="2400" dirty="0"/>
              <a:t>Türk hikâyeciliğinin önemli isimlerinden biri olan yazar, 1947’de Erzincan’ın İliç ilçesinde doğar. Çocukluğunda iki şeyi çok sevmiştir: kütüphane ve futbol. Aylık edebiyat, sanat, kültür dergisi </a:t>
            </a:r>
            <a:r>
              <a:rPr lang="tr-TR" sz="2400" dirty="0" err="1"/>
              <a:t>Dergâh’ın</a:t>
            </a:r>
            <a:r>
              <a:rPr lang="tr-TR" sz="2400" dirty="0"/>
              <a:t> yazı işlerini yürütmektedir. Türk hikâyeciliğine yeni bir ses, yeni bir bakış açısı getiren ve getirmeye de devam eden yazarın belki her şeyden önce Türkçesi dikkati çeker. Hayatta, sokakta ne varsa insanı hemen sarıveren bir Türkçe ile onları kendi dilleri ile hikâye dünyasına taşır. </a:t>
            </a:r>
            <a:endParaRPr lang="tr-TR" sz="2400" dirty="0" smtClean="0"/>
          </a:p>
          <a:p>
            <a:r>
              <a:rPr lang="tr-TR" sz="2400" dirty="0" smtClean="0"/>
              <a:t>***</a:t>
            </a:r>
            <a:r>
              <a:rPr lang="tr-TR" sz="2400" b="1" u="sng" dirty="0" smtClean="0"/>
              <a:t>Eserlerinden </a:t>
            </a:r>
            <a:r>
              <a:rPr lang="tr-TR" sz="2400" b="1" u="sng" dirty="0"/>
              <a:t>bazıları </a:t>
            </a:r>
            <a:r>
              <a:rPr lang="tr-TR" sz="2400" b="1" i="1" dirty="0"/>
              <a:t>Uzun Hikâye, Rüzgârlı Pazar, Zafer Yahut Hiç, Menekşeli Mektup, Kapıları </a:t>
            </a:r>
            <a:r>
              <a:rPr lang="tr-TR" sz="2400" b="1" i="1" dirty="0" err="1"/>
              <a:t>Açmak’tır</a:t>
            </a:r>
            <a:r>
              <a:rPr lang="tr-TR" sz="2400" b="1" i="1" dirty="0"/>
              <a:t>.</a:t>
            </a:r>
          </a:p>
          <a:p>
            <a:pPr>
              <a:lnSpc>
                <a:spcPct val="80000"/>
              </a:lnSpc>
              <a:spcBef>
                <a:spcPct val="20000"/>
              </a:spcBef>
              <a:defRPr/>
            </a:pPr>
            <a:endParaRPr lang="tr-TR" sz="2400" b="1" i="1" dirty="0">
              <a:effectLst>
                <a:outerShdw blurRad="38100" dist="38100" dir="2700000" algn="tl">
                  <a:srgbClr val="C0C0C0"/>
                </a:outerShdw>
              </a:effectLst>
              <a:latin typeface="Britannic Bold" pitchFamily="34" charset="0"/>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1979712" y="5574431"/>
            <a:ext cx="6118342" cy="523220"/>
          </a:xfrm>
          <a:prstGeom prst="rect">
            <a:avLst/>
          </a:prstGeom>
        </p:spPr>
        <p:txBody>
          <a:bodyPr wrap="none">
            <a:spAutoFit/>
          </a:bodyPr>
          <a:lstStyle/>
          <a:p>
            <a:r>
              <a:rPr lang="tr-TR" sz="2800" b="1" dirty="0">
                <a:latin typeface="Candara" pitchFamily="34" charset="0"/>
              </a:rPr>
              <a:t>Yukarıda sözü edilen yazarımız kimdir</a:t>
            </a:r>
            <a:r>
              <a:rPr lang="tr-TR" sz="2400" b="1" dirty="0"/>
              <a:t>?</a:t>
            </a:r>
          </a:p>
        </p:txBody>
      </p:sp>
      <p:sp>
        <p:nvSpPr>
          <p:cNvPr id="3" name="Dikdörtgen 2"/>
          <p:cNvSpPr/>
          <p:nvPr/>
        </p:nvSpPr>
        <p:spPr>
          <a:xfrm>
            <a:off x="3923928" y="6097651"/>
            <a:ext cx="3532273" cy="523220"/>
          </a:xfrm>
          <a:prstGeom prst="rect">
            <a:avLst/>
          </a:prstGeom>
        </p:spPr>
        <p:txBody>
          <a:bodyPr wrap="square">
            <a:spAutoFit/>
          </a:bodyPr>
          <a:lstStyle/>
          <a:p>
            <a:r>
              <a:rPr lang="tr-TR" sz="2800" b="1" dirty="0" smtClean="0">
                <a:solidFill>
                  <a:srgbClr val="C00000"/>
                </a:solidFill>
                <a:latin typeface="Arial" charset="0"/>
              </a:rPr>
              <a:t>SÜRE:40 </a:t>
            </a:r>
            <a:r>
              <a:rPr lang="tr-TR" sz="2800" b="1" dirty="0">
                <a:solidFill>
                  <a:srgbClr val="C00000"/>
                </a:solidFill>
                <a:latin typeface="Arial" charset="0"/>
              </a:rPr>
              <a:t>SANİYE</a:t>
            </a:r>
            <a:endParaRPr lang="tr-T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046239" y="3573016"/>
            <a:ext cx="614084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lvl="0" eaLnBrk="1" hangingPunct="1"/>
            <a:r>
              <a:rPr lang="tr-TR" sz="2400" b="1" dirty="0">
                <a:solidFill>
                  <a:srgbClr val="000000"/>
                </a:solidFill>
                <a:latin typeface="Arial" charset="0"/>
              </a:rPr>
              <a:t>SORU HAZIRLANIYOR …</a:t>
            </a:r>
          </a:p>
          <a:p>
            <a:pPr lvl="0" eaLnBrk="1" hangingPunct="1"/>
            <a:r>
              <a:rPr lang="tr-TR" sz="2400" b="1" dirty="0">
                <a:solidFill>
                  <a:srgbClr val="000000"/>
                </a:solidFill>
                <a:latin typeface="Arial" charset="0"/>
              </a:rPr>
              <a:t>CEVAPLAMA SÜRESİ: </a:t>
            </a:r>
            <a:r>
              <a:rPr lang="tr-TR" sz="4000" b="1" dirty="0">
                <a:solidFill>
                  <a:srgbClr val="C00000"/>
                </a:solidFill>
                <a:latin typeface="Arial" charset="0"/>
              </a:rPr>
              <a:t>60 SANİYE</a:t>
            </a:r>
          </a:p>
          <a:p>
            <a:pPr eaLnBrk="1" hangingPunct="1"/>
            <a:endParaRPr lang="tr-TR" sz="2400" b="1" dirty="0">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524720" y="358908"/>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79512" y="260648"/>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latin typeface="Century Schoolbook" pitchFamily="18" charset="0"/>
              </a:rPr>
              <a:t>MATEMATİK –</a:t>
            </a:r>
            <a:r>
              <a:rPr lang="tr-TR" sz="4000" b="1" dirty="0" smtClean="0">
                <a:latin typeface="Century Schoolbook" pitchFamily="18" charset="0"/>
              </a:rPr>
              <a:t>SORU:8</a:t>
            </a:r>
            <a:endParaRPr lang="tr-TR" sz="4000" b="1" dirty="0">
              <a:latin typeface="Century Schoolbook" pitchFamily="18" charset="0"/>
            </a:endParaRP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617152" y="980232"/>
            <a:ext cx="7627256" cy="45370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527620" y="404664"/>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500" fill="hold"/>
                                        <p:tgtEl>
                                          <p:spTgt spid="189442"/>
                                        </p:tgtEl>
                                        <p:attrNameLst>
                                          <p:attrName>ppt_w</p:attrName>
                                        </p:attrNameLst>
                                      </p:cBhvr>
                                      <p:tavLst>
                                        <p:tav tm="0">
                                          <p:val>
                                            <p:fltVal val="0"/>
                                          </p:val>
                                        </p:tav>
                                        <p:tav tm="100000">
                                          <p:val>
                                            <p:strVal val="#ppt_w"/>
                                          </p:val>
                                        </p:tav>
                                      </p:tavLst>
                                    </p:anim>
                                    <p:anim calcmode="lin" valueType="num">
                                      <p:cBhvr>
                                        <p:cTn id="8" dur="500" fill="hold"/>
                                        <p:tgtEl>
                                          <p:spTgt spid="1894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89443"/>
                                        </p:tgtEl>
                                        <p:attrNameLst>
                                          <p:attrName>style.visibility</p:attrName>
                                        </p:attrNameLst>
                                      </p:cBhvr>
                                      <p:to>
                                        <p:strVal val="visible"/>
                                      </p:to>
                                    </p:set>
                                    <p:anim calcmode="lin" valueType="num">
                                      <p:cBhvr>
                                        <p:cTn id="13" dur="500" fill="hold"/>
                                        <p:tgtEl>
                                          <p:spTgt spid="1894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9443"/>
                                        </p:tgtEl>
                                        <p:attrNameLst>
                                          <p:attrName>ppt_y</p:attrName>
                                        </p:attrNameLst>
                                      </p:cBhvr>
                                      <p:tavLst>
                                        <p:tav tm="0">
                                          <p:val>
                                            <p:strVal val="#ppt_y"/>
                                          </p:val>
                                        </p:tav>
                                        <p:tav tm="100000">
                                          <p:val>
                                            <p:strVal val="#ppt_y"/>
                                          </p:val>
                                        </p:tav>
                                      </p:tavLst>
                                    </p:anim>
                                    <p:anim calcmode="lin" valueType="num">
                                      <p:cBhvr>
                                        <p:cTn id="15" dur="500" fill="hold"/>
                                        <p:tgtEl>
                                          <p:spTgt spid="1894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94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1196752"/>
            <a:ext cx="6870700" cy="1600200"/>
          </a:xfrm>
        </p:spPr>
        <p:txBody>
          <a:bodyPr/>
          <a:lstStyle/>
          <a:p>
            <a:pPr eaLnBrk="1" hangingPunct="1"/>
            <a:r>
              <a:rPr lang="tr-TR" sz="6000" b="1" dirty="0" smtClean="0"/>
              <a:t>CEVAP:29 </a:t>
            </a:r>
            <a:endParaRPr lang="tr-TR" sz="6000" dirty="0" smtClean="0"/>
          </a:p>
        </p:txBody>
      </p:sp>
      <p:sp>
        <p:nvSpPr>
          <p:cNvPr id="2" name="Dikdörtgen 1"/>
          <p:cNvSpPr/>
          <p:nvPr/>
        </p:nvSpPr>
        <p:spPr>
          <a:xfrm>
            <a:off x="2411760" y="404664"/>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extLst>
      <p:ext uri="{BB962C8B-B14F-4D97-AF65-F5344CB8AC3E}">
        <p14:creationId xmlns:p14="http://schemas.microsoft.com/office/powerpoint/2010/main" val="442070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836612"/>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864845" y="3554331"/>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a:solidFill>
                  <a:srgbClr val="C00000"/>
                </a:solidFill>
                <a:latin typeface="Arial" charset="0"/>
              </a:rPr>
              <a:t>60 SANİYE</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771800" y="482669"/>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07504" y="116632"/>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latin typeface="Century Schoolbook" pitchFamily="18" charset="0"/>
              </a:rPr>
              <a:t>MATEMATİK-  </a:t>
            </a:r>
            <a:r>
              <a:rPr lang="tr-TR" sz="4000" b="1" dirty="0" smtClean="0">
                <a:latin typeface="Century Schoolbook" pitchFamily="18" charset="0"/>
              </a:rPr>
              <a:t>SORU:9</a:t>
            </a:r>
            <a:endParaRPr lang="tr-TR" sz="4000" b="1" dirty="0">
              <a:latin typeface="Century Schoolbook" pitchFamily="18" charset="0"/>
            </a:endParaRP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7848872" cy="4896544"/>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699792" y="404664"/>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5843"/>
                                        </p:tgtEl>
                                        <p:attrNameLst>
                                          <p:attrName>style.visibility</p:attrName>
                                        </p:attrNameLst>
                                      </p:cBhvr>
                                      <p:to>
                                        <p:strVal val="visible"/>
                                      </p:to>
                                    </p:set>
                                    <p:anim calcmode="lin" valueType="num">
                                      <p:cBhvr>
                                        <p:cTn id="13" dur="500" fill="hold"/>
                                        <p:tgtEl>
                                          <p:spTgt spid="358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843"/>
                                        </p:tgtEl>
                                        <p:attrNameLst>
                                          <p:attrName>ppt_y</p:attrName>
                                        </p:attrNameLst>
                                      </p:cBhvr>
                                      <p:tavLst>
                                        <p:tav tm="0">
                                          <p:val>
                                            <p:strVal val="#ppt_y"/>
                                          </p:val>
                                        </p:tav>
                                        <p:tav tm="100000">
                                          <p:val>
                                            <p:strVal val="#ppt_y"/>
                                          </p:val>
                                        </p:tav>
                                      </p:tavLst>
                                    </p:anim>
                                    <p:anim calcmode="lin" valueType="num">
                                      <p:cBhvr>
                                        <p:cTn id="15" dur="500" fill="hold"/>
                                        <p:tgtEl>
                                          <p:spTgt spid="358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8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536" y="1628800"/>
            <a:ext cx="6870700" cy="1600200"/>
          </a:xfrm>
        </p:spPr>
        <p:txBody>
          <a:bodyPr/>
          <a:lstStyle/>
          <a:p>
            <a:pPr eaLnBrk="1" hangingPunct="1"/>
            <a:r>
              <a:rPr lang="tr-TR" sz="6000" b="1" dirty="0" smtClean="0">
                <a:latin typeface="Arial Unicode MS" pitchFamily="34" charset="-128"/>
                <a:ea typeface="Arial Unicode MS" pitchFamily="34" charset="-128"/>
                <a:cs typeface="Arial Unicode MS" pitchFamily="34" charset="-128"/>
              </a:rPr>
              <a:t>CEVAP : 172</a:t>
            </a:r>
            <a:endParaRPr lang="tr-TR" sz="6000" dirty="0" smtClean="0">
              <a:latin typeface="Arial Unicode MS" pitchFamily="34" charset="-128"/>
              <a:ea typeface="Arial Unicode MS" pitchFamily="34" charset="-128"/>
              <a:cs typeface="Arial Unicode MS" pitchFamily="34" charset="-128"/>
            </a:endParaRPr>
          </a:p>
        </p:txBody>
      </p:sp>
      <p:sp>
        <p:nvSpPr>
          <p:cNvPr id="2" name="Dikdörtgen 1"/>
          <p:cNvSpPr/>
          <p:nvPr/>
        </p:nvSpPr>
        <p:spPr>
          <a:xfrm>
            <a:off x="2555776" y="548680"/>
            <a:ext cx="3183885" cy="707886"/>
          </a:xfrm>
          <a:prstGeom prst="rect">
            <a:avLst/>
          </a:prstGeom>
        </p:spPr>
        <p:txBody>
          <a:bodyPr wrap="none">
            <a:spAutoFit/>
          </a:bodyPr>
          <a:lstStyle/>
          <a:p>
            <a:r>
              <a:rPr lang="tr-TR" sz="4000" b="1" dirty="0">
                <a:solidFill>
                  <a:srgbClr val="FF0000"/>
                </a:solidFill>
                <a:latin typeface="Arial Unicode MS" pitchFamily="34" charset="-128"/>
                <a:ea typeface="Arial Unicode MS" pitchFamily="34" charset="-128"/>
                <a:cs typeface="Arial Unicode MS" pitchFamily="34" charset="-128"/>
              </a:rPr>
              <a:t>MATEMATİK</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460375" y="3573016"/>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000" b="1" dirty="0" smtClean="0">
                <a:solidFill>
                  <a:srgbClr val="C00000"/>
                </a:solidFill>
                <a:latin typeface="Arial" charset="0"/>
              </a:rPr>
              <a:t>30 </a:t>
            </a:r>
            <a:r>
              <a:rPr lang="tr-TR" sz="4000" b="1" dirty="0">
                <a:solidFill>
                  <a:srgbClr val="C00000"/>
                </a:solidFill>
                <a:latin typeface="Arial" charset="0"/>
              </a:rPr>
              <a:t>SANİYE</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275856" y="358908"/>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76896" y="188640"/>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KİMYA</a:t>
            </a:r>
            <a:endParaRPr lang="tr-TR" sz="4000" dirty="0">
              <a:solidFill>
                <a:schemeClr val="tx2"/>
              </a:solidFill>
              <a:effectLst>
                <a:outerShdw blurRad="38100" dist="38100" dir="2700000" algn="tl">
                  <a:srgbClr val="C0C0C0"/>
                </a:outerShdw>
              </a:effectLst>
            </a:endParaRPr>
          </a:p>
        </p:txBody>
      </p:sp>
      <p:sp>
        <p:nvSpPr>
          <p:cNvPr id="38915" name="Rectangle 3"/>
          <p:cNvSpPr>
            <a:spLocks noChangeArrowheads="1"/>
          </p:cNvSpPr>
          <p:nvPr/>
        </p:nvSpPr>
        <p:spPr bwMode="auto">
          <a:xfrm>
            <a:off x="251520" y="1052240"/>
            <a:ext cx="827913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5000"/>
              </a:lnSpc>
              <a:spcAft>
                <a:spcPts val="1000"/>
              </a:spcAft>
            </a:pPr>
            <a:r>
              <a:rPr lang="tr-TR" sz="4000" b="1" dirty="0">
                <a:effectLst>
                  <a:outerShdw blurRad="38100" dist="38100" dir="2700000" algn="tl">
                    <a:srgbClr val="C0C0C0"/>
                  </a:outerShdw>
                </a:effectLst>
              </a:rPr>
              <a:t>SORU </a:t>
            </a:r>
            <a:r>
              <a:rPr lang="tr-TR" sz="4000" b="1" dirty="0" smtClean="0">
                <a:effectLst>
                  <a:outerShdw blurRad="38100" dist="38100" dir="2700000" algn="tl">
                    <a:srgbClr val="C0C0C0"/>
                  </a:outerShdw>
                </a:effectLst>
              </a:rPr>
              <a:t>10: </a:t>
            </a:r>
            <a:r>
              <a:rPr lang="tr-TR" sz="4000" b="1" i="1" dirty="0">
                <a:latin typeface="Calibri"/>
                <a:ea typeface="Calibri"/>
                <a:cs typeface="Times New Roman"/>
              </a:rPr>
              <a:t>Periyodik tablosunu elementlerin artan atom kütlelerine göre oluşturan ve periyodik tabloya verdiği katkılar nedeniyle</a:t>
            </a:r>
          </a:p>
          <a:p>
            <a:pPr>
              <a:lnSpc>
                <a:spcPct val="115000"/>
              </a:lnSpc>
              <a:spcAft>
                <a:spcPts val="1000"/>
              </a:spcAft>
            </a:pPr>
            <a:r>
              <a:rPr lang="tr-TR" sz="4000" b="1" i="1" dirty="0">
                <a:latin typeface="Calibri"/>
                <a:ea typeface="Calibri"/>
                <a:cs typeface="Times New Roman"/>
              </a:rPr>
              <a:t>Periyodik tablodaki </a:t>
            </a:r>
            <a:r>
              <a:rPr lang="tr-TR" sz="4000" b="1" i="1" dirty="0">
                <a:solidFill>
                  <a:srgbClr val="C00000"/>
                </a:solidFill>
                <a:latin typeface="Calibri"/>
                <a:ea typeface="Calibri"/>
                <a:cs typeface="Times New Roman"/>
              </a:rPr>
              <a:t>101. </a:t>
            </a:r>
            <a:r>
              <a:rPr lang="tr-TR" sz="4000" b="1" i="1" dirty="0">
                <a:latin typeface="Calibri"/>
                <a:ea typeface="Calibri"/>
                <a:cs typeface="Times New Roman"/>
              </a:rPr>
              <a:t>elemente adı verilen bilim insanı kimdir?</a:t>
            </a:r>
          </a:p>
          <a:p>
            <a:pPr>
              <a:lnSpc>
                <a:spcPct val="80000"/>
              </a:lnSpc>
              <a:spcBef>
                <a:spcPct val="20000"/>
              </a:spcBef>
              <a:defRPr/>
            </a:pP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1331640" y="404664"/>
            <a:ext cx="3991798"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Andalus" pitchFamily="18" charset="-78"/>
                <a:cs typeface="Andalus" pitchFamily="18" charset="-78"/>
              </a:rPr>
              <a:t>TÜRK EDEBİYATI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103"/>
                                        </p:tgtEl>
                                        <p:attrNameLst>
                                          <p:attrName>style.visibility</p:attrName>
                                        </p:attrNameLst>
                                      </p:cBhvr>
                                      <p:to>
                                        <p:strVal val="visible"/>
                                      </p:to>
                                    </p:set>
                                    <p:anim calcmode="lin" valueType="num">
                                      <p:cBhvr>
                                        <p:cTn id="13" dur="500" fill="hold"/>
                                        <p:tgtEl>
                                          <p:spTgt spid="410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103"/>
                                        </p:tgtEl>
                                        <p:attrNameLst>
                                          <p:attrName>ppt_y</p:attrName>
                                        </p:attrNameLst>
                                      </p:cBhvr>
                                      <p:tavLst>
                                        <p:tav tm="0">
                                          <p:val>
                                            <p:strVal val="#ppt_y"/>
                                          </p:val>
                                        </p:tav>
                                        <p:tav tm="100000">
                                          <p:val>
                                            <p:strVal val="#ppt_y"/>
                                          </p:val>
                                        </p:tav>
                                      </p:tavLst>
                                    </p:anim>
                                    <p:anim calcmode="lin" valueType="num">
                                      <p:cBhvr>
                                        <p:cTn id="15" dur="500" fill="hold"/>
                                        <p:tgtEl>
                                          <p:spTgt spid="410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10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347864" y="332656"/>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9939"/>
                                        </p:tgtEl>
                                        <p:attrNameLst>
                                          <p:attrName>style.visibility</p:attrName>
                                        </p:attrNameLst>
                                      </p:cBhvr>
                                      <p:to>
                                        <p:strVal val="visible"/>
                                      </p:to>
                                    </p:set>
                                    <p:anim calcmode="lin" valueType="num">
                                      <p:cBhvr>
                                        <p:cTn id="13" dur="500" fill="hold"/>
                                        <p:tgtEl>
                                          <p:spTgt spid="3993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9939"/>
                                        </p:tgtEl>
                                        <p:attrNameLst>
                                          <p:attrName>ppt_y</p:attrName>
                                        </p:attrNameLst>
                                      </p:cBhvr>
                                      <p:tavLst>
                                        <p:tav tm="0">
                                          <p:val>
                                            <p:strVal val="#ppt_y"/>
                                          </p:val>
                                        </p:tav>
                                        <p:tav tm="100000">
                                          <p:val>
                                            <p:strVal val="#ppt_y"/>
                                          </p:val>
                                        </p:tav>
                                      </p:tavLst>
                                    </p:anim>
                                    <p:anim calcmode="lin" valueType="num">
                                      <p:cBhvr>
                                        <p:cTn id="15" dur="500" fill="hold"/>
                                        <p:tgtEl>
                                          <p:spTgt spid="3993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993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552" y="1484784"/>
            <a:ext cx="6870700" cy="1600200"/>
          </a:xfrm>
        </p:spPr>
        <p:txBody>
          <a:bodyPr/>
          <a:lstStyle/>
          <a:p>
            <a:pPr>
              <a:lnSpc>
                <a:spcPct val="115000"/>
              </a:lnSpc>
              <a:spcAft>
                <a:spcPts val="1000"/>
              </a:spcAft>
            </a:pPr>
            <a:r>
              <a:rPr lang="tr-TR" b="1" dirty="0" smtClean="0">
                <a:latin typeface="Century Schoolbook" pitchFamily="18" charset="0"/>
              </a:rPr>
              <a:t>CEVAP : </a:t>
            </a:r>
            <a:r>
              <a:rPr lang="tr-TR" b="1" dirty="0" smtClean="0">
                <a:latin typeface="Century Schoolbook" pitchFamily="18" charset="0"/>
                <a:ea typeface="Calibri"/>
                <a:cs typeface="Times New Roman"/>
              </a:rPr>
              <a:t>MENDELEEV</a:t>
            </a:r>
            <a:r>
              <a:rPr lang="tr-TR" dirty="0">
                <a:latin typeface="Calibri"/>
                <a:ea typeface="Calibri"/>
                <a:cs typeface="Times New Roman"/>
              </a:rPr>
              <a:t/>
            </a:r>
            <a:br>
              <a:rPr lang="tr-TR" dirty="0">
                <a:latin typeface="Calibri"/>
                <a:ea typeface="Calibri"/>
                <a:cs typeface="Times New Roman"/>
              </a:rPr>
            </a:br>
            <a:endParaRPr lang="tr-TR" dirty="0" smtClean="0"/>
          </a:p>
        </p:txBody>
      </p:sp>
      <p:sp>
        <p:nvSpPr>
          <p:cNvPr id="2" name="Dikdörtgen 1"/>
          <p:cNvSpPr/>
          <p:nvPr/>
        </p:nvSpPr>
        <p:spPr>
          <a:xfrm>
            <a:off x="3131840" y="332656"/>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756545" y="3573016"/>
            <a:ext cx="640694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400" b="1" dirty="0" smtClean="0">
                <a:solidFill>
                  <a:srgbClr val="C00000"/>
                </a:solidFill>
                <a:latin typeface="Arial" charset="0"/>
              </a:rPr>
              <a:t>30 SANİYE</a:t>
            </a:r>
            <a:endParaRPr lang="tr-TR" sz="44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347864" y="400930"/>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55650" y="95661"/>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800" b="1" dirty="0" smtClean="0">
                <a:solidFill>
                  <a:schemeClr val="tx2"/>
                </a:solidFill>
              </a:rPr>
              <a:t>KİMYA</a:t>
            </a:r>
            <a:endParaRPr lang="tr-TR" sz="4800" b="1" dirty="0">
              <a:solidFill>
                <a:schemeClr val="tx2"/>
              </a:solidFill>
            </a:endParaRPr>
          </a:p>
        </p:txBody>
      </p:sp>
      <p:sp>
        <p:nvSpPr>
          <p:cNvPr id="43011" name="Rectangle 3"/>
          <p:cNvSpPr>
            <a:spLocks noChangeArrowheads="1"/>
          </p:cNvSpPr>
          <p:nvPr/>
        </p:nvSpPr>
        <p:spPr bwMode="auto">
          <a:xfrm>
            <a:off x="178767" y="980728"/>
            <a:ext cx="8641704"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800" b="1" dirty="0">
                <a:effectLst>
                  <a:outerShdw blurRad="38100" dist="38100" dir="2700000" algn="tl">
                    <a:srgbClr val="C0C0C0"/>
                  </a:outerShdw>
                </a:effectLst>
                <a:latin typeface="BrowalliaUPC" pitchFamily="34" charset="-34"/>
                <a:cs typeface="BrowalliaUPC" pitchFamily="34" charset="-34"/>
              </a:rPr>
              <a:t>SORU </a:t>
            </a:r>
            <a:r>
              <a:rPr lang="tr-TR" sz="4800" b="1" dirty="0" smtClean="0">
                <a:effectLst>
                  <a:outerShdw blurRad="38100" dist="38100" dir="2700000" algn="tl">
                    <a:srgbClr val="C0C0C0"/>
                  </a:outerShdw>
                </a:effectLst>
                <a:latin typeface="BrowalliaUPC" pitchFamily="34" charset="-34"/>
                <a:cs typeface="BrowalliaUPC" pitchFamily="34" charset="-34"/>
              </a:rPr>
              <a:t>11: </a:t>
            </a:r>
            <a:endParaRPr lang="tr-TR" sz="4800" b="1" dirty="0">
              <a:effectLst>
                <a:outerShdw blurRad="38100" dist="38100" dir="2700000" algn="tl">
                  <a:srgbClr val="C0C0C0"/>
                </a:outerShdw>
              </a:effectLst>
              <a:latin typeface="BrowalliaUPC" pitchFamily="34" charset="-34"/>
              <a:cs typeface="BrowalliaUPC" pitchFamily="34" charset="-34"/>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178766" y="1844824"/>
            <a:ext cx="8641705" cy="2215991"/>
          </a:xfrm>
          <a:prstGeom prst="rect">
            <a:avLst/>
          </a:prstGeom>
        </p:spPr>
        <p:txBody>
          <a:bodyPr wrap="square">
            <a:spAutoFit/>
          </a:bodyPr>
          <a:lstStyle/>
          <a:p>
            <a:pPr>
              <a:lnSpc>
                <a:spcPct val="115000"/>
              </a:lnSpc>
              <a:spcAft>
                <a:spcPts val="1000"/>
              </a:spcAft>
            </a:pPr>
            <a:r>
              <a:rPr lang="tr-TR" sz="4000" b="1" dirty="0" smtClean="0">
                <a:latin typeface="Calibri"/>
                <a:ea typeface="Calibri"/>
                <a:cs typeface="Times New Roman"/>
              </a:rPr>
              <a:t>   Molekülü </a:t>
            </a:r>
            <a:r>
              <a:rPr lang="tr-TR" sz="4000" b="1" dirty="0">
                <a:latin typeface="Calibri"/>
                <a:ea typeface="Calibri"/>
                <a:cs typeface="Times New Roman"/>
              </a:rPr>
              <a:t>oluşturan her bir atomun </a:t>
            </a:r>
            <a:r>
              <a:rPr lang="tr-TR" sz="4000" b="1" dirty="0" err="1">
                <a:solidFill>
                  <a:srgbClr val="C00000"/>
                </a:solidFill>
                <a:latin typeface="Calibri"/>
                <a:ea typeface="Calibri"/>
                <a:cs typeface="Times New Roman"/>
              </a:rPr>
              <a:t>kovalent</a:t>
            </a:r>
            <a:r>
              <a:rPr lang="tr-TR" sz="4000" b="1" dirty="0">
                <a:latin typeface="Calibri"/>
                <a:ea typeface="Calibri"/>
                <a:cs typeface="Times New Roman"/>
              </a:rPr>
              <a:t> bağ elektronlarına sahip çıkma yeteneğine ne ad verilir?</a:t>
            </a:r>
            <a:endParaRPr lang="tr-TR" sz="4000" b="1" dirty="0">
              <a:effectLst/>
              <a:latin typeface="Calibri"/>
              <a:ea typeface="Calibri"/>
              <a:cs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987824" y="332656"/>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4035"/>
                                        </p:tgtEl>
                                        <p:attrNameLst>
                                          <p:attrName>style.visibility</p:attrName>
                                        </p:attrNameLst>
                                      </p:cBhvr>
                                      <p:to>
                                        <p:strVal val="visible"/>
                                      </p:to>
                                    </p:set>
                                    <p:anim calcmode="lin" valueType="num">
                                      <p:cBhvr>
                                        <p:cTn id="13" dur="500" fill="hold"/>
                                        <p:tgtEl>
                                          <p:spTgt spid="4403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4035"/>
                                        </p:tgtEl>
                                        <p:attrNameLst>
                                          <p:attrName>ppt_y</p:attrName>
                                        </p:attrNameLst>
                                      </p:cBhvr>
                                      <p:tavLst>
                                        <p:tav tm="0">
                                          <p:val>
                                            <p:strVal val="#ppt_y"/>
                                          </p:val>
                                        </p:tav>
                                        <p:tav tm="100000">
                                          <p:val>
                                            <p:strVal val="#ppt_y"/>
                                          </p:val>
                                        </p:tav>
                                      </p:tavLst>
                                    </p:anim>
                                    <p:anim calcmode="lin" valueType="num">
                                      <p:cBhvr>
                                        <p:cTn id="15" dur="500" fill="hold"/>
                                        <p:tgtEl>
                                          <p:spTgt spid="4403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403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528" y="1412776"/>
            <a:ext cx="8136904" cy="2464296"/>
          </a:xfrm>
        </p:spPr>
        <p:txBody>
          <a:bodyPr/>
          <a:lstStyle/>
          <a:p>
            <a:r>
              <a:rPr lang="tr-TR" b="1" dirty="0" smtClean="0"/>
              <a:t>CEVAP : </a:t>
            </a:r>
            <a:br>
              <a:rPr lang="tr-TR" b="1" dirty="0" smtClean="0"/>
            </a:br>
            <a:r>
              <a:rPr lang="tr-TR" sz="6000" b="1" dirty="0" smtClean="0">
                <a:solidFill>
                  <a:srgbClr val="C00000"/>
                </a:solidFill>
                <a:latin typeface="Arial Narrow" pitchFamily="34" charset="0"/>
              </a:rPr>
              <a:t>ELEKTRONEGATİFLİK </a:t>
            </a:r>
            <a:r>
              <a:rPr lang="tr-TR" sz="6000" dirty="0">
                <a:solidFill>
                  <a:srgbClr val="C00000"/>
                </a:solidFill>
                <a:latin typeface="Arial Narrow" pitchFamily="34" charset="0"/>
              </a:rPr>
              <a:t/>
            </a:r>
            <a:br>
              <a:rPr lang="tr-TR" sz="6000" dirty="0">
                <a:solidFill>
                  <a:srgbClr val="C00000"/>
                </a:solidFill>
                <a:latin typeface="Arial Narrow" pitchFamily="34" charset="0"/>
              </a:rPr>
            </a:br>
            <a:endParaRPr lang="tr-TR" sz="6000" dirty="0" smtClean="0">
              <a:solidFill>
                <a:srgbClr val="C00000"/>
              </a:solidFill>
              <a:latin typeface="Arial Narrow" pitchFamily="34" charset="0"/>
            </a:endParaRPr>
          </a:p>
        </p:txBody>
      </p:sp>
      <p:sp>
        <p:nvSpPr>
          <p:cNvPr id="2" name="Dikdörtgen 1"/>
          <p:cNvSpPr/>
          <p:nvPr/>
        </p:nvSpPr>
        <p:spPr>
          <a:xfrm>
            <a:off x="2843808" y="188640"/>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475656" y="3645024"/>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smtClean="0">
                <a:solidFill>
                  <a:srgbClr val="C00000"/>
                </a:solidFill>
                <a:latin typeface="Arial" charset="0"/>
              </a:rPr>
              <a:t>30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131840" y="482670"/>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effectLst>
                  <a:outerShdw blurRad="38100" dist="38100" dir="2700000" algn="tl">
                    <a:srgbClr val="C0C0C0"/>
                  </a:outerShdw>
                </a:effectLst>
              </a:rPr>
              <a:t>KİMYA</a:t>
            </a:r>
            <a:endParaRPr lang="tr-TR" sz="4000" b="1" dirty="0">
              <a:solidFill>
                <a:schemeClr val="tx2"/>
              </a:solidFill>
              <a:effectLst>
                <a:outerShdw blurRad="38100" dist="38100" dir="2700000" algn="tl">
                  <a:srgbClr val="C0C0C0"/>
                </a:outerShdw>
              </a:effectLst>
            </a:endParaRPr>
          </a:p>
        </p:txBody>
      </p:sp>
      <p:sp>
        <p:nvSpPr>
          <p:cNvPr id="47107" name="Rectangle 3"/>
          <p:cNvSpPr>
            <a:spLocks noChangeArrowheads="1"/>
          </p:cNvSpPr>
          <p:nvPr/>
        </p:nvSpPr>
        <p:spPr bwMode="auto">
          <a:xfrm>
            <a:off x="395536" y="1163781"/>
            <a:ext cx="3816423" cy="64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000" b="1" dirty="0"/>
              <a:t>SORU </a:t>
            </a:r>
            <a:r>
              <a:rPr lang="tr-TR" sz="4000" b="1" dirty="0" smtClean="0"/>
              <a:t>12: </a:t>
            </a:r>
            <a:endParaRPr lang="tr-TR" sz="4000" b="1" dirty="0"/>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251520" y="2132856"/>
            <a:ext cx="8276530" cy="1649682"/>
          </a:xfrm>
          <a:prstGeom prst="rect">
            <a:avLst/>
          </a:prstGeom>
        </p:spPr>
        <p:txBody>
          <a:bodyPr wrap="square">
            <a:spAutoFit/>
          </a:bodyPr>
          <a:lstStyle/>
          <a:p>
            <a:pPr>
              <a:lnSpc>
                <a:spcPct val="115000"/>
              </a:lnSpc>
              <a:spcAft>
                <a:spcPts val="1000"/>
              </a:spcAft>
            </a:pPr>
            <a:r>
              <a:rPr lang="tr-TR" sz="4400" b="1" dirty="0">
                <a:solidFill>
                  <a:srgbClr val="C00000"/>
                </a:solidFill>
                <a:latin typeface="Calibri"/>
                <a:ea typeface="Calibri"/>
                <a:cs typeface="Times New Roman"/>
              </a:rPr>
              <a:t>CH</a:t>
            </a:r>
            <a:r>
              <a:rPr lang="tr-TR" sz="4400" b="1" baseline="-25000" dirty="0">
                <a:solidFill>
                  <a:srgbClr val="C00000"/>
                </a:solidFill>
                <a:latin typeface="Calibri"/>
                <a:ea typeface="Calibri"/>
                <a:cs typeface="Times New Roman"/>
              </a:rPr>
              <a:t>4</a:t>
            </a:r>
            <a:r>
              <a:rPr lang="tr-TR" sz="4400" b="1" dirty="0">
                <a:solidFill>
                  <a:srgbClr val="C00000"/>
                </a:solidFill>
                <a:latin typeface="Calibri"/>
                <a:ea typeface="Calibri"/>
                <a:cs typeface="Times New Roman"/>
              </a:rPr>
              <a:t> </a:t>
            </a:r>
            <a:r>
              <a:rPr lang="tr-TR" sz="4400" b="1" dirty="0">
                <a:latin typeface="Calibri"/>
                <a:ea typeface="Calibri"/>
                <a:cs typeface="Times New Roman"/>
              </a:rPr>
              <a:t>  (metan) molekülleri arasındaki etkileşim türü nedir?</a:t>
            </a:r>
            <a:endParaRPr lang="tr-TR" sz="4400" b="1" dirty="0">
              <a:effectLst/>
              <a:latin typeface="Calibri"/>
              <a:ea typeface="Calibri"/>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153593" y="260648"/>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8131"/>
                                        </p:tgtEl>
                                        <p:attrNameLst>
                                          <p:attrName>style.visibility</p:attrName>
                                        </p:attrNameLst>
                                      </p:cBhvr>
                                      <p:to>
                                        <p:strVal val="visible"/>
                                      </p:to>
                                    </p:set>
                                    <p:anim calcmode="lin" valueType="num">
                                      <p:cBhvr>
                                        <p:cTn id="13" dur="500" fill="hold"/>
                                        <p:tgtEl>
                                          <p:spTgt spid="4813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8131"/>
                                        </p:tgtEl>
                                        <p:attrNameLst>
                                          <p:attrName>ppt_y</p:attrName>
                                        </p:attrNameLst>
                                      </p:cBhvr>
                                      <p:tavLst>
                                        <p:tav tm="0">
                                          <p:val>
                                            <p:strVal val="#ppt_y"/>
                                          </p:val>
                                        </p:tav>
                                        <p:tav tm="100000">
                                          <p:val>
                                            <p:strVal val="#ppt_y"/>
                                          </p:val>
                                        </p:tav>
                                      </p:tavLst>
                                    </p:anim>
                                    <p:anim calcmode="lin" valueType="num">
                                      <p:cBhvr>
                                        <p:cTn id="15" dur="500" fill="hold"/>
                                        <p:tgtEl>
                                          <p:spTgt spid="4813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813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528" y="1340768"/>
            <a:ext cx="7632848" cy="3040360"/>
          </a:xfrm>
        </p:spPr>
        <p:txBody>
          <a:bodyPr/>
          <a:lstStyle/>
          <a:p>
            <a:r>
              <a:rPr lang="tr-TR" b="1" dirty="0" smtClean="0"/>
              <a:t>CEVAP:</a:t>
            </a:r>
            <a:br>
              <a:rPr lang="tr-TR" b="1" dirty="0" smtClean="0"/>
            </a:br>
            <a:r>
              <a:rPr lang="tr-TR" sz="5400" b="1" dirty="0">
                <a:solidFill>
                  <a:srgbClr val="C00000"/>
                </a:solidFill>
                <a:latin typeface="Arial Narrow" pitchFamily="34" charset="0"/>
              </a:rPr>
              <a:t>LONDON </a:t>
            </a:r>
            <a:r>
              <a:rPr lang="tr-TR" sz="5400" b="1" dirty="0" smtClean="0">
                <a:solidFill>
                  <a:srgbClr val="C00000"/>
                </a:solidFill>
                <a:latin typeface="Arial Narrow" pitchFamily="34" charset="0"/>
              </a:rPr>
              <a:t>KUVVETLERİ</a:t>
            </a:r>
            <a:r>
              <a:rPr lang="tr-TR" sz="5400" dirty="0" smtClean="0">
                <a:solidFill>
                  <a:srgbClr val="C00000"/>
                </a:solidFill>
                <a:latin typeface="Arial Narrow" pitchFamily="34" charset="0"/>
              </a:rPr>
              <a:t> </a:t>
            </a:r>
            <a:r>
              <a:rPr lang="tr-TR" sz="5400" b="1" dirty="0">
                <a:solidFill>
                  <a:srgbClr val="7030A0"/>
                </a:solidFill>
                <a:latin typeface="Arial Narrow" pitchFamily="34" charset="0"/>
              </a:rPr>
              <a:t>(İNDÜKLENMİŞ DİPOL) </a:t>
            </a:r>
            <a:r>
              <a:rPr lang="tr-TR" sz="5400" dirty="0">
                <a:latin typeface="Arial Narrow" pitchFamily="34" charset="0"/>
              </a:rPr>
              <a:t>   </a:t>
            </a:r>
            <a:r>
              <a:rPr lang="tr-TR" sz="3600" dirty="0"/>
              <a:t/>
            </a:r>
            <a:br>
              <a:rPr lang="tr-TR" sz="3600" dirty="0"/>
            </a:br>
            <a:endParaRPr lang="tr-TR" sz="3600" dirty="0" smtClean="0"/>
          </a:p>
        </p:txBody>
      </p:sp>
      <p:sp>
        <p:nvSpPr>
          <p:cNvPr id="2" name="Dikdörtgen 1"/>
          <p:cNvSpPr/>
          <p:nvPr/>
        </p:nvSpPr>
        <p:spPr>
          <a:xfrm>
            <a:off x="2915816" y="188640"/>
            <a:ext cx="1931939"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KİMYA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3528" y="836712"/>
            <a:ext cx="7848872" cy="546100"/>
          </a:xfrm>
        </p:spPr>
        <p:txBody>
          <a:bodyPr/>
          <a:lstStyle/>
          <a:p>
            <a:pPr>
              <a:lnSpc>
                <a:spcPct val="90000"/>
              </a:lnSpc>
              <a:buNone/>
            </a:pPr>
            <a:r>
              <a:rPr lang="tr-TR" sz="4400" b="1" dirty="0" smtClean="0"/>
              <a:t>CEVAP:</a:t>
            </a:r>
            <a:r>
              <a:rPr lang="tr-TR" sz="4400" dirty="0" smtClean="0"/>
              <a:t>  </a:t>
            </a:r>
            <a:r>
              <a:rPr lang="tr-TR" sz="4400" b="1" dirty="0" smtClean="0">
                <a:latin typeface="Bodoni MT Black" pitchFamily="18" charset="0"/>
                <a:ea typeface="Calibri"/>
                <a:cs typeface="Times New Roman"/>
              </a:rPr>
              <a:t>Mustafa </a:t>
            </a:r>
            <a:r>
              <a:rPr lang="tr-TR" sz="4400" b="1" dirty="0">
                <a:latin typeface="Bodoni MT Black" pitchFamily="18" charset="0"/>
                <a:ea typeface="Calibri"/>
                <a:cs typeface="Times New Roman"/>
              </a:rPr>
              <a:t>KUTLU</a:t>
            </a:r>
            <a:endParaRPr lang="tr-TR" sz="4400" b="1" dirty="0" smtClean="0">
              <a:latin typeface="Bodoni MT Black" pitchFamily="18" charset="0"/>
            </a:endParaRPr>
          </a:p>
        </p:txBody>
      </p:sp>
      <p:sp>
        <p:nvSpPr>
          <p:cNvPr id="2" name="AutoShape 2" descr="data:image/jpeg;base64,/9j/4AAQSkZJRgABAQAAAQABAAD/2wCEAAkGBxQTEhUUEhQWFhUXFxoaGRgYFxgYHBgXGBgYGBkaGBgYHCggGBwlHBUUIjEhJSkrLi4uFx8zODMsNygtLisBCgoKDg0OGhAQFywkHBwsLCwsLCwsKywsLCwsLCwsLCwsLCwsLCwsLCwsLCwsLCwsLCwsNyssLCwsLCssKzcrK//AABEIALQA8AMBIgACEQEDEQH/xAAcAAABBQEBAQAAAAAAAAAAAAACAQMEBQYABwj/xAA7EAABAwIEAwYFAgUEAgMAAAABAAIRAyEEEjFBBVFhBhMicYHwMpGhscEj0RRCYuHxBzNSchWSgrLC/8QAGQEAAwEBAQAAAAAAAAAAAAAAAAECAwQF/8QAJBEBAQACAgMBAAICAwAAAAAAAAECEQMhEjFBUQQTcZEyQmH/2gAMAwEAAhEDEQA/ANpF46lBzgc0TuXvRA1ikC9bpNeaUiyVqA70RtQtCKLJh0mF3quLUoCRBJSv26JKjbe9kJQBJSkiBfZE3SeaASEzTFxKeNTUFcCCJ96INznBKCm6VMRJTpP1VQqAvvF/fkkcET2QZHRR8di20ml7zDRPmfJTevYnZ91hJMDdUfEe0tGnYeMxJiw9Tus5xvjb6ubZgyw2eZuT9FQYlznd7FhYeQ6b/ZYZcvyNZh+r/Fdq6ziAyGgibcuUlVFfj9ctnvnXdFnRA9FBLTnsZ/T28ugKit+CnM/Eef7hT5X9XqT4uH8exALstY+Ec5un8J21xLMgcWukXzD9oVDWMh8zrzt90zUBDmx/x3VYZX9Gcm26wHbtj/8AeZkvGZviHqNR9VrKeIbUANMhwO4uF4m1nhaSN5tupvB+N1cKS6no512nQ+mx6rWZfrG4vaKJseX7f5QVHXMQqLs92soYnwz3dQH4Xbn+k/zK/ePL063WiS/iyFzv2SOdF/cpC7TTqgj1glSOaiY1SoMpQ2EqVjfsgE0StFl1QJUB0pAfet0srimQC+YXN35oqk28/wAIXugJGRhkFGBCFgsOqMiUEaNKxvPJDRlo8XNOrgEGIaLpuuC5xsnKTqrw0EkwI15Lz/j3FTWeT/KB4R5nf5KZ2m453hDGfDDhPMj8LPtEDxEaCRsYXLzcnl1PTfix1d0ziviJ2LgOgj7qNinE95v4hr+39k6HCWT/AFPPn0UTEFxY2YGZ03MfRZxRXmajr/y+9SmKfwU4B+LX/ARd5DqhziQI38k2KrB3QNQbnSfJV2V0eqN/3RJ56lM5P9s8xCGvXEVC15J28MW8yoZxUZJcABtJP0EJ4yqz1s89haIIPhf90tQmXWmDItt6KDV4oIcQTJ9R80DeJEaxYR5hayVjuJjS2TMtMgz/AHXp3YnjzcRT7tzgatOx5ubs4fleP/xx2I5aRr911OqQQ5hLXA2IJBB6ELTGWJt3NPoh7hE22TNRUHYjjTsVhgah/UYSx3Xk4+YV7yV7RpOIQutFkcobyTukZXeyubCCoYRUx7+6RiJSf4XTfzRIBG7JQNvZXFIgEcdkmyVwvb2Eke/VAcBCIpFx0QHFI1dK4FIDjZZztZj8rRTbvdx6cloiViO0zv13E2FoPPl9Vny3WKsJuqU0srSRLtYEczp0uob8Qwk95IaW2ty3+aj8R4wJDWznuIAnSwUXFMxTmk1D3bWgCIkx9guWY366Zo5Xx9IFpzuBLLnpsOgVM6s1zIbnLi7l8pd0TtXH0KbrMNQ5dXOmD6hVWK4tVe0NmGjQBb4YM8qdrEy42HQmPoEDXNEDvAOcNuPqq431SZVtpnta5GOnNX29hNHB04ae+11tcKvyrsicn/ot38S3YJviipMaW1TLqJGjgZQtpp3uFXaaASNU9Tr8vfNR6tIi6KiyTPzQT1H/AEoa4jE28MsA/wC0OMfIhb82tz89tVQ9iMF3WDpCPj8bvN39oV+87+4QVTnddP3K53vqkcPfvzSVCJ2N415Ipm3JWHXkkK5vzuEjERv9OfJOj/KAm0nVEb/lBChARojzIGtj5IBI5rpCSpt5wm6kjfTXyKVuj0LOJ/COo4QVALiTrqpouAfcKdnoDaso2KM4wTrv81IpuEW9fNGwIt35LzP/AFE4pleWbwB56fNenQsH/qF2bNUNrsuWnxN5ttedlOfcPD2wFXiVOkA2m2XOgkneOuouoeJqvfJLjfaSnsFw81sYKenM6wAt9iOyVACSXNEc9VjlyY4admHFcpXlrqCUYQuMNEk7breUuC4afCyo+OZifKFouFYnCUx+mwM5zr6kov8AI/Ic/jzfdeb0uyGJOUlmUOIAm2vRX3D/APTyXPFWtGXZjdSfNaviXGqZLQ0/zN+6XjWPGHf3huwiHRtyKxy5+S9N8f4/HJvTJ1OxtIeEGoTztp8kxjOx9Nv87h5wi4n24E/pi3WyqKnaV1QgVDA6LXGc36wyvF+GsVwZjdKzfIiFB7uFaYxtKoJY6T11VUKRabrq4rfrm5ZJ6hQybFWfZjsm/FVsoOWkIzu3AOwHMqvYpFDi1eiHNpVCwP8Aiy2Jj+rUei0sYvc6dMNAa2PAAIF8o002ROMa2XjfYDHGnjqYB/3DlcTvIMTzuvYawJBg38vfJSLNLSUHn75ylyxJMJDyQDYPRcwWk879ZXBsAaIkgJpsT792Sk7DqgJv713RRG/mmC7oiNSum6CpokCFJl+qMD9kBt8v3SpoVP8AP+EVNxieSUae/VIOXQ/WBZZ7UOi3Mb+vVLTpkEX11EW6flIHkG3l+YQ94QbC0IJLdqJ39/umsVGU5ri4I89UTak6DX10SVnWv1Cd9HPbNUOA0WPNWnTyno4mBPIqRxLACq1s7JOFUZLvE6xIuZET1U1vi0lebllb3Xr3CYdRkeL8SqMcaOCpBzwJc4iQ0nQTzVP/AOCxT87sS57ZAyjM10nfNAEBeiUMO1kmP381E4hTNQw1pjmVePLJOojw3WC4RwZwrMeyTlcCZuPmtZ2sph1B1tlOwvDRSmdSoHaAF1IgaKZbllut/Ga6ecdlMGw1XiqJtIEdVsGcPwob/tMa7bT6krMcMq93VGzhIHVbxnD6ZfLmyCAY5c7Lo5sspl7c/Dhj46ZLifCabzYAu2y/k7qox+D/AKh5AQPXmvSuJMaxvhaG22ssTjr5iji5LtPNxTTOtamsZaOoT5OqjY58hq7/AHHmXqnOGVMtem8XyuDo0+Er0pnbkzJoj/2/svNuFNl/kCrcrXjwlnbPkyu9PdhrYe/ygASk7JI6wFisB5I48vcIC/6EoyLXSgKSkDZ+vuVxREWlMF69EO/qichaUgUDRdGyT38kp6pU0Ast9Z/H3RgRfc/sLfQI3tj375pWtsstdqBlsOX9ktIC/NPlt/MkwP8Ajt+UvdQNfLfy+6eiMNkxEaX/ALdEhoyLG1v3T7jeN4k++S54nymPPb6JhUVsNDiG738yNUFCpDiOVlZ4ynLQdC0/dU2Kw5a8P/5C/T3ZcXLx6telx8vlhLf8LCkczraBSa1MWhQ8LU1QcYxmRltYXPOnTO6ZxFfM45dGm/UpriTW93rchQ8Hw2KQe5xDyS432OxVH2iq1g2WtJDpiLn5LTH8XllIyOPq021HE3M2voea2nZTj4xDcrvjZA8xzXmz8DVcSS0jzEfdaDsjgXMqh7jlEf8AtK7eXCeG/sefxc1/s1rqtxxyr4fJef4jFzK23E4LD5LzyuYcQs/48l2v+Vda0juP3SYhsFSKFO903WpFzyIIXfJ08y+zvCqcAnmppTTBlEcl0roxmowyu696z2suA6pBESftqle7ZcjcNNn0CcjbqmaYvHU/unswidvtO6ARt10/lLMDzSREpgROk8tEjAeWwQDXSPe6dfb1KQNk6dUtT4SEk3KJ+nU2Umj1vrP+U4ACLeaSuY66/Pb01To0ke/NTZ2YotZI8Eg+9f8ACIEAfe+qZJJiYH7+qACl85+sSjBP19/Vc3e+ySo63XbpzP2QDdQTbYW+Wn1n5qM6qHhzbEgacvNTMtzOh28155wDixHE6we7wvLmgbSLD6BZZzdb8V6saelXGaN+SjYgmo+/wjX9ktXDxUtrPyCs6zQ1sgD4SfU+wuPw77d/9nXRjFYoBpja0Kkr1zlEW6nkeZT44XVILs7WzoCDA6m+pTT+DVg0gubBtpb/AOyuePxExyy91nOMOzAg5gJ326H91nTxAgC4kWjprK1XEOBEk95Vno23zMlZrinDqDTlaHOceZK6ePKXpjzcNx72ssBxQObLjmvAAuZ6qn43hSHkjToZjzWk4R2eAYO7Hi1cTp5dFWcZZZxcTOnmQqw15dMuTcx1aqqBki+moRjW6h1qpY3N7PsKWx4c0ELu43DyDcEJSZkpWrJ708wLn6wAqqjxpjqzKTM1RxIHhEgdSsdU47UxjgwEUwTz21Jd8jZbfgmFoYbKxh8TiCCdXHQ5tmi4gTz5LkdKcykc3I7gXieZRGd+Ux79UnE+IZWFtN7Gn4id7aSUIrt72lTpeNpgveR4Rmb++3VLYGNB6IgFIxLAw63P5Uau/wAJvtzTBI9+/d0puZKUkdL7SEIvbpOo05pBwOpjyRi2uxj5qBjeLU6bmteYJ0sYg79UxT4/QLiM4H5+kBTaac6c0Tun8sKtPGqBd8bfOfPROjidNzQQ5t9LqTTQQBNrIG8ymm1gRDSOpGgStIge/mkDlY+pQubNz7A/CUkAShqm19LW+yAUOvO53XifaQd1jasbVJE363XrfE+KtohuY3eSGjmQCfwfkvE+K4k1aj3nVzifmlfbbi+16rwXHfxFNjwDcQd9NSeSv+6zuI2EH+y8q7F8Ze14YAfQx/letcOqCx057lY5Y9tfK/6NVcOdCPRVmM4Y6SA6Br1/wtTUboZ84UHGVQZt6nmfY+an+uSr/utjK47hNiA7a/RQR2eZ4TckaGFa/wAWJdJ1JA8955rsDXdkIIktkj5TCvGT4jLK/T2FY1lGQJtBAvHUcx9l532keA8g/wA0/MxcecLW18cIIvBnMDaTztoduqwnEq2aDrBME6x1XVx4uTPLdU3FjDABzS8GrS0t5flQeJV8zyNgl4ZWyvHI2W8uqys6XUXRwlLd08CtpGL2zD8IoUmNbTptDZhxIBJjU5nawkxxbSezEvl1NtMuyGAGvPwkCJcTmMybR1Vrj2sexjmmc2gba1gfLqqnimBqYppp0nBrSZc+J8A/lYB8RnfouR0nHZXVw2nTBA1OURexBsYIF/ortuCDQREy7MXEQBYRA9AExwLBDDUGsDi8hxlzgBr+N7qTjsaQx7rmBDRGrtpnbRGoNsg7Ad7WqVq1RzWs/TLB/wAtQYjSC1UnFMIKLWViahY6t3ZkTaBJAtPxa9FseIRTfRpQSS9upEFxuXE7+IWnVYfjeLptxbu9d3zGvlzQPBO++0NHVLxGzOK4Viy9rfCyYiSGyJIIbczG5T3DOAYqtUysLb0w8S43Y6YIj4vhKk4bhdXE1g+oZJdDLGRo4ZW6AfSQtxwfi2ao6iGZH0S1oJj4XS1oHMeG/opuJ7YHjfYXGt8YqZv6GG/pa6y+H7K1ajf0hUy5iCBPxAxcfymTvzXu+Jx9Og0PqOzOPhJjV+4AXnvautWovbWDDSD7i8F5BBDnt6W1RqQ5ds9U4e6hQqUhTdnDO8qF7i58aS28taDsLndU+Fw+Lw7Qxxe1rhLQ4WIMEw0z0urw401HuqVS5znfFBABBMlptYK6/hHvbTxbqjA01G0mhs+AyAJ6efJTTlZPglDFNr5qQdVJP+2Zg3k6GF6LwThONqhznllJrSQQX5jmHxCAItbdaLiPd4TI2nTYaz8rcxOUkNFydwNfmq7F8fFHGDMIw9Rgdlgiap67mwBU6/Tt/FBxGli8w7pwe0iQchaNBzHks9xPiXEWtL2AOYx2R0NDyHDWQ29lpOz+BxFVlZ7HgPc8nM9veNplolxawOHiiAAbGByVriuGUsJhXUw+W1ahe/MZc8kC5izQdSOsIkLbzXtm/EOwWFrO+Km7M+AREiGujYc/NYipXzEnmZ+a9rx4DgZAIIggixG4K8W4/gP4bEPpizZln/U6efL0VybOZeNCx5BBBII3Flu+znaf4Q93w7cz1A2C88pVpPIqRTrFpluoU5Yt5ZZuPoDB49rmi/n94J3QcRqS0wfZ2Xk3Du2dQFoqnwD/AIjfrzWgwfaanVaYdldEwfp6qLjWd6T8TTArZjZhk38rFR8XxAMDIImAddQAZ/HzWa4nxF7mOEjKDqd7TAHzVDxLGPcBmM2geSvDBGWVXWK4qYJJsZg84KzmOxkgnnKj1a/NQqtSSuiemQCUVM3QogmGgw+NzfEIK6vjQwga/hReF4gfCU9VYGOJiQdI+q1lumdk2+iWNLfCxoAORuk2NnQPJW3Bm5RtAHhvJI6mOip6Qa7vS1wz5gHEbNJu2dZmb9FNq12UmAB0VIOVouQAAQ2Ogj5rn20BWJLssmGuJdbUEyAFCxmILXkuaXeHwMA8OcfDmJuc2Yx1Ck4fEtzG94uCdHxIPXyVLWrBlUvqu/TaKYeWg3qHNYHa8/NMKXjmHrOr97WqtDTlbmIHgu7wlrSS6CCM32VOzDfxGILGkDvXmD/xEm49Ff1sKcTXeA0tbTkvfYuFnWHMGQmKlUUmsFEZXvbAMyfi1LuV04FtgKbaXeCm4tptqscXAn+QHIBymXE+ir8BUeKrzSd+oZbmcTOUkzcCRJDQi4riS3OzRhJaXRd5aIcWjaJy+oUrH4Mn+FpNb+pVOdwJ1sB4vQW9VFNb0eNYLDCn3xzVSxuexfld1LtCPoqXtzj6OJNMl8gQRlM+AifnoElOk0vqs1ZLg57svxCS0tzTeRPkCu45xGk6rhKDqYGZ1N1WIZTa18bgSDcn1Cz3Z0rX1kWcledk8PmrAXt48uuZzNLc+qqMaWmtUFP4A9wb/wBZMfQLd/6d8ELB/EPN6nhpjQxqSec5YA81fuFemvpYVsEloc+oBPlymLWOizPFHtqlg8LmgvElpdYAOazkLh1/6CrerjmuFcOflAiA0wWxIOnMjRZStiS4MEBgaPC0GQLRM/zGN+pU0RoKnHG0aXdUmNkjYQAI3A3uV5T2tx7qtVuGa74jL3TtqfsVpsViYGsDn1/JWL45mp1BiGNEj4gdxzPVSpqqWMzAtPxDnqQN1j/9RuHlzWVh/J4XeR3+alU8cHPpVGmz5HWeXorLFPD2ljxIIjz/ALpTLVOzceTgz5qTRqk2Ov3T3F+FOovjVp+E8wu4LQFSs1j9DOmoMWXRdWbTjlZQuCaKtOJ8LfR+K7dnbevIqpcbwssW2VC5xG5jzREzuhcgYwzZaMdO7snyQOpqQ88kBajdFxR4XJ4pp6qVNHQKmONtbFW/Z/gzHUxUeJJ0G0IOJ4a5IEDkETKb0Lj9fQhqBhZm1cC4U2i5IEg+UWuqZzCyXuAa+swPcXFxIc0OloggxcabgBW2HwDW1sxcXQ6XHTMQMs9RcpMfgzNUNytcxo/UJksaZMAbSRPoo0GXwnFKZxTTSeHPe3ITEydAdbfCNFJ4jRZWdSJqmAHuDdCHTqQNPhn5BBwbhfdGq1lRwBc2mSA0Ezc5NSHRGmi1FPAtoU6poiTUtOpO5M/lPQU3DZbTqucQGQRYETLpGuu11UnFtYx2bLJILWkTmyDLlJ0AdmcY6BXfEmhzGtPwBskyALjxNJO8NAB6lN4fB0qneV3j9KmwZLfEXt3HSNBzQFD2WpNrVxTrjOwhwudGgFxPn+6l8b41UYWVWeBhuxtM/qZYgGXCCDHkrvsmRVeagpQadMwJsT8rjVYvGMqZy2o3KXNBaNSxk5vDyCXumsOAUH1X0g8ENJOUlhLXO1MnTVX3EuGUP4l4rU75Aczzao4WdlM6iR8gl4TQdRz4XEVWmgQ1zSC6mLiSM2W+aRadlQY+tWx9QuayKdMOiAYGmp3cYCnrZtXh+zGHJpfpNgzIBNhY66ne6ucZxFtAyADbKGAxAGnkLrO4PHvoU2Mc/PUbmkm4AIAAvrF1WYnFFxJNydUW66haC7UwQJOY21N7m99VXYrG5Tcz00lO4ivbn05/2VHxGp3bmvNwbE+ehUKS60ky65+gHIKn46SaDy3VsHzA1Vs2pIUPFUxBB0NigmSoEtJaz4HDvKfQtuR+PRauhVFSmHDcSsvwUeM0H/FTcXMPTRw+UFWHZquWuqUXfymW+R1/CeeJ41zKTTUfQeLO8bP/AND7FNYXgopPFQScsmBtblupPaKmW5azdabp/wDidQrRjg9oe3QiVHlZOlalZzHdp6RGUtLp1aRAUQdnjUZnM05Mhp8Vtp0WuyNdMgHmly2MXCqZfg0w/wD4OpFnMJ/7R90g4FVFvDJ5PC1rmgmBHoUy/CEafhPyoZN3Bq2zJ8nNP5UKtTc0w8Fp5EEH6rZvoZtLdBAVbxPhr3g6uLRby5JzPYsZhyayyQBujNWVP7OUM2IZyEuPoP8AC19M73WxoUMgYwGwEX6BQeJwwkGJcTbmOY8laVHsdLcwmDFxPmo4wLalMFwB26g8xuFnL9VXtlSkCxzjrYeQJunadEPYc1wHZo2JAtPMLly0Zq/grR31Um5FSoAT/LZunJWbDloQ2wLg30OsLlyqkz2Kph1NwcJAqsIHnlH5Ke4rXc7Ed2TDcjzAteGifkuXKaa3wru4okUwIbRDhN7zvz1Xk1aqSZNyQb3te0eUW80q5RfamyxwP/jHAknI9sSdiRb6qH2WxzxSe0G2YAdJBJg9YC5cilBPeozylXLNSuLyQ47gkDyUapTD6EOvZcuRAr+H1Dkb1CnVhZcuToYfizzTxTHNsZb94+xVxjhkxNFzbFxc09QuXK78KLfGMDmEHSFW9kahNItNwNPsuXLH/q0+rKsIcIUTtA4tpS2xJg+UFcuU30rH2ymHruicxnnKsez/ABOpUJa8zGh3SrlrjPYz+LrEMETuoxGaJSrlBMNxemG1ngaA/wB1P7JUw7ECdmkrly6b/wAWM9tw/BMqQXDxDRwsR6oOC4gvZcD4nCwjQwkXLH4t/9k="/>
          <p:cNvSpPr>
            <a:spLocks noChangeAspect="1" noChangeArrowheads="1"/>
          </p:cNvSpPr>
          <p:nvPr/>
        </p:nvSpPr>
        <p:spPr bwMode="auto">
          <a:xfrm>
            <a:off x="155575" y="-1028700"/>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data:image/jpeg;base64,/9j/4AAQSkZJRgABAQAAAQABAAD/2wCEAAkGBxQTEhUUEhQWFhUXFxoaGRgYFxgYHBgXGBgYGBkaGBgYHCggGBwlHBUUIjEhJSkrLi4uFx8zODMsNygtLisBCgoKDg0OGhAQFywkHBwsLCwsLCwsKywsLCwsLCwsLCwsLCwsLCwsLCwsLCwsLCwsLCwsNyssLCwsLCssKzcrK//AABEIALQA8AMBIgACEQEDEQH/xAAcAAABBQEBAQAAAAAAAAAAAAACAQMEBQYABwj/xAA7EAABAwIEAwYFAgUEAgMAAAABAAIRAyEEEjFBBVFhBhMicYHwMpGhscEj0RRCYuHxBzNSchWSgrLC/8QAGQEAAwEBAQAAAAAAAAAAAAAAAAECAwQF/8QAJBEBAQACAgMBAAICAwAAAAAAAAECEQMhEjFBUQQTcZEyQmH/2gAMAwEAAhEDEQA/ANpF46lBzgc0TuXvRA1ikC9bpNeaUiyVqA70RtQtCKLJh0mF3quLUoCRBJSv26JKjbe9kJQBJSkiBfZE3SeaASEzTFxKeNTUFcCCJ96INznBKCm6VMRJTpP1VQqAvvF/fkkcET2QZHRR8di20ml7zDRPmfJTevYnZ91hJMDdUfEe0tGnYeMxJiw9Tus5xvjb6ubZgyw2eZuT9FQYlznd7FhYeQ6b/ZYZcvyNZh+r/Fdq6ziAyGgibcuUlVFfj9ctnvnXdFnRA9FBLTnsZ/T28ugKit+CnM/Eef7hT5X9XqT4uH8exALstY+Ec5un8J21xLMgcWukXzD9oVDWMh8zrzt90zUBDmx/x3VYZX9Gcm26wHbtj/8AeZkvGZviHqNR9VrKeIbUANMhwO4uF4m1nhaSN5tupvB+N1cKS6no512nQ+mx6rWZfrG4vaKJseX7f5QVHXMQqLs92soYnwz3dQH4Xbn+k/zK/ePL063WiS/iyFzv2SOdF/cpC7TTqgj1glSOaiY1SoMpQ2EqVjfsgE0StFl1QJUB0pAfet0srimQC+YXN35oqk28/wAIXugJGRhkFGBCFgsOqMiUEaNKxvPJDRlo8XNOrgEGIaLpuuC5xsnKTqrw0EkwI15Lz/j3FTWeT/KB4R5nf5KZ2m453hDGfDDhPMj8LPtEDxEaCRsYXLzcnl1PTfix1d0ziviJ2LgOgj7qNinE95v4hr+39k6HCWT/AFPPn0UTEFxY2YGZ03MfRZxRXmajr/y+9SmKfwU4B+LX/ARd5DqhziQI38k2KrB3QNQbnSfJV2V0eqN/3RJ56lM5P9s8xCGvXEVC15J28MW8yoZxUZJcABtJP0EJ4yqz1s89haIIPhf90tQmXWmDItt6KDV4oIcQTJ9R80DeJEaxYR5hayVjuJjS2TMtMgz/AHXp3YnjzcRT7tzgatOx5ubs4fleP/xx2I5aRr911OqQQ5hLXA2IJBB6ELTGWJt3NPoh7hE22TNRUHYjjTsVhgah/UYSx3Xk4+YV7yV7RpOIQutFkcobyTukZXeyubCCoYRUx7+6RiJSf4XTfzRIBG7JQNvZXFIgEcdkmyVwvb2Eke/VAcBCIpFx0QHFI1dK4FIDjZZztZj8rRTbvdx6cloiViO0zv13E2FoPPl9Vny3WKsJuqU0srSRLtYEczp0uob8Qwk95IaW2ty3+aj8R4wJDWznuIAnSwUXFMxTmk1D3bWgCIkx9guWY366Zo5Xx9IFpzuBLLnpsOgVM6s1zIbnLi7l8pd0TtXH0KbrMNQ5dXOmD6hVWK4tVe0NmGjQBb4YM8qdrEy42HQmPoEDXNEDvAOcNuPqq431SZVtpnta5GOnNX29hNHB04ae+11tcKvyrsicn/ot38S3YJviipMaW1TLqJGjgZQtpp3uFXaaASNU9Tr8vfNR6tIi6KiyTPzQT1H/AEoa4jE28MsA/wC0OMfIhb82tz89tVQ9iMF3WDpCPj8bvN39oV+87+4QVTnddP3K53vqkcPfvzSVCJ2N415Ipm3JWHXkkK5vzuEjERv9OfJOj/KAm0nVEb/lBChARojzIGtj5IBI5rpCSpt5wm6kjfTXyKVuj0LOJ/COo4QVALiTrqpouAfcKdnoDaso2KM4wTrv81IpuEW9fNGwIt35LzP/AFE4pleWbwB56fNenQsH/qF2bNUNrsuWnxN5ttedlOfcPD2wFXiVOkA2m2XOgkneOuouoeJqvfJLjfaSnsFw81sYKenM6wAt9iOyVACSXNEc9VjlyY4admHFcpXlrqCUYQuMNEk7breUuC4afCyo+OZifKFouFYnCUx+mwM5zr6kov8AI/Ic/jzfdeb0uyGJOUlmUOIAm2vRX3D/APTyXPFWtGXZjdSfNaviXGqZLQ0/zN+6XjWPGHf3huwiHRtyKxy5+S9N8f4/HJvTJ1OxtIeEGoTztp8kxjOx9Nv87h5wi4n24E/pi3WyqKnaV1QgVDA6LXGc36wyvF+GsVwZjdKzfIiFB7uFaYxtKoJY6T11VUKRabrq4rfrm5ZJ6hQybFWfZjsm/FVsoOWkIzu3AOwHMqvYpFDi1eiHNpVCwP8Aiy2Jj+rUei0sYvc6dMNAa2PAAIF8o002ROMa2XjfYDHGnjqYB/3DlcTvIMTzuvYawJBg38vfJSLNLSUHn75ylyxJMJDyQDYPRcwWk879ZXBsAaIkgJpsT792Sk7DqgJv713RRG/mmC7oiNSum6CpokCFJl+qMD9kBt8v3SpoVP8AP+EVNxieSUae/VIOXQ/WBZZ7UOi3Mb+vVLTpkEX11EW6flIHkG3l+YQ94QbC0IJLdqJ39/umsVGU5ri4I89UTak6DX10SVnWv1Cd9HPbNUOA0WPNWnTyno4mBPIqRxLACq1s7JOFUZLvE6xIuZET1U1vi0lebllb3Xr3CYdRkeL8SqMcaOCpBzwJc4iQ0nQTzVP/AOCxT87sS57ZAyjM10nfNAEBeiUMO1kmP381E4hTNQw1pjmVePLJOojw3WC4RwZwrMeyTlcCZuPmtZ2sph1B1tlOwvDRSmdSoHaAF1IgaKZbllut/Ga6ecdlMGw1XiqJtIEdVsGcPwob/tMa7bT6krMcMq93VGzhIHVbxnD6ZfLmyCAY5c7Lo5sspl7c/Dhj46ZLifCabzYAu2y/k7qox+D/AKh5AQPXmvSuJMaxvhaG22ssTjr5iji5LtPNxTTOtamsZaOoT5OqjY58hq7/AHHmXqnOGVMtem8XyuDo0+Er0pnbkzJoj/2/svNuFNl/kCrcrXjwlnbPkyu9PdhrYe/ygASk7JI6wFisB5I48vcIC/6EoyLXSgKSkDZ+vuVxREWlMF69EO/qichaUgUDRdGyT38kp6pU0Ast9Z/H3RgRfc/sLfQI3tj375pWtsstdqBlsOX9ktIC/NPlt/MkwP8Ajt+UvdQNfLfy+6eiMNkxEaX/ALdEhoyLG1v3T7jeN4k++S54nymPPb6JhUVsNDiG738yNUFCpDiOVlZ4ynLQdC0/dU2Kw5a8P/5C/T3ZcXLx6telx8vlhLf8LCkczraBSa1MWhQ8LU1QcYxmRltYXPOnTO6ZxFfM45dGm/UpriTW93rchQ8Hw2KQe5xDyS432OxVH2iq1g2WtJDpiLn5LTH8XllIyOPq021HE3M2voea2nZTj4xDcrvjZA8xzXmz8DVcSS0jzEfdaDsjgXMqh7jlEf8AtK7eXCeG/sefxc1/s1rqtxxyr4fJef4jFzK23E4LD5LzyuYcQs/48l2v+Vda0juP3SYhsFSKFO903WpFzyIIXfJ08y+zvCqcAnmppTTBlEcl0roxmowyu696z2suA6pBESftqle7ZcjcNNn0CcjbqmaYvHU/unswidvtO6ARt10/lLMDzSREpgROk8tEjAeWwQDXSPe6dfb1KQNk6dUtT4SEk3KJ+nU2Umj1vrP+U4ACLeaSuY66/Pb01To0ke/NTZ2YotZI8Eg+9f8ACIEAfe+qZJJiYH7+qACl85+sSjBP19/Vc3e+ySo63XbpzP2QDdQTbYW+Wn1n5qM6qHhzbEgacvNTMtzOh28155wDixHE6we7wvLmgbSLD6BZZzdb8V6saelXGaN+SjYgmo+/wjX9ktXDxUtrPyCs6zQ1sgD4SfU+wuPw77d/9nXRjFYoBpja0Kkr1zlEW6nkeZT44XVILs7WzoCDA6m+pTT+DVg0gubBtpb/AOyuePxExyy91nOMOzAg5gJ326H91nTxAgC4kWjprK1XEOBEk95Vno23zMlZrinDqDTlaHOceZK6ePKXpjzcNx72ssBxQObLjmvAAuZ6qn43hSHkjToZjzWk4R2eAYO7Hi1cTp5dFWcZZZxcTOnmQqw15dMuTcx1aqqBki+moRjW6h1qpY3N7PsKWx4c0ELu43DyDcEJSZkpWrJ708wLn6wAqqjxpjqzKTM1RxIHhEgdSsdU47UxjgwEUwTz21Jd8jZbfgmFoYbKxh8TiCCdXHQ5tmi4gTz5LkdKcykc3I7gXieZRGd+Ux79UnE+IZWFtN7Gn4id7aSUIrt72lTpeNpgveR4Rmb++3VLYGNB6IgFIxLAw63P5Uau/wAJvtzTBI9+/d0puZKUkdL7SEIvbpOo05pBwOpjyRi2uxj5qBjeLU6bmteYJ0sYg79UxT4/QLiM4H5+kBTaac6c0Tun8sKtPGqBd8bfOfPROjidNzQQ5t9LqTTQQBNrIG8ymm1gRDSOpGgStIge/mkDlY+pQubNz7A/CUkAShqm19LW+yAUOvO53XifaQd1jasbVJE363XrfE+KtohuY3eSGjmQCfwfkvE+K4k1aj3nVzifmlfbbi+16rwXHfxFNjwDcQd9NSeSv+6zuI2EH+y8q7F8Ze14YAfQx/letcOqCx057lY5Y9tfK/6NVcOdCPRVmM4Y6SA6Br1/wtTUboZ84UHGVQZt6nmfY+an+uSr/utjK47hNiA7a/RQR2eZ4TckaGFa/wAWJdJ1JA8955rsDXdkIIktkj5TCvGT4jLK/T2FY1lGQJtBAvHUcx9l532keA8g/wA0/MxcecLW18cIIvBnMDaTztoduqwnEq2aDrBME6x1XVx4uTPLdU3FjDABzS8GrS0t5flQeJV8zyNgl4ZWyvHI2W8uqys6XUXRwlLd08CtpGL2zD8IoUmNbTptDZhxIBJjU5nawkxxbSezEvl1NtMuyGAGvPwkCJcTmMybR1Vrj2sexjmmc2gba1gfLqqnimBqYppp0nBrSZc+J8A/lYB8RnfouR0nHZXVw2nTBA1OURexBsYIF/ortuCDQREy7MXEQBYRA9AExwLBDDUGsDi8hxlzgBr+N7qTjsaQx7rmBDRGrtpnbRGoNsg7Ad7WqVq1RzWs/TLB/wAtQYjSC1UnFMIKLWViahY6t3ZkTaBJAtPxa9FseIRTfRpQSS9upEFxuXE7+IWnVYfjeLptxbu9d3zGvlzQPBO++0NHVLxGzOK4Viy9rfCyYiSGyJIIbczG5T3DOAYqtUysLb0w8S43Y6YIj4vhKk4bhdXE1g+oZJdDLGRo4ZW6AfSQtxwfi2ao6iGZH0S1oJj4XS1oHMeG/opuJ7YHjfYXGt8YqZv6GG/pa6y+H7K1ajf0hUy5iCBPxAxcfymTvzXu+Jx9Og0PqOzOPhJjV+4AXnvautWovbWDDSD7i8F5BBDnt6W1RqQ5ds9U4e6hQqUhTdnDO8qF7i58aS28taDsLndU+Fw+Lw7Qxxe1rhLQ4WIMEw0z0urw401HuqVS5znfFBABBMlptYK6/hHvbTxbqjA01G0mhs+AyAJ6efJTTlZPglDFNr5qQdVJP+2Zg3k6GF6LwThONqhznllJrSQQX5jmHxCAItbdaLiPd4TI2nTYaz8rcxOUkNFydwNfmq7F8fFHGDMIw9Rgdlgiap67mwBU6/Tt/FBxGli8w7pwe0iQchaNBzHks9xPiXEWtL2AOYx2R0NDyHDWQ29lpOz+BxFVlZ7HgPc8nM9veNplolxawOHiiAAbGByVriuGUsJhXUw+W1ahe/MZc8kC5izQdSOsIkLbzXtm/EOwWFrO+Km7M+AREiGujYc/NYipXzEnmZ+a9rx4DgZAIIggixG4K8W4/gP4bEPpizZln/U6efL0VybOZeNCx5BBBII3Flu+znaf4Q93w7cz1A2C88pVpPIqRTrFpluoU5Yt5ZZuPoDB49rmi/n94J3QcRqS0wfZ2Xk3Du2dQFoqnwD/AIjfrzWgwfaanVaYdldEwfp6qLjWd6T8TTArZjZhk38rFR8XxAMDIImAddQAZ/HzWa4nxF7mOEjKDqd7TAHzVDxLGPcBmM2geSvDBGWVXWK4qYJJsZg84KzmOxkgnnKj1a/NQqtSSuiemQCUVM3QogmGgw+NzfEIK6vjQwga/hReF4gfCU9VYGOJiQdI+q1lumdk2+iWNLfCxoAORuk2NnQPJW3Bm5RtAHhvJI6mOip6Qa7vS1wz5gHEbNJu2dZmb9FNq12UmAB0VIOVouQAAQ2Ogj5rn20BWJLssmGuJdbUEyAFCxmILXkuaXeHwMA8OcfDmJuc2Yx1Ck4fEtzG94uCdHxIPXyVLWrBlUvqu/TaKYeWg3qHNYHa8/NMKXjmHrOr97WqtDTlbmIHgu7wlrSS6CCM32VOzDfxGILGkDvXmD/xEm49Ff1sKcTXeA0tbTkvfYuFnWHMGQmKlUUmsFEZXvbAMyfi1LuV04FtgKbaXeCm4tptqscXAn+QHIBymXE+ir8BUeKrzSd+oZbmcTOUkzcCRJDQi4riS3OzRhJaXRd5aIcWjaJy+oUrH4Mn+FpNb+pVOdwJ1sB4vQW9VFNb0eNYLDCn3xzVSxuexfld1LtCPoqXtzj6OJNMl8gQRlM+AifnoElOk0vqs1ZLg57svxCS0tzTeRPkCu45xGk6rhKDqYGZ1N1WIZTa18bgSDcn1Cz3Z0rX1kWcledk8PmrAXt48uuZzNLc+qqMaWmtUFP4A9wb/wBZMfQLd/6d8ELB/EPN6nhpjQxqSec5YA81fuFemvpYVsEloc+oBPlymLWOizPFHtqlg8LmgvElpdYAOazkLh1/6CrerjmuFcOflAiA0wWxIOnMjRZStiS4MEBgaPC0GQLRM/zGN+pU0RoKnHG0aXdUmNkjYQAI3A3uV5T2tx7qtVuGa74jL3TtqfsVpsViYGsDn1/JWL45mp1BiGNEj4gdxzPVSpqqWMzAtPxDnqQN1j/9RuHlzWVh/J4XeR3+alU8cHPpVGmz5HWeXorLFPD2ljxIIjz/ALpTLVOzceTgz5qTRqk2Ov3T3F+FOovjVp+E8wu4LQFSs1j9DOmoMWXRdWbTjlZQuCaKtOJ8LfR+K7dnbevIqpcbwssW2VC5xG5jzREzuhcgYwzZaMdO7snyQOpqQ88kBajdFxR4XJ4pp6qVNHQKmONtbFW/Z/gzHUxUeJJ0G0IOJ4a5IEDkETKb0Lj9fQhqBhZm1cC4U2i5IEg+UWuqZzCyXuAa+swPcXFxIc0OloggxcabgBW2HwDW1sxcXQ6XHTMQMs9RcpMfgzNUNytcxo/UJksaZMAbSRPoo0GXwnFKZxTTSeHPe3ITEydAdbfCNFJ4jRZWdSJqmAHuDdCHTqQNPhn5BBwbhfdGq1lRwBc2mSA0Ezc5NSHRGmi1FPAtoU6poiTUtOpO5M/lPQU3DZbTqucQGQRYETLpGuu11UnFtYx2bLJILWkTmyDLlJ0AdmcY6BXfEmhzGtPwBskyALjxNJO8NAB6lN4fB0qneV3j9KmwZLfEXt3HSNBzQFD2WpNrVxTrjOwhwudGgFxPn+6l8b41UYWVWeBhuxtM/qZYgGXCCDHkrvsmRVeagpQadMwJsT8rjVYvGMqZy2o3KXNBaNSxk5vDyCXumsOAUH1X0g8ENJOUlhLXO1MnTVX3EuGUP4l4rU75Aczzao4WdlM6iR8gl4TQdRz4XEVWmgQ1zSC6mLiSM2W+aRadlQY+tWx9QuayKdMOiAYGmp3cYCnrZtXh+zGHJpfpNgzIBNhY66ne6ucZxFtAyADbKGAxAGnkLrO4PHvoU2Mc/PUbmkm4AIAAvrF1WYnFFxJNydUW66haC7UwQJOY21N7m99VXYrG5Tcz00lO4ivbn05/2VHxGp3bmvNwbE+ehUKS60ky65+gHIKn46SaDy3VsHzA1Vs2pIUPFUxBB0NigmSoEtJaz4HDvKfQtuR+PRauhVFSmHDcSsvwUeM0H/FTcXMPTRw+UFWHZquWuqUXfymW+R1/CeeJ41zKTTUfQeLO8bP/AND7FNYXgopPFQScsmBtblupPaKmW5azdabp/wDidQrRjg9oe3QiVHlZOlalZzHdp6RGUtLp1aRAUQdnjUZnM05Mhp8Vtp0WuyNdMgHmly2MXCqZfg0w/wD4OpFnMJ/7R90g4FVFvDJ5PC1rmgmBHoUy/CEafhPyoZN3Bq2zJ8nNP5UKtTc0w8Fp5EEH6rZvoZtLdBAVbxPhr3g6uLRby5JzPYsZhyayyQBujNWVP7OUM2IZyEuPoP8AC19M73WxoUMgYwGwEX6BQeJwwkGJcTbmOY8laVHsdLcwmDFxPmo4wLalMFwB26g8xuFnL9VXtlSkCxzjrYeQJunadEPYc1wHZo2JAtPMLly0Zq/grR31Um5FSoAT/LZunJWbDloQ2wLg30OsLlyqkz2Kph1NwcJAqsIHnlH5Ke4rXc7Ed2TDcjzAteGifkuXKaa3wru4okUwIbRDhN7zvz1Xk1aqSZNyQb3te0eUW80q5RfamyxwP/jHAknI9sSdiRb6qH2WxzxSe0G2YAdJBJg9YC5cilBPeozylXLNSuLyQ47gkDyUapTD6EOvZcuRAr+H1Dkb1CnVhZcuToYfizzTxTHNsZb94+xVxjhkxNFzbFxc09QuXK78KLfGMDmEHSFW9kahNItNwNPsuXLH/q0+rKsIcIUTtA4tpS2xJg+UFcuU30rH2ymHruicxnnKsez/ABOpUJa8zGh3SrlrjPYz+LrEMETuoxGaJSrlBMNxemG1ngaA/wB1P7JUw7ECdmkrly6b/wAWM9tw/BMqQXDxDRwsR6oOC4gvZcD4nCwjQwkXLH4t/9k="/>
          <p:cNvSpPr>
            <a:spLocks noChangeAspect="1" noChangeArrowheads="1"/>
          </p:cNvSpPr>
          <p:nvPr/>
        </p:nvSpPr>
        <p:spPr bwMode="auto">
          <a:xfrm>
            <a:off x="307975" y="-876300"/>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https://kirmizibisiklet.files.wordpress.com/2013/09/mustafa-kutl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00808"/>
            <a:ext cx="8296473" cy="4581128"/>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Dikdörtgen 3"/>
          <p:cNvSpPr/>
          <p:nvPr/>
        </p:nvSpPr>
        <p:spPr>
          <a:xfrm>
            <a:off x="2460312" y="172277"/>
            <a:ext cx="3991798"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Andalus" pitchFamily="18" charset="-78"/>
                <a:cs typeface="Andalus" pitchFamily="18" charset="-78"/>
              </a:rPr>
              <a:t>TÜRK EDEBİYATI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736202" y="3398486"/>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smtClean="0">
                <a:solidFill>
                  <a:srgbClr val="C00000"/>
                </a:solidFill>
                <a:latin typeface="Arial" charset="0"/>
              </a:rPr>
              <a:t>45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843808" y="482670"/>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755650" y="100934"/>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rPr>
              <a:t>BİYOLOJİ</a:t>
            </a:r>
            <a:endParaRPr lang="tr-TR" sz="4000" b="1" dirty="0">
              <a:solidFill>
                <a:schemeClr val="tx2"/>
              </a:solidFill>
            </a:endParaRPr>
          </a:p>
        </p:txBody>
      </p:sp>
      <p:sp>
        <p:nvSpPr>
          <p:cNvPr id="67587" name="Rectangle 3"/>
          <p:cNvSpPr>
            <a:spLocks noChangeArrowheads="1"/>
          </p:cNvSpPr>
          <p:nvPr/>
        </p:nvSpPr>
        <p:spPr bwMode="auto">
          <a:xfrm>
            <a:off x="396323" y="945058"/>
            <a:ext cx="7921625" cy="50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600" b="1" dirty="0">
                <a:effectLst>
                  <a:outerShdw blurRad="38100" dist="38100" dir="2700000" algn="tl">
                    <a:srgbClr val="C0C0C0"/>
                  </a:outerShdw>
                </a:effectLst>
              </a:rPr>
              <a:t>SORU </a:t>
            </a:r>
            <a:r>
              <a:rPr lang="tr-TR" sz="3600" b="1" dirty="0" smtClean="0">
                <a:effectLst>
                  <a:outerShdw blurRad="38100" dist="38100" dir="2700000" algn="tl">
                    <a:srgbClr val="C0C0C0"/>
                  </a:outerShdw>
                </a:effectLst>
              </a:rPr>
              <a:t>13: </a:t>
            </a:r>
            <a:endParaRPr lang="tr-TR" sz="3600"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179512" y="1767006"/>
            <a:ext cx="8348538" cy="3785652"/>
          </a:xfrm>
          <a:prstGeom prst="rect">
            <a:avLst/>
          </a:prstGeom>
        </p:spPr>
        <p:txBody>
          <a:bodyPr wrap="square">
            <a:spAutoFit/>
          </a:bodyPr>
          <a:lstStyle/>
          <a:p>
            <a:r>
              <a:rPr lang="tr-TR" sz="4000" dirty="0" smtClean="0"/>
              <a:t>  </a:t>
            </a:r>
            <a:r>
              <a:rPr lang="tr-TR" sz="4000" b="1" i="1" dirty="0" smtClean="0">
                <a:latin typeface="Candara" pitchFamily="34" charset="0"/>
              </a:rPr>
              <a:t>Hücre </a:t>
            </a:r>
            <a:r>
              <a:rPr lang="tr-TR" sz="4000" b="1" i="1" dirty="0">
                <a:latin typeface="Candara" pitchFamily="34" charset="0"/>
              </a:rPr>
              <a:t>zarının günümüzde geçerli olan akıcı mozaik zar modeli iki bilim adamı tarafından bir hipotez olarak ileri sürülmüştür. </a:t>
            </a:r>
            <a:endParaRPr lang="tr-TR" sz="4000" b="1" i="1" dirty="0" smtClean="0">
              <a:latin typeface="Candara" pitchFamily="34" charset="0"/>
            </a:endParaRPr>
          </a:p>
          <a:p>
            <a:r>
              <a:rPr lang="tr-TR" sz="4000" b="1" i="1" dirty="0">
                <a:latin typeface="Candara" pitchFamily="34" charset="0"/>
              </a:rPr>
              <a:t> </a:t>
            </a:r>
            <a:r>
              <a:rPr lang="tr-TR" sz="4000" b="1" i="1" dirty="0" smtClean="0">
                <a:latin typeface="Candara" pitchFamily="34" charset="0"/>
              </a:rPr>
              <a:t>     Bu </a:t>
            </a:r>
            <a:r>
              <a:rPr lang="tr-TR" sz="4000" b="1" i="1" dirty="0">
                <a:latin typeface="Candara" pitchFamily="34" charset="0"/>
              </a:rPr>
              <a:t>iki bilim adamının adını yazar  mısınız?</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555776" y="260648"/>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8611"/>
                                        </p:tgtEl>
                                        <p:attrNameLst>
                                          <p:attrName>style.visibility</p:attrName>
                                        </p:attrNameLst>
                                      </p:cBhvr>
                                      <p:to>
                                        <p:strVal val="visible"/>
                                      </p:to>
                                    </p:set>
                                    <p:anim calcmode="lin" valueType="num">
                                      <p:cBhvr>
                                        <p:cTn id="13" dur="500" fill="hold"/>
                                        <p:tgtEl>
                                          <p:spTgt spid="6861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8611"/>
                                        </p:tgtEl>
                                        <p:attrNameLst>
                                          <p:attrName>ppt_y</p:attrName>
                                        </p:attrNameLst>
                                      </p:cBhvr>
                                      <p:tavLst>
                                        <p:tav tm="0">
                                          <p:val>
                                            <p:strVal val="#ppt_y"/>
                                          </p:val>
                                        </p:tav>
                                        <p:tav tm="100000">
                                          <p:val>
                                            <p:strVal val="#ppt_y"/>
                                          </p:val>
                                        </p:tav>
                                      </p:tavLst>
                                    </p:anim>
                                    <p:anim calcmode="lin" valueType="num">
                                      <p:cBhvr>
                                        <p:cTn id="15" dur="500" fill="hold"/>
                                        <p:tgtEl>
                                          <p:spTgt spid="6861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86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512" y="1196752"/>
            <a:ext cx="8064896" cy="2680320"/>
          </a:xfrm>
        </p:spPr>
        <p:txBody>
          <a:bodyPr/>
          <a:lstStyle/>
          <a:p>
            <a:r>
              <a:rPr lang="tr-TR" sz="6000" b="1" dirty="0" smtClean="0">
                <a:latin typeface="Candara" pitchFamily="34" charset="0"/>
              </a:rPr>
              <a:t>CEVAP:</a:t>
            </a:r>
            <a:r>
              <a:rPr lang="tr-TR" b="1" dirty="0" smtClean="0"/>
              <a:t/>
            </a:r>
            <a:br>
              <a:rPr lang="tr-TR" b="1" dirty="0" smtClean="0"/>
            </a:br>
            <a:r>
              <a:rPr lang="tr-TR" sz="5400" b="1" dirty="0">
                <a:latin typeface="Calibri"/>
                <a:ea typeface="Calibri"/>
                <a:cs typeface="Times New Roman"/>
              </a:rPr>
              <a:t>L.SİNGER (SİNGIR)</a:t>
            </a:r>
            <a:r>
              <a:rPr lang="tr-TR" sz="4800" b="1" dirty="0">
                <a:latin typeface="Calibri"/>
                <a:ea typeface="Calibri"/>
                <a:cs typeface="Times New Roman"/>
              </a:rPr>
              <a:t>   </a:t>
            </a:r>
            <a:r>
              <a:rPr lang="tr-TR" sz="6000" b="1" dirty="0">
                <a:solidFill>
                  <a:srgbClr val="C00000"/>
                </a:solidFill>
                <a:latin typeface="Calibri"/>
                <a:ea typeface="Calibri"/>
                <a:cs typeface="Times New Roman"/>
              </a:rPr>
              <a:t>ve</a:t>
            </a:r>
            <a:r>
              <a:rPr lang="tr-TR" sz="6000" b="1" dirty="0">
                <a:latin typeface="Calibri"/>
                <a:ea typeface="Calibri"/>
                <a:cs typeface="Times New Roman"/>
              </a:rPr>
              <a:t> </a:t>
            </a:r>
            <a:r>
              <a:rPr lang="tr-TR" sz="5400" b="1" dirty="0">
                <a:latin typeface="Calibri"/>
                <a:ea typeface="Calibri"/>
                <a:cs typeface="Times New Roman"/>
              </a:rPr>
              <a:t>G.NİCHOLSON (NİKILSIN) </a:t>
            </a:r>
            <a:endParaRPr lang="tr-TR" sz="5400" b="1" dirty="0" smtClean="0"/>
          </a:p>
        </p:txBody>
      </p:sp>
      <p:sp>
        <p:nvSpPr>
          <p:cNvPr id="2" name="Dikdörtgen 1"/>
          <p:cNvSpPr/>
          <p:nvPr/>
        </p:nvSpPr>
        <p:spPr>
          <a:xfrm>
            <a:off x="2699792" y="332656"/>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9669" y="3425781"/>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smtClean="0">
                <a:solidFill>
                  <a:srgbClr val="C00000"/>
                </a:solidFill>
                <a:latin typeface="Arial" charset="0"/>
              </a:rPr>
              <a:t>30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843808" y="391593"/>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40573" y="81434"/>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800" b="1" dirty="0" smtClean="0">
                <a:solidFill>
                  <a:schemeClr val="tx2"/>
                </a:solidFill>
              </a:rPr>
              <a:t>BİYOLOJİ</a:t>
            </a:r>
            <a:endParaRPr lang="tr-TR" sz="4800" b="1" dirty="0">
              <a:solidFill>
                <a:schemeClr val="tx2"/>
              </a:solidFill>
            </a:endParaRPr>
          </a:p>
        </p:txBody>
      </p:sp>
      <p:sp>
        <p:nvSpPr>
          <p:cNvPr id="71683" name="Rectangle 3"/>
          <p:cNvSpPr>
            <a:spLocks noChangeArrowheads="1"/>
          </p:cNvSpPr>
          <p:nvPr/>
        </p:nvSpPr>
        <p:spPr bwMode="auto">
          <a:xfrm>
            <a:off x="179512" y="945034"/>
            <a:ext cx="7921625" cy="5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800" b="1" dirty="0">
                <a:latin typeface="Calibri" pitchFamily="34" charset="0"/>
              </a:rPr>
              <a:t>SORU </a:t>
            </a:r>
            <a:r>
              <a:rPr lang="tr-TR" sz="4800" b="1" dirty="0" smtClean="0">
                <a:latin typeface="Calibri" pitchFamily="34" charset="0"/>
              </a:rPr>
              <a:t>14: </a:t>
            </a:r>
            <a:endParaRPr lang="tr-TR" sz="4800" b="1" dirty="0">
              <a:latin typeface="Calibri" pitchFamily="34" charset="0"/>
            </a:endParaRPr>
          </a:p>
          <a:p>
            <a:pPr>
              <a:lnSpc>
                <a:spcPct val="80000"/>
              </a:lnSpc>
              <a:spcBef>
                <a:spcPct val="20000"/>
              </a:spcBef>
              <a:defRPr/>
            </a:pPr>
            <a:r>
              <a:rPr lang="tr-TR" sz="2800" dirty="0">
                <a:effectLst>
                  <a:outerShdw blurRad="38100" dist="38100" dir="2700000" algn="tl">
                    <a:srgbClr val="C0C0C0"/>
                  </a:outerShdw>
                </a:effectLst>
              </a:rPr>
              <a:t> </a:t>
            </a:r>
          </a:p>
        </p:txBody>
      </p:sp>
      <p:sp>
        <p:nvSpPr>
          <p:cNvPr id="2" name="Dikdörtgen 1"/>
          <p:cNvSpPr/>
          <p:nvPr/>
        </p:nvSpPr>
        <p:spPr>
          <a:xfrm>
            <a:off x="179513" y="1916832"/>
            <a:ext cx="8333460" cy="2585323"/>
          </a:xfrm>
          <a:prstGeom prst="rect">
            <a:avLst/>
          </a:prstGeom>
        </p:spPr>
        <p:txBody>
          <a:bodyPr wrap="square">
            <a:spAutoFit/>
          </a:bodyPr>
          <a:lstStyle/>
          <a:p>
            <a:r>
              <a:rPr lang="tr-TR" sz="5400" b="1" dirty="0">
                <a:latin typeface="Browallia New" pitchFamily="34" charset="-34"/>
                <a:cs typeface="Browallia New" pitchFamily="34" charset="-34"/>
              </a:rPr>
              <a:t>Sistematikte </a:t>
            </a:r>
            <a:r>
              <a:rPr lang="tr-TR" sz="5400" b="1" dirty="0" err="1">
                <a:latin typeface="Browallia New" pitchFamily="34" charset="-34"/>
                <a:cs typeface="Browallia New" pitchFamily="34" charset="-34"/>
              </a:rPr>
              <a:t>protista</a:t>
            </a:r>
            <a:r>
              <a:rPr lang="tr-TR" sz="5400" b="1" dirty="0">
                <a:latin typeface="Browallia New" pitchFamily="34" charset="-34"/>
                <a:cs typeface="Browallia New" pitchFamily="34" charset="-34"/>
              </a:rPr>
              <a:t> âleminde yer alan </a:t>
            </a:r>
            <a:r>
              <a:rPr lang="tr-TR" sz="5400" b="1" u="sng" dirty="0" err="1">
                <a:latin typeface="Browallia New" pitchFamily="34" charset="-34"/>
                <a:cs typeface="Browallia New" pitchFamily="34" charset="-34"/>
              </a:rPr>
              <a:t>protozoalardan</a:t>
            </a:r>
            <a:r>
              <a:rPr lang="tr-TR" sz="5400" b="1" dirty="0">
                <a:latin typeface="Browallia New" pitchFamily="34" charset="-34"/>
                <a:cs typeface="Browallia New" pitchFamily="34" charset="-34"/>
              </a:rPr>
              <a:t> hangi grup </a:t>
            </a:r>
            <a:r>
              <a:rPr lang="tr-TR" sz="5400" b="1" u="sng" dirty="0" err="1">
                <a:latin typeface="Browallia New" pitchFamily="34" charset="-34"/>
                <a:cs typeface="Browallia New" pitchFamily="34" charset="-34"/>
              </a:rPr>
              <a:t>kontraktil</a:t>
            </a:r>
            <a:r>
              <a:rPr lang="tr-TR" sz="5400" b="1" u="sng" dirty="0">
                <a:latin typeface="Browallia New" pitchFamily="34" charset="-34"/>
                <a:cs typeface="Browallia New" pitchFamily="34" charset="-34"/>
              </a:rPr>
              <a:t> </a:t>
            </a:r>
            <a:r>
              <a:rPr lang="tr-TR" sz="5400" b="1" dirty="0">
                <a:latin typeface="Browallia New" pitchFamily="34" charset="-34"/>
                <a:cs typeface="Browallia New" pitchFamily="34" charset="-34"/>
              </a:rPr>
              <a:t>koful içermez?</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915816" y="404664"/>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2707"/>
                                        </p:tgtEl>
                                        <p:attrNameLst>
                                          <p:attrName>style.visibility</p:attrName>
                                        </p:attrNameLst>
                                      </p:cBhvr>
                                      <p:to>
                                        <p:strVal val="visible"/>
                                      </p:to>
                                    </p:set>
                                    <p:anim calcmode="lin" valueType="num">
                                      <p:cBhvr>
                                        <p:cTn id="13" dur="500" fill="hold"/>
                                        <p:tgtEl>
                                          <p:spTgt spid="7270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2707"/>
                                        </p:tgtEl>
                                        <p:attrNameLst>
                                          <p:attrName>ppt_y</p:attrName>
                                        </p:attrNameLst>
                                      </p:cBhvr>
                                      <p:tavLst>
                                        <p:tav tm="0">
                                          <p:val>
                                            <p:strVal val="#ppt_y"/>
                                          </p:val>
                                        </p:tav>
                                        <p:tav tm="100000">
                                          <p:val>
                                            <p:strVal val="#ppt_y"/>
                                          </p:val>
                                        </p:tav>
                                      </p:tavLst>
                                    </p:anim>
                                    <p:anim calcmode="lin" valueType="num">
                                      <p:cBhvr>
                                        <p:cTn id="15" dur="500" fill="hold"/>
                                        <p:tgtEl>
                                          <p:spTgt spid="7270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270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9552" y="1268760"/>
            <a:ext cx="6870700" cy="2248272"/>
          </a:xfrm>
        </p:spPr>
        <p:txBody>
          <a:bodyPr/>
          <a:lstStyle/>
          <a:p>
            <a:r>
              <a:rPr lang="tr-TR" sz="6600" b="1" dirty="0" smtClean="0">
                <a:latin typeface="Candara" pitchFamily="34" charset="0"/>
              </a:rPr>
              <a:t>Cevap:</a:t>
            </a:r>
            <a:br>
              <a:rPr lang="tr-TR" sz="6600" b="1" dirty="0" smtClean="0">
                <a:latin typeface="Candara" pitchFamily="34" charset="0"/>
              </a:rPr>
            </a:br>
            <a:r>
              <a:rPr lang="tr-TR" sz="6600" b="1" dirty="0">
                <a:latin typeface="Candara" pitchFamily="34" charset="0"/>
                <a:ea typeface="Calibri"/>
                <a:cs typeface="Times New Roman"/>
              </a:rPr>
              <a:t>SPORLULAR </a:t>
            </a:r>
            <a:endParaRPr lang="tr-TR" sz="6600" b="1" dirty="0" smtClean="0">
              <a:latin typeface="Candara" pitchFamily="34" charset="0"/>
            </a:endParaRPr>
          </a:p>
        </p:txBody>
      </p:sp>
      <p:sp>
        <p:nvSpPr>
          <p:cNvPr id="2" name="Dikdörtgen 1"/>
          <p:cNvSpPr/>
          <p:nvPr/>
        </p:nvSpPr>
        <p:spPr>
          <a:xfrm>
            <a:off x="2699792" y="332656"/>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331640" y="3395216"/>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smtClean="0">
                <a:solidFill>
                  <a:srgbClr val="C00000"/>
                </a:solidFill>
                <a:latin typeface="Arial" charset="0"/>
              </a:rPr>
              <a:t>30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843808" y="482670"/>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755650" y="333375"/>
            <a:ext cx="7772400" cy="71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smtClean="0">
                <a:solidFill>
                  <a:schemeClr val="tx2"/>
                </a:solidFill>
              </a:rPr>
              <a:t>BİYOLOJİ </a:t>
            </a:r>
            <a:endParaRPr lang="tr-TR" sz="4000" b="1" dirty="0">
              <a:solidFill>
                <a:schemeClr val="tx2"/>
              </a:solidFill>
            </a:endParaRPr>
          </a:p>
        </p:txBody>
      </p:sp>
      <p:sp>
        <p:nvSpPr>
          <p:cNvPr id="75779" name="Rectangle 3"/>
          <p:cNvSpPr>
            <a:spLocks noChangeArrowheads="1"/>
          </p:cNvSpPr>
          <p:nvPr/>
        </p:nvSpPr>
        <p:spPr bwMode="auto">
          <a:xfrm>
            <a:off x="251520" y="1218372"/>
            <a:ext cx="7921625" cy="5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400" b="1" dirty="0">
                <a:effectLst>
                  <a:outerShdw blurRad="38100" dist="38100" dir="2700000" algn="tl">
                    <a:srgbClr val="C0C0C0"/>
                  </a:outerShdw>
                </a:effectLst>
              </a:rPr>
              <a:t>SORU </a:t>
            </a:r>
            <a:r>
              <a:rPr lang="tr-TR" sz="4400" b="1" dirty="0" smtClean="0">
                <a:effectLst>
                  <a:outerShdw blurRad="38100" dist="38100" dir="2700000" algn="tl">
                    <a:srgbClr val="C0C0C0"/>
                  </a:outerShdw>
                </a:effectLst>
              </a:rPr>
              <a:t>15: </a:t>
            </a:r>
            <a:endParaRPr lang="tr-TR" sz="4400" b="1" dirty="0">
              <a:effectLst>
                <a:outerShdw blurRad="38100" dist="38100" dir="2700000" algn="tl">
                  <a:srgbClr val="C0C0C0"/>
                </a:outerShdw>
              </a:effectLst>
            </a:endParaRPr>
          </a:p>
        </p:txBody>
      </p:sp>
      <p:sp>
        <p:nvSpPr>
          <p:cNvPr id="2" name="Dikdörtgen 1"/>
          <p:cNvSpPr/>
          <p:nvPr/>
        </p:nvSpPr>
        <p:spPr>
          <a:xfrm>
            <a:off x="251520" y="1988840"/>
            <a:ext cx="8276530" cy="3046988"/>
          </a:xfrm>
          <a:prstGeom prst="rect">
            <a:avLst/>
          </a:prstGeom>
        </p:spPr>
        <p:txBody>
          <a:bodyPr wrap="square">
            <a:spAutoFit/>
          </a:bodyPr>
          <a:lstStyle/>
          <a:p>
            <a:r>
              <a:rPr lang="tr-TR" sz="4800" b="1" dirty="0" err="1">
                <a:latin typeface="Candara" pitchFamily="34" charset="0"/>
              </a:rPr>
              <a:t>Ökaryotlardaki</a:t>
            </a:r>
            <a:r>
              <a:rPr lang="tr-TR" sz="4800" b="1" dirty="0">
                <a:latin typeface="Candara" pitchFamily="34" charset="0"/>
              </a:rPr>
              <a:t> mitokondri ve kloroplastların oluşumu ile ilgili bilim insanlarınca ortaya atılan hipotezin adı nedir?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619672" y="3933825"/>
            <a:ext cx="61747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2400" b="1" dirty="0" smtClean="0">
                <a:solidFill>
                  <a:srgbClr val="FF0000"/>
                </a:solidFill>
                <a:latin typeface="Arial" charset="0"/>
              </a:rPr>
              <a:t>40 </a:t>
            </a:r>
            <a:r>
              <a:rPr lang="tr-TR" sz="2400" b="1" dirty="0">
                <a:solidFill>
                  <a:srgbClr val="FF0000"/>
                </a:solidFill>
                <a:latin typeface="Arial" charset="0"/>
              </a:rPr>
              <a:t>SANİYE</a:t>
            </a:r>
          </a:p>
          <a:p>
            <a:pPr eaLnBrk="1" hangingPunct="1"/>
            <a:endParaRPr lang="tr-TR" sz="2400" b="1" dirty="0">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164378" y="349571"/>
            <a:ext cx="3991798"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Andalus" pitchFamily="18" charset="-78"/>
                <a:cs typeface="Andalus" pitchFamily="18" charset="-78"/>
              </a:rPr>
              <a:t>TÜRK EDEBİYATI </a:t>
            </a:r>
          </a:p>
        </p:txBody>
      </p:sp>
    </p:spTree>
    <p:extLst>
      <p:ext uri="{BB962C8B-B14F-4D97-AF65-F5344CB8AC3E}">
        <p14:creationId xmlns:p14="http://schemas.microsoft.com/office/powerpoint/2010/main" val="2265221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097331" y="404664"/>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6803"/>
                                        </p:tgtEl>
                                        <p:attrNameLst>
                                          <p:attrName>style.visibility</p:attrName>
                                        </p:attrNameLst>
                                      </p:cBhvr>
                                      <p:to>
                                        <p:strVal val="visible"/>
                                      </p:to>
                                    </p:set>
                                    <p:anim calcmode="lin" valueType="num">
                                      <p:cBhvr>
                                        <p:cTn id="13" dur="500" fill="hold"/>
                                        <p:tgtEl>
                                          <p:spTgt spid="7680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6803"/>
                                        </p:tgtEl>
                                        <p:attrNameLst>
                                          <p:attrName>ppt_y</p:attrName>
                                        </p:attrNameLst>
                                      </p:cBhvr>
                                      <p:tavLst>
                                        <p:tav tm="0">
                                          <p:val>
                                            <p:strVal val="#ppt_y"/>
                                          </p:val>
                                        </p:tav>
                                        <p:tav tm="100000">
                                          <p:val>
                                            <p:strVal val="#ppt_y"/>
                                          </p:val>
                                        </p:tav>
                                      </p:tavLst>
                                    </p:anim>
                                    <p:anim calcmode="lin" valueType="num">
                                      <p:cBhvr>
                                        <p:cTn id="15" dur="500" fill="hold"/>
                                        <p:tgtEl>
                                          <p:spTgt spid="7680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680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844824"/>
            <a:ext cx="7696200" cy="2448272"/>
          </a:xfrm>
        </p:spPr>
        <p:txBody>
          <a:bodyPr/>
          <a:lstStyle/>
          <a:p>
            <a:pPr marL="0" indent="0" algn="ctr">
              <a:buNone/>
            </a:pPr>
            <a:r>
              <a:rPr lang="tr-TR" sz="6000" b="1" dirty="0">
                <a:latin typeface="Arial Unicode MS" pitchFamily="34" charset="-128"/>
                <a:ea typeface="Arial Unicode MS" pitchFamily="34" charset="-128"/>
                <a:cs typeface="Arial Unicode MS" pitchFamily="34" charset="-128"/>
              </a:rPr>
              <a:t>CEVAP:</a:t>
            </a:r>
            <a:br>
              <a:rPr lang="tr-TR" sz="6000" b="1" dirty="0">
                <a:latin typeface="Arial Unicode MS" pitchFamily="34" charset="-128"/>
                <a:ea typeface="Arial Unicode MS" pitchFamily="34" charset="-128"/>
                <a:cs typeface="Arial Unicode MS" pitchFamily="34" charset="-128"/>
              </a:rPr>
            </a:br>
            <a:r>
              <a:rPr lang="tr-TR" sz="6000" b="1" dirty="0">
                <a:solidFill>
                  <a:srgbClr val="C00000"/>
                </a:solidFill>
                <a:latin typeface="Arial Unicode MS" pitchFamily="34" charset="-128"/>
                <a:ea typeface="Arial Unicode MS" pitchFamily="34" charset="-128"/>
                <a:cs typeface="Arial Unicode MS" pitchFamily="34" charset="-128"/>
              </a:rPr>
              <a:t>ENDOSİMBİYOZİZ </a:t>
            </a:r>
          </a:p>
        </p:txBody>
      </p:sp>
      <p:sp>
        <p:nvSpPr>
          <p:cNvPr id="3" name="Dikdörtgen 2"/>
          <p:cNvSpPr/>
          <p:nvPr/>
        </p:nvSpPr>
        <p:spPr>
          <a:xfrm>
            <a:off x="2627784" y="260648"/>
            <a:ext cx="2836033" cy="707886"/>
          </a:xfrm>
          <a:prstGeom prst="rect">
            <a:avLst/>
          </a:prstGeom>
        </p:spPr>
        <p:txBody>
          <a:bodyPr wrap="none">
            <a:spAutoFit/>
          </a:bodyPr>
          <a:lstStyle/>
          <a:p>
            <a:pPr lvl="0" algn="ctr">
              <a:defRPr/>
            </a:pPr>
            <a:r>
              <a:rPr lang="tr-TR" sz="4000" b="1" dirty="0">
                <a:solidFill>
                  <a:srgbClr val="FF0000"/>
                </a:solidFill>
              </a:rPr>
              <a:t>BİYOLOJİ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058065" y="3501008"/>
            <a:ext cx="62258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 </a:t>
            </a:r>
            <a:r>
              <a:rPr lang="tr-TR" sz="4000" b="1" dirty="0" smtClean="0">
                <a:solidFill>
                  <a:srgbClr val="C00000"/>
                </a:solidFill>
                <a:latin typeface="Arial" charset="0"/>
              </a:rPr>
              <a:t>30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3491880" y="400930"/>
            <a:ext cx="1735027" cy="707886"/>
          </a:xfrm>
          <a:prstGeom prst="rect">
            <a:avLst/>
          </a:prstGeom>
        </p:spPr>
        <p:txBody>
          <a:bodyPr wrap="none">
            <a:spAutoFit/>
          </a:bodyPr>
          <a:lstStyle/>
          <a:p>
            <a:pPr lvl="0" algn="ctr">
              <a:defRPr/>
            </a:pPr>
            <a:r>
              <a:rPr lang="tr-TR" sz="4000" b="1" i="1" dirty="0">
                <a:solidFill>
                  <a:srgbClr val="FF0000"/>
                </a:solidFill>
                <a:latin typeface="Cambria" pitchFamily="18" charset="0"/>
              </a:rPr>
              <a:t>TARİH </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115616" y="116632"/>
            <a:ext cx="5760640" cy="71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i="1" dirty="0" smtClean="0">
                <a:solidFill>
                  <a:schemeClr val="tx2"/>
                </a:solidFill>
                <a:latin typeface="Cambria" pitchFamily="18" charset="0"/>
              </a:rPr>
              <a:t>TARİH </a:t>
            </a:r>
            <a:endParaRPr lang="tr-TR" sz="4000" b="1" i="1" dirty="0">
              <a:solidFill>
                <a:schemeClr val="tx2"/>
              </a:solidFill>
              <a:latin typeface="Cambria" pitchFamily="18" charset="0"/>
            </a:endParaRPr>
          </a:p>
        </p:txBody>
      </p:sp>
      <p:sp>
        <p:nvSpPr>
          <p:cNvPr id="92163" name="Rectangle 3"/>
          <p:cNvSpPr>
            <a:spLocks noChangeArrowheads="1"/>
          </p:cNvSpPr>
          <p:nvPr/>
        </p:nvSpPr>
        <p:spPr bwMode="auto">
          <a:xfrm>
            <a:off x="549370" y="1196975"/>
            <a:ext cx="7921625" cy="7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000" b="1" dirty="0">
                <a:effectLst>
                  <a:outerShdw blurRad="38100" dist="38100" dir="2700000" algn="tl">
                    <a:srgbClr val="C0C0C0"/>
                  </a:outerShdw>
                </a:effectLst>
                <a:latin typeface="Cambria" pitchFamily="18" charset="0"/>
              </a:rPr>
              <a:t>SORU </a:t>
            </a:r>
            <a:r>
              <a:rPr lang="tr-TR" sz="4000" b="1" dirty="0" smtClean="0">
                <a:effectLst>
                  <a:outerShdw blurRad="38100" dist="38100" dir="2700000" algn="tl">
                    <a:srgbClr val="C0C0C0"/>
                  </a:outerShdw>
                </a:effectLst>
                <a:latin typeface="Cambria" pitchFamily="18" charset="0"/>
              </a:rPr>
              <a:t>16: </a:t>
            </a:r>
            <a:endParaRPr lang="tr-TR" sz="4000" b="1" dirty="0">
              <a:effectLst>
                <a:outerShdw blurRad="38100" dist="38100" dir="2700000" algn="tl">
                  <a:srgbClr val="C0C0C0"/>
                </a:outerShdw>
              </a:effectLst>
              <a:latin typeface="Cambria" pitchFamily="18" charset="0"/>
            </a:endParaRPr>
          </a:p>
          <a:p>
            <a:pPr>
              <a:lnSpc>
                <a:spcPct val="80000"/>
              </a:lnSpc>
              <a:spcBef>
                <a:spcPct val="20000"/>
              </a:spcBef>
              <a:defRPr/>
            </a:pPr>
            <a:endParaRPr lang="tr-TR" b="1" dirty="0">
              <a:effectLst>
                <a:outerShdw blurRad="38100" dist="38100" dir="2700000" algn="tl">
                  <a:srgbClr val="C0C0C0"/>
                </a:outerShdw>
              </a:effectLst>
            </a:endParaRPr>
          </a:p>
        </p:txBody>
      </p:sp>
      <p:sp>
        <p:nvSpPr>
          <p:cNvPr id="3" name="Dikdörtgen 2"/>
          <p:cNvSpPr/>
          <p:nvPr/>
        </p:nvSpPr>
        <p:spPr>
          <a:xfrm>
            <a:off x="251520" y="1916832"/>
            <a:ext cx="8424936" cy="3170099"/>
          </a:xfrm>
          <a:prstGeom prst="rect">
            <a:avLst/>
          </a:prstGeom>
        </p:spPr>
        <p:txBody>
          <a:bodyPr wrap="square">
            <a:spAutoFit/>
          </a:bodyPr>
          <a:lstStyle/>
          <a:p>
            <a:r>
              <a:rPr lang="tr-TR" sz="4000" b="1" dirty="0">
                <a:latin typeface="Cambria" pitchFamily="18" charset="0"/>
              </a:rPr>
              <a:t>Müslümanlar arasında </a:t>
            </a:r>
            <a:r>
              <a:rPr lang="tr-TR" sz="4000" b="1" dirty="0" err="1">
                <a:latin typeface="Cambria" pitchFamily="18" charset="0"/>
              </a:rPr>
              <a:t>İslamiyetin</a:t>
            </a:r>
            <a:r>
              <a:rPr lang="tr-TR" sz="4000" b="1" dirty="0">
                <a:latin typeface="Cambria" pitchFamily="18" charset="0"/>
              </a:rPr>
              <a:t> farklı yorumlarına dayanan görüşlerden biri olan Haricilik hangi olay sonucu ortaya çıkmıştır?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3252049" y="332656"/>
            <a:ext cx="1735027" cy="707886"/>
          </a:xfrm>
          <a:prstGeom prst="rect">
            <a:avLst/>
          </a:prstGeom>
        </p:spPr>
        <p:txBody>
          <a:bodyPr wrap="none">
            <a:spAutoFit/>
          </a:bodyPr>
          <a:lstStyle/>
          <a:p>
            <a:pPr lvl="0" algn="ctr">
              <a:defRPr/>
            </a:pPr>
            <a:r>
              <a:rPr lang="tr-TR" sz="4000" b="1" i="1" dirty="0">
                <a:solidFill>
                  <a:srgbClr val="FF0000"/>
                </a:solidFill>
                <a:latin typeface="Cambria" pitchFamily="18" charset="0"/>
              </a:rPr>
              <a:t>TARİH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3187"/>
                                        </p:tgtEl>
                                        <p:attrNameLst>
                                          <p:attrName>style.visibility</p:attrName>
                                        </p:attrNameLst>
                                      </p:cBhvr>
                                      <p:to>
                                        <p:strVal val="visible"/>
                                      </p:to>
                                    </p:set>
                                    <p:anim calcmode="lin" valueType="num">
                                      <p:cBhvr>
                                        <p:cTn id="13" dur="500" fill="hold"/>
                                        <p:tgtEl>
                                          <p:spTgt spid="9318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3187"/>
                                        </p:tgtEl>
                                        <p:attrNameLst>
                                          <p:attrName>ppt_y</p:attrName>
                                        </p:attrNameLst>
                                      </p:cBhvr>
                                      <p:tavLst>
                                        <p:tav tm="0">
                                          <p:val>
                                            <p:strVal val="#ppt_y"/>
                                          </p:val>
                                        </p:tav>
                                        <p:tav tm="100000">
                                          <p:val>
                                            <p:strVal val="#ppt_y"/>
                                          </p:val>
                                        </p:tav>
                                      </p:tavLst>
                                    </p:anim>
                                    <p:anim calcmode="lin" valueType="num">
                                      <p:cBhvr>
                                        <p:cTn id="15" dur="500" fill="hold"/>
                                        <p:tgtEl>
                                          <p:spTgt spid="9318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318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80027" y="2132856"/>
            <a:ext cx="6870700" cy="1600200"/>
          </a:xfrm>
        </p:spPr>
        <p:txBody>
          <a:bodyPr/>
          <a:lstStyle/>
          <a:p>
            <a:pPr>
              <a:lnSpc>
                <a:spcPct val="150000"/>
              </a:lnSpc>
              <a:spcAft>
                <a:spcPts val="0"/>
              </a:spcAft>
            </a:pPr>
            <a:r>
              <a:rPr lang="tr-TR" b="1" dirty="0">
                <a:latin typeface="Arial"/>
                <a:ea typeface="Calibri"/>
                <a:cs typeface="Times New Roman"/>
              </a:rPr>
              <a:t>CEVAP: HAKEM OLAYI</a:t>
            </a:r>
            <a:endParaRPr lang="tr-TR" sz="5400" dirty="0">
              <a:latin typeface="Calibri"/>
              <a:ea typeface="Calibri"/>
              <a:cs typeface="Times New Roman"/>
            </a:endParaRPr>
          </a:p>
        </p:txBody>
      </p:sp>
      <p:sp>
        <p:nvSpPr>
          <p:cNvPr id="2" name="Dikdörtgen 1"/>
          <p:cNvSpPr/>
          <p:nvPr/>
        </p:nvSpPr>
        <p:spPr>
          <a:xfrm>
            <a:off x="3347864" y="188640"/>
            <a:ext cx="1735027" cy="707886"/>
          </a:xfrm>
          <a:prstGeom prst="rect">
            <a:avLst/>
          </a:prstGeom>
        </p:spPr>
        <p:txBody>
          <a:bodyPr wrap="none">
            <a:spAutoFit/>
          </a:bodyPr>
          <a:lstStyle/>
          <a:p>
            <a:pPr lvl="0" algn="ctr">
              <a:defRPr/>
            </a:pPr>
            <a:r>
              <a:rPr lang="tr-TR" sz="4000" b="1" i="1" dirty="0">
                <a:solidFill>
                  <a:srgbClr val="FF0000"/>
                </a:solidFill>
                <a:latin typeface="Cambria" pitchFamily="18" charset="0"/>
              </a:rPr>
              <a:t>TARİH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669178" y="3647926"/>
            <a:ext cx="62258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lvl="0" eaLnBrk="1" hangingPunct="1"/>
            <a:r>
              <a:rPr lang="tr-TR" sz="2400" b="1" dirty="0">
                <a:solidFill>
                  <a:srgbClr val="000000"/>
                </a:solidFill>
                <a:latin typeface="Arial" charset="0"/>
              </a:rPr>
              <a:t>SORU HAZIRLANIYOR …</a:t>
            </a:r>
          </a:p>
          <a:p>
            <a:pPr lvl="0" eaLnBrk="1" hangingPunct="1"/>
            <a:r>
              <a:rPr lang="tr-TR" sz="2400" b="1" dirty="0">
                <a:solidFill>
                  <a:srgbClr val="000000"/>
                </a:solidFill>
                <a:latin typeface="Arial" charset="0"/>
              </a:rPr>
              <a:t>CEVAPLAMA SÜRESİ : </a:t>
            </a:r>
            <a:r>
              <a:rPr lang="tr-TR" sz="4000" b="1" dirty="0">
                <a:solidFill>
                  <a:srgbClr val="C00000"/>
                </a:solidFill>
                <a:latin typeface="Arial" charset="0"/>
              </a:rPr>
              <a:t>30 SANİYE</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702678" y="482670"/>
            <a:ext cx="3114955"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COĞRAFYA </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755650" y="333375"/>
            <a:ext cx="7704138" cy="107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rPr>
              <a:t>COĞRAFYA </a:t>
            </a:r>
            <a:endParaRPr lang="tr-TR" sz="4000" dirty="0">
              <a:solidFill>
                <a:schemeClr val="tx2"/>
              </a:solidFill>
              <a:effectLst>
                <a:outerShdw blurRad="38100" dist="38100" dir="2700000" algn="tl">
                  <a:srgbClr val="C0C0C0"/>
                </a:outerShdw>
              </a:effectLst>
            </a:endParaRPr>
          </a:p>
        </p:txBody>
      </p:sp>
      <p:sp>
        <p:nvSpPr>
          <p:cNvPr id="96259" name="Rectangle 3"/>
          <p:cNvSpPr>
            <a:spLocks noChangeArrowheads="1"/>
          </p:cNvSpPr>
          <p:nvPr/>
        </p:nvSpPr>
        <p:spPr bwMode="auto">
          <a:xfrm>
            <a:off x="467544" y="1227691"/>
            <a:ext cx="7921625" cy="47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000" b="1" dirty="0"/>
              <a:t>SORU </a:t>
            </a:r>
            <a:r>
              <a:rPr lang="tr-TR" sz="4000" b="1" dirty="0" smtClean="0"/>
              <a:t>17: </a:t>
            </a:r>
            <a:endParaRPr lang="tr-TR" sz="4000" b="1" dirty="0"/>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323528" y="2133761"/>
            <a:ext cx="8424936" cy="3653821"/>
          </a:xfrm>
          <a:prstGeom prst="rect">
            <a:avLst/>
          </a:prstGeom>
        </p:spPr>
        <p:txBody>
          <a:bodyPr wrap="square">
            <a:spAutoFit/>
          </a:bodyPr>
          <a:lstStyle/>
          <a:p>
            <a:pPr>
              <a:lnSpc>
                <a:spcPct val="115000"/>
              </a:lnSpc>
              <a:spcAft>
                <a:spcPts val="1000"/>
              </a:spcAft>
            </a:pPr>
            <a:r>
              <a:rPr lang="tr-TR" sz="4400" b="1" dirty="0" smtClean="0">
                <a:latin typeface="Calibri"/>
                <a:ea typeface="Calibri"/>
                <a:cs typeface="Times New Roman"/>
              </a:rPr>
              <a:t>  Renklendirme </a:t>
            </a:r>
            <a:r>
              <a:rPr lang="tr-TR" sz="4400" b="1" dirty="0">
                <a:latin typeface="Calibri"/>
                <a:ea typeface="Calibri"/>
                <a:cs typeface="Times New Roman"/>
              </a:rPr>
              <a:t>yöntemiyle çizilen haritada 1000 – 1500 metre arasındaki yükselti hangi renkle gösterilir?</a:t>
            </a:r>
          </a:p>
          <a:p>
            <a:pPr>
              <a:lnSpc>
                <a:spcPct val="115000"/>
              </a:lnSpc>
              <a:spcAft>
                <a:spcPts val="1000"/>
              </a:spcAft>
            </a:pPr>
            <a:r>
              <a:rPr lang="tr-TR" dirty="0">
                <a:latin typeface="Calibri"/>
                <a:ea typeface="Calibri"/>
                <a:cs typeface="Times New Roman"/>
              </a:rPr>
              <a:t>	</a:t>
            </a:r>
            <a:endParaRPr lang="tr-TR" dirty="0">
              <a:effectLst/>
              <a:latin typeface="Calibri"/>
              <a:ea typeface="Calibri"/>
              <a:cs typeface="Times New Roman"/>
            </a:endParaRPr>
          </a:p>
        </p:txBody>
      </p:sp>
    </p:spTree>
    <p:extLst>
      <p:ext uri="{BB962C8B-B14F-4D97-AF65-F5344CB8AC3E}">
        <p14:creationId xmlns:p14="http://schemas.microsoft.com/office/powerpoint/2010/main" val="4017547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309470" y="332656"/>
            <a:ext cx="2961067" cy="707886"/>
          </a:xfrm>
          <a:prstGeom prst="rect">
            <a:avLst/>
          </a:prstGeom>
        </p:spPr>
        <p:txBody>
          <a:bodyPr wrap="none">
            <a:spAutoFit/>
          </a:bodyPr>
          <a:lstStyle/>
          <a:p>
            <a:r>
              <a:rPr lang="tr-TR" sz="4000" dirty="0">
                <a:solidFill>
                  <a:srgbClr val="FF0000"/>
                </a:solidFill>
                <a:effectLst>
                  <a:outerShdw blurRad="38100" dist="38100" dir="2700000" algn="tl">
                    <a:srgbClr val="C0C0C0"/>
                  </a:outerShdw>
                </a:effectLst>
              </a:rPr>
              <a:t>COĞRAFYA</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7283"/>
                                        </p:tgtEl>
                                        <p:attrNameLst>
                                          <p:attrName>style.visibility</p:attrName>
                                        </p:attrNameLst>
                                      </p:cBhvr>
                                      <p:to>
                                        <p:strVal val="visible"/>
                                      </p:to>
                                    </p:set>
                                    <p:anim calcmode="lin" valueType="num">
                                      <p:cBhvr>
                                        <p:cTn id="13" dur="500" fill="hold"/>
                                        <p:tgtEl>
                                          <p:spTgt spid="972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7283"/>
                                        </p:tgtEl>
                                        <p:attrNameLst>
                                          <p:attrName>ppt_y</p:attrName>
                                        </p:attrNameLst>
                                      </p:cBhvr>
                                      <p:tavLst>
                                        <p:tav tm="0">
                                          <p:val>
                                            <p:strVal val="#ppt_y"/>
                                          </p:val>
                                        </p:tav>
                                        <p:tav tm="100000">
                                          <p:val>
                                            <p:strVal val="#ppt_y"/>
                                          </p:val>
                                        </p:tav>
                                      </p:tavLst>
                                    </p:anim>
                                    <p:anim calcmode="lin" valueType="num">
                                      <p:cBhvr>
                                        <p:cTn id="15" dur="500" fill="hold"/>
                                        <p:tgtEl>
                                          <p:spTgt spid="972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72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BB5B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55576" y="1772816"/>
            <a:ext cx="6870700" cy="1600200"/>
          </a:xfrm>
        </p:spPr>
        <p:txBody>
          <a:bodyPr/>
          <a:lstStyle/>
          <a:p>
            <a:pPr>
              <a:lnSpc>
                <a:spcPct val="115000"/>
              </a:lnSpc>
              <a:spcAft>
                <a:spcPts val="1000"/>
              </a:spcAft>
            </a:pPr>
            <a:r>
              <a:rPr lang="tr-TR" sz="7200" b="1" dirty="0">
                <a:latin typeface="Calibri"/>
                <a:ea typeface="Calibri"/>
                <a:cs typeface="Times New Roman"/>
              </a:rPr>
              <a:t>CEVAP: </a:t>
            </a:r>
            <a:r>
              <a:rPr lang="tr-TR" sz="8000" b="1" i="1" dirty="0">
                <a:ln>
                  <a:solidFill>
                    <a:schemeClr val="tx2">
                      <a:lumMod val="75000"/>
                    </a:schemeClr>
                  </a:solidFill>
                </a:ln>
                <a:solidFill>
                  <a:srgbClr val="FFC000"/>
                </a:solidFill>
                <a:latin typeface="Calibri"/>
                <a:ea typeface="Calibri"/>
                <a:cs typeface="Times New Roman"/>
              </a:rPr>
              <a:t>Turuncu</a:t>
            </a:r>
            <a:endParaRPr lang="tr-TR" sz="8000" dirty="0">
              <a:ln>
                <a:solidFill>
                  <a:schemeClr val="tx2">
                    <a:lumMod val="75000"/>
                  </a:schemeClr>
                </a:solidFill>
              </a:ln>
              <a:solidFill>
                <a:srgbClr val="FFC000"/>
              </a:solidFill>
              <a:latin typeface="Calibri"/>
              <a:ea typeface="Calibri"/>
              <a:cs typeface="Times New Roman"/>
            </a:endParaRPr>
          </a:p>
        </p:txBody>
      </p:sp>
      <p:sp>
        <p:nvSpPr>
          <p:cNvPr id="2" name="Dikdörtgen 1"/>
          <p:cNvSpPr/>
          <p:nvPr/>
        </p:nvSpPr>
        <p:spPr>
          <a:xfrm>
            <a:off x="2915816" y="260648"/>
            <a:ext cx="2961067" cy="707886"/>
          </a:xfrm>
          <a:prstGeom prst="rect">
            <a:avLst/>
          </a:prstGeom>
        </p:spPr>
        <p:txBody>
          <a:bodyPr wrap="none">
            <a:spAutoFit/>
          </a:bodyPr>
          <a:lstStyle/>
          <a:p>
            <a:r>
              <a:rPr lang="tr-TR" sz="4000" dirty="0">
                <a:solidFill>
                  <a:srgbClr val="FF0000"/>
                </a:solidFill>
                <a:effectLst>
                  <a:outerShdw blurRad="38100" dist="38100" dir="2700000" algn="tl">
                    <a:srgbClr val="C0C0C0"/>
                  </a:outerShdw>
                </a:effectLst>
              </a:rPr>
              <a:t>COĞRAFYA</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smtClean="0">
                <a:solidFill>
                  <a:schemeClr val="tx2"/>
                </a:solidFill>
                <a:effectLst>
                  <a:outerShdw blurRad="38100" dist="38100" dir="2700000" algn="tl">
                    <a:srgbClr val="C0C0C0"/>
                  </a:outerShdw>
                </a:effectLst>
                <a:latin typeface="Broadway" pitchFamily="82" charset="0"/>
              </a:rPr>
              <a:t>TÜRK </a:t>
            </a:r>
            <a:r>
              <a:rPr lang="tr-TR" sz="4000" dirty="0">
                <a:solidFill>
                  <a:schemeClr val="tx2"/>
                </a:solidFill>
                <a:effectLst>
                  <a:outerShdw blurRad="38100" dist="38100" dir="2700000" algn="tl">
                    <a:srgbClr val="C0C0C0"/>
                  </a:outerShdw>
                </a:effectLst>
                <a:latin typeface="Broadway" pitchFamily="82" charset="0"/>
              </a:rPr>
              <a:t>EDEBİYATI </a:t>
            </a:r>
          </a:p>
        </p:txBody>
      </p:sp>
      <p:sp>
        <p:nvSpPr>
          <p:cNvPr id="5126" name="Rectangle 6"/>
          <p:cNvSpPr>
            <a:spLocks noChangeArrowheads="1"/>
          </p:cNvSpPr>
          <p:nvPr/>
        </p:nvSpPr>
        <p:spPr bwMode="auto">
          <a:xfrm>
            <a:off x="827088" y="1340768"/>
            <a:ext cx="7921625" cy="453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3200" b="1" i="1" dirty="0">
                <a:latin typeface="Calibri" pitchFamily="34" charset="0"/>
              </a:rPr>
              <a:t>SORU 2: </a:t>
            </a:r>
          </a:p>
          <a:p>
            <a:pPr>
              <a:lnSpc>
                <a:spcPct val="80000"/>
              </a:lnSpc>
              <a:spcBef>
                <a:spcPct val="20000"/>
              </a:spcBef>
              <a:defRPr/>
            </a:pPr>
            <a:endParaRPr lang="tr-TR" b="1" dirty="0">
              <a:effectLst>
                <a:outerShdw blurRad="38100" dist="38100" dir="2700000" algn="tl">
                  <a:srgbClr val="C0C0C0"/>
                </a:outerShdw>
              </a:effectLst>
            </a:endParaRPr>
          </a:p>
        </p:txBody>
      </p:sp>
      <p:sp>
        <p:nvSpPr>
          <p:cNvPr id="2" name="Dikdörtgen 1"/>
          <p:cNvSpPr/>
          <p:nvPr/>
        </p:nvSpPr>
        <p:spPr>
          <a:xfrm>
            <a:off x="349395" y="1839131"/>
            <a:ext cx="8204522" cy="3539430"/>
          </a:xfrm>
          <a:prstGeom prst="rect">
            <a:avLst/>
          </a:prstGeom>
        </p:spPr>
        <p:txBody>
          <a:bodyPr wrap="square">
            <a:spAutoFit/>
          </a:bodyPr>
          <a:lstStyle/>
          <a:p>
            <a:r>
              <a:rPr lang="tr-TR" sz="2800" b="1" dirty="0"/>
              <a:t>Ünlü Kırgız yazarı, çevirmen, gazeteci ve politikacısıdır. Yazarlığa 1952'de başlar. Eserlerinin çoğunda tema olarak aşk, dostluk, savaş döneminin acıları ve kahramanlıkları ile Kırgız gençliğinin gelenek ve göreneklerine bağlılığını işler. </a:t>
            </a:r>
            <a:r>
              <a:rPr lang="tr-TR" sz="2800" b="1" i="1" dirty="0">
                <a:solidFill>
                  <a:srgbClr val="FF0000"/>
                </a:solidFill>
              </a:rPr>
              <a:t>Elveda </a:t>
            </a:r>
            <a:r>
              <a:rPr lang="tr-TR" sz="2800" b="1" i="1" dirty="0" err="1">
                <a:solidFill>
                  <a:srgbClr val="FF0000"/>
                </a:solidFill>
              </a:rPr>
              <a:t>Gülsarı</a:t>
            </a:r>
            <a:r>
              <a:rPr lang="tr-TR" sz="2800" b="1" i="1" dirty="0">
                <a:solidFill>
                  <a:srgbClr val="FF0000"/>
                </a:solidFill>
              </a:rPr>
              <a:t>, Beyaz Gemi, Cemile, Gün Olur Asra Bedel, Toprak Ana </a:t>
            </a:r>
            <a:r>
              <a:rPr lang="tr-TR" sz="2800" b="1" dirty="0"/>
              <a:t>eserlerinden bazılarıdır.</a:t>
            </a:r>
          </a:p>
        </p:txBody>
      </p:sp>
      <p:sp>
        <p:nvSpPr>
          <p:cNvPr id="3" name="Dikdörtgen 2"/>
          <p:cNvSpPr/>
          <p:nvPr/>
        </p:nvSpPr>
        <p:spPr>
          <a:xfrm>
            <a:off x="5148064" y="5661248"/>
            <a:ext cx="3137397" cy="523220"/>
          </a:xfrm>
          <a:prstGeom prst="rect">
            <a:avLst/>
          </a:prstGeom>
        </p:spPr>
        <p:txBody>
          <a:bodyPr wrap="none">
            <a:spAutoFit/>
          </a:bodyPr>
          <a:lstStyle/>
          <a:p>
            <a:r>
              <a:rPr lang="tr-TR" sz="2800" b="1" dirty="0" smtClean="0">
                <a:solidFill>
                  <a:srgbClr val="C00000"/>
                </a:solidFill>
                <a:latin typeface="Arial" charset="0"/>
              </a:rPr>
              <a:t>SÜRE:40 </a:t>
            </a:r>
            <a:r>
              <a:rPr lang="tr-TR" sz="2800" b="1" dirty="0">
                <a:solidFill>
                  <a:srgbClr val="C00000"/>
                </a:solidFill>
                <a:latin typeface="Arial" charset="0"/>
              </a:rPr>
              <a:t>SANİYE</a:t>
            </a:r>
            <a:endParaRPr lang="tr-TR"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985507" y="3717032"/>
            <a:ext cx="61408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r>
              <a:rPr lang="tr-TR" sz="2400" b="1" dirty="0" smtClean="0">
                <a:latin typeface="Arial" charset="0"/>
              </a:rPr>
              <a:t>…</a:t>
            </a:r>
          </a:p>
          <a:p>
            <a:pPr eaLnBrk="1" hangingPunct="1"/>
            <a:r>
              <a:rPr lang="tr-TR" sz="2400" b="1" dirty="0" smtClean="0">
                <a:latin typeface="Arial" charset="0"/>
              </a:rPr>
              <a:t>CEVAPLAMA SÜRESİ: </a:t>
            </a:r>
            <a:r>
              <a:rPr lang="tr-TR" sz="4000" b="1" dirty="0" smtClean="0">
                <a:solidFill>
                  <a:srgbClr val="C00000"/>
                </a:solidFill>
                <a:latin typeface="Arial" charset="0"/>
              </a:rPr>
              <a:t>30 SANİYE</a:t>
            </a:r>
            <a:endParaRPr lang="tr-TR" sz="4000" b="1" dirty="0">
              <a:solidFill>
                <a:srgbClr val="C00000"/>
              </a:solidFill>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555776" y="467281"/>
            <a:ext cx="3211135" cy="369332"/>
          </a:xfrm>
          <a:prstGeom prst="rect">
            <a:avLst/>
          </a:prstGeom>
        </p:spPr>
        <p:txBody>
          <a:bodyPr wrap="none">
            <a:spAutoFit/>
          </a:bodyPr>
          <a:lstStyle/>
          <a:p>
            <a:pPr algn="ctr">
              <a:defRPr/>
            </a:pPr>
            <a:r>
              <a:rPr lang="tr-TR" b="1" dirty="0">
                <a:solidFill>
                  <a:schemeClr val="tx2"/>
                </a:solidFill>
              </a:rPr>
              <a:t>Din Kültürü ve Ahlak Bilgisi</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8823" y="188640"/>
            <a:ext cx="7772400" cy="57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b="1" dirty="0">
                <a:solidFill>
                  <a:schemeClr val="tx2"/>
                </a:solidFill>
              </a:rPr>
              <a:t>Din Kültürü </a:t>
            </a:r>
            <a:r>
              <a:rPr lang="tr-TR" sz="4000" b="1" dirty="0" smtClean="0">
                <a:solidFill>
                  <a:schemeClr val="tx2"/>
                </a:solidFill>
              </a:rPr>
              <a:t>ve Ahlak Bilgisi</a:t>
            </a:r>
            <a:endParaRPr lang="tr-TR" sz="4000" b="1" dirty="0">
              <a:solidFill>
                <a:schemeClr val="tx2"/>
              </a:solidFill>
            </a:endParaRPr>
          </a:p>
        </p:txBody>
      </p:sp>
      <p:sp>
        <p:nvSpPr>
          <p:cNvPr id="100355" name="Rectangle 3"/>
          <p:cNvSpPr>
            <a:spLocks noChangeArrowheads="1"/>
          </p:cNvSpPr>
          <p:nvPr/>
        </p:nvSpPr>
        <p:spPr bwMode="auto">
          <a:xfrm>
            <a:off x="323528" y="1196974"/>
            <a:ext cx="7921625" cy="64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defRPr/>
            </a:pPr>
            <a:r>
              <a:rPr lang="tr-TR" sz="4000" b="1" dirty="0">
                <a:effectLst>
                  <a:outerShdw blurRad="38100" dist="38100" dir="2700000" algn="tl">
                    <a:srgbClr val="C0C0C0"/>
                  </a:outerShdw>
                </a:effectLst>
              </a:rPr>
              <a:t>SORU </a:t>
            </a:r>
            <a:r>
              <a:rPr lang="tr-TR" sz="4000" b="1" dirty="0" smtClean="0">
                <a:effectLst>
                  <a:outerShdw blurRad="38100" dist="38100" dir="2700000" algn="tl">
                    <a:srgbClr val="C0C0C0"/>
                  </a:outerShdw>
                </a:effectLst>
              </a:rPr>
              <a:t>18</a:t>
            </a:r>
            <a:endParaRPr lang="tr-TR" sz="4000" b="1" dirty="0">
              <a:effectLst>
                <a:outerShdw blurRad="38100" dist="38100" dir="2700000" algn="tl">
                  <a:srgbClr val="C0C0C0"/>
                </a:outerShdw>
              </a:effectLst>
            </a:endParaRPr>
          </a:p>
          <a:p>
            <a:pPr>
              <a:lnSpc>
                <a:spcPct val="80000"/>
              </a:lnSpc>
              <a:spcBef>
                <a:spcPct val="20000"/>
              </a:spcBef>
              <a:defRPr/>
            </a:pPr>
            <a:endParaRPr lang="tr-TR" sz="2800" dirty="0">
              <a:effectLst>
                <a:outerShdw blurRad="38100" dist="38100" dir="2700000" algn="tl">
                  <a:srgbClr val="C0C0C0"/>
                </a:outerShdw>
              </a:effectLst>
            </a:endParaRPr>
          </a:p>
        </p:txBody>
      </p:sp>
      <p:sp>
        <p:nvSpPr>
          <p:cNvPr id="2" name="Dikdörtgen 1"/>
          <p:cNvSpPr/>
          <p:nvPr/>
        </p:nvSpPr>
        <p:spPr>
          <a:xfrm>
            <a:off x="288548" y="2228671"/>
            <a:ext cx="8531924" cy="3046988"/>
          </a:xfrm>
          <a:prstGeom prst="rect">
            <a:avLst/>
          </a:prstGeom>
        </p:spPr>
        <p:txBody>
          <a:bodyPr wrap="square">
            <a:spAutoFit/>
          </a:bodyPr>
          <a:lstStyle/>
          <a:p>
            <a:r>
              <a:rPr lang="tr-TR" dirty="0" smtClean="0"/>
              <a:t>     </a:t>
            </a:r>
            <a:r>
              <a:rPr lang="tr-TR" sz="3200" b="1" dirty="0" smtClean="0"/>
              <a:t>Peygamberimiz(</a:t>
            </a:r>
            <a:r>
              <a:rPr lang="tr-TR" sz="3200" b="1" dirty="0" err="1" smtClean="0"/>
              <a:t>a.s</a:t>
            </a:r>
            <a:r>
              <a:rPr lang="tr-TR" sz="3200" b="1" dirty="0"/>
              <a:t>.)’</a:t>
            </a:r>
            <a:r>
              <a:rPr lang="tr-TR" sz="3200" b="1" dirty="0" err="1"/>
              <a:t>ın</a:t>
            </a:r>
            <a:r>
              <a:rPr lang="tr-TR" sz="3200" b="1" dirty="0"/>
              <a:t> Mekke’den Medine’ye hicretini başlangıç olarak kabul edip </a:t>
            </a:r>
            <a:r>
              <a:rPr lang="tr-TR" sz="3200" b="1" u="sng" dirty="0">
                <a:solidFill>
                  <a:srgbClr val="C00000"/>
                </a:solidFill>
              </a:rPr>
              <a:t>hicri takvim </a:t>
            </a:r>
            <a:r>
              <a:rPr lang="tr-TR" sz="3200" b="1" dirty="0"/>
              <a:t>adıyla  bir takvim oluşturulmuştur. </a:t>
            </a:r>
            <a:endParaRPr lang="tr-TR" sz="3200" b="1" dirty="0" smtClean="0"/>
          </a:p>
          <a:p>
            <a:r>
              <a:rPr lang="tr-TR" sz="3200" b="1" dirty="0"/>
              <a:t> </a:t>
            </a:r>
            <a:r>
              <a:rPr lang="tr-TR" sz="3200" b="1" dirty="0" smtClean="0"/>
              <a:t>    Bu </a:t>
            </a:r>
            <a:r>
              <a:rPr lang="tr-TR" sz="3200" b="1" dirty="0"/>
              <a:t>takvim hangi  Halife zamanında oluşturulmuştur.?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3" name="Dikdörtgen 2"/>
          <p:cNvSpPr/>
          <p:nvPr/>
        </p:nvSpPr>
        <p:spPr>
          <a:xfrm>
            <a:off x="1384861" y="332656"/>
            <a:ext cx="4900702" cy="523220"/>
          </a:xfrm>
          <a:prstGeom prst="rect">
            <a:avLst/>
          </a:prstGeom>
        </p:spPr>
        <p:txBody>
          <a:bodyPr wrap="none">
            <a:spAutoFit/>
          </a:bodyPr>
          <a:lstStyle/>
          <a:p>
            <a:pPr algn="ctr">
              <a:defRPr/>
            </a:pPr>
            <a:r>
              <a:rPr lang="tr-TR" sz="2800" b="1" dirty="0">
                <a:solidFill>
                  <a:schemeClr val="tx2"/>
                </a:solidFill>
              </a:rPr>
              <a:t>Din Kültürü ve Ahlak Bilgisi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1379"/>
                                        </p:tgtEl>
                                        <p:attrNameLst>
                                          <p:attrName>style.visibility</p:attrName>
                                        </p:attrNameLst>
                                      </p:cBhvr>
                                      <p:to>
                                        <p:strVal val="visible"/>
                                      </p:to>
                                    </p:set>
                                    <p:anim calcmode="lin" valueType="num">
                                      <p:cBhvr>
                                        <p:cTn id="13" dur="500" fill="hold"/>
                                        <p:tgtEl>
                                          <p:spTgt spid="10137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1379"/>
                                        </p:tgtEl>
                                        <p:attrNameLst>
                                          <p:attrName>ppt_y</p:attrName>
                                        </p:attrNameLst>
                                      </p:cBhvr>
                                      <p:tavLst>
                                        <p:tav tm="0">
                                          <p:val>
                                            <p:strVal val="#ppt_y"/>
                                          </p:val>
                                        </p:tav>
                                        <p:tav tm="100000">
                                          <p:val>
                                            <p:strVal val="#ppt_y"/>
                                          </p:val>
                                        </p:tav>
                                      </p:tavLst>
                                    </p:anim>
                                    <p:anim calcmode="lin" valueType="num">
                                      <p:cBhvr>
                                        <p:cTn id="15" dur="500" fill="hold"/>
                                        <p:tgtEl>
                                          <p:spTgt spid="10137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137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5536" y="1052736"/>
            <a:ext cx="6870700" cy="2032248"/>
          </a:xfrm>
        </p:spPr>
        <p:txBody>
          <a:bodyPr/>
          <a:lstStyle/>
          <a:p>
            <a:r>
              <a:rPr lang="tr-TR" sz="6000" b="1" dirty="0">
                <a:latin typeface="Calibri" pitchFamily="34" charset="0"/>
              </a:rPr>
              <a:t>Cevap: </a:t>
            </a:r>
            <a:r>
              <a:rPr lang="tr-TR" sz="6000" b="1" dirty="0" smtClean="0">
                <a:latin typeface="Calibri" pitchFamily="34" charset="0"/>
              </a:rPr>
              <a:t/>
            </a:r>
            <a:br>
              <a:rPr lang="tr-TR" sz="6000" b="1" dirty="0" smtClean="0">
                <a:latin typeface="Calibri" pitchFamily="34" charset="0"/>
              </a:rPr>
            </a:br>
            <a:r>
              <a:rPr lang="tr-TR" sz="6000" b="1" dirty="0" smtClean="0">
                <a:latin typeface="Calibri" pitchFamily="34" charset="0"/>
              </a:rPr>
              <a:t>Hz. Ömer (</a:t>
            </a:r>
            <a:r>
              <a:rPr lang="tr-TR" sz="6000" b="1" dirty="0" err="1" smtClean="0">
                <a:latin typeface="Calibri" pitchFamily="34" charset="0"/>
              </a:rPr>
              <a:t>ra</a:t>
            </a:r>
            <a:r>
              <a:rPr lang="tr-TR" sz="6000" b="1" dirty="0" smtClean="0">
                <a:latin typeface="Calibri" pitchFamily="34" charset="0"/>
              </a:rPr>
              <a:t>)</a:t>
            </a:r>
            <a:endParaRPr lang="tr-TR" sz="6000" b="1" dirty="0">
              <a:latin typeface="Calibri" pitchFamily="34" charset="0"/>
            </a:endParaRPr>
          </a:p>
        </p:txBody>
      </p:sp>
      <p:sp>
        <p:nvSpPr>
          <p:cNvPr id="2" name="Dikdörtgen 1"/>
          <p:cNvSpPr/>
          <p:nvPr/>
        </p:nvSpPr>
        <p:spPr>
          <a:xfrm>
            <a:off x="899592" y="332656"/>
            <a:ext cx="6102424" cy="523220"/>
          </a:xfrm>
          <a:prstGeom prst="rect">
            <a:avLst/>
          </a:prstGeom>
        </p:spPr>
        <p:txBody>
          <a:bodyPr wrap="square">
            <a:spAutoFit/>
          </a:bodyPr>
          <a:lstStyle/>
          <a:p>
            <a:pPr lvl="0" algn="ctr">
              <a:defRPr/>
            </a:pPr>
            <a:r>
              <a:rPr lang="tr-TR" sz="2800" b="1" dirty="0">
                <a:solidFill>
                  <a:srgbClr val="FF0000"/>
                </a:solidFill>
              </a:rPr>
              <a:t>Din Kültürü ve Ahlak Bilgisi</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448263" y="3361472"/>
            <a:ext cx="640694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dirty="0">
                <a:latin typeface="Arial" charset="0"/>
              </a:rPr>
              <a:t>SORU HAZIRLANIYOR …</a:t>
            </a:r>
          </a:p>
          <a:p>
            <a:pPr eaLnBrk="1" hangingPunct="1"/>
            <a:r>
              <a:rPr lang="tr-TR" sz="2400" b="1" dirty="0">
                <a:latin typeface="Arial" charset="0"/>
              </a:rPr>
              <a:t>CEVAPLAMA SÜRESİ: </a:t>
            </a:r>
            <a:r>
              <a:rPr lang="tr-TR" sz="4400" b="1" dirty="0" smtClean="0">
                <a:solidFill>
                  <a:srgbClr val="FF0000"/>
                </a:solidFill>
                <a:latin typeface="Arial" charset="0"/>
              </a:rPr>
              <a:t>30 </a:t>
            </a:r>
            <a:r>
              <a:rPr lang="tr-TR" sz="4400" b="1" dirty="0">
                <a:solidFill>
                  <a:srgbClr val="FF0000"/>
                </a:solidFill>
                <a:latin typeface="Arial" charset="0"/>
              </a:rPr>
              <a:t>SANİYE</a:t>
            </a:r>
          </a:p>
          <a:p>
            <a:pPr eaLnBrk="1" hangingPunct="1"/>
            <a:endParaRPr lang="tr-TR" sz="2400" b="1" dirty="0">
              <a:latin typeface="Arial" charset="0"/>
            </a:endParaRP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1960104" y="236390"/>
            <a:ext cx="419698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 </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7598" y="1196752"/>
            <a:ext cx="8496944" cy="4178580"/>
          </a:xfrm>
          <a:prstGeom prst="rect">
            <a:avLst/>
          </a:prstGeom>
        </p:spPr>
        <p:txBody>
          <a:bodyPr wrap="square">
            <a:spAutoFit/>
          </a:bodyPr>
          <a:lstStyle/>
          <a:p>
            <a:pPr>
              <a:lnSpc>
                <a:spcPct val="115000"/>
              </a:lnSpc>
              <a:spcAft>
                <a:spcPts val="1000"/>
              </a:spcAft>
            </a:pPr>
            <a:r>
              <a:rPr lang="tr-TR" sz="2800" b="1" i="1" dirty="0">
                <a:latin typeface="Calibri"/>
                <a:ea typeface="Calibri"/>
                <a:cs typeface="Times New Roman"/>
              </a:rPr>
              <a:t>İlimizde  08.05.2015 tarihinde  şehrimizde “KARDEŞ ÜLKELER ŞİİR AKŞAMI” etkinliği düzenlenmişti. Kardeş ülkelerden çok sayıda şairin zenginleştirdiği bu etkinlik ilgiyle karşılandı. Misafir şairlerden biri olan  ZEYNEL BEKSAÇ aynı zamanda  okulumuzda da bir etkinliğe katıldı. </a:t>
            </a:r>
            <a:endParaRPr lang="tr-TR" sz="2800" b="1" i="1" dirty="0" smtClean="0">
              <a:latin typeface="Calibri"/>
              <a:ea typeface="Calibri"/>
              <a:cs typeface="Times New Roman"/>
            </a:endParaRPr>
          </a:p>
          <a:p>
            <a:pPr>
              <a:spcAft>
                <a:spcPts val="1000"/>
              </a:spcAft>
            </a:pPr>
            <a:r>
              <a:rPr lang="tr-TR" sz="3200" dirty="0">
                <a:latin typeface="Calibri"/>
                <a:ea typeface="Calibri"/>
                <a:cs typeface="Times New Roman"/>
              </a:rPr>
              <a:t> </a:t>
            </a:r>
            <a:r>
              <a:rPr lang="tr-TR" sz="3200" dirty="0" smtClean="0">
                <a:latin typeface="Calibri"/>
                <a:ea typeface="Calibri"/>
                <a:cs typeface="Times New Roman"/>
              </a:rPr>
              <a:t>    </a:t>
            </a:r>
            <a:r>
              <a:rPr lang="tr-TR" sz="3200" b="1" dirty="0" smtClean="0">
                <a:solidFill>
                  <a:srgbClr val="FF0000"/>
                </a:solidFill>
                <a:latin typeface="Calibri"/>
                <a:ea typeface="Calibri"/>
                <a:cs typeface="Times New Roman"/>
              </a:rPr>
              <a:t>Bu </a:t>
            </a:r>
            <a:r>
              <a:rPr lang="tr-TR" sz="3200" b="1" dirty="0">
                <a:solidFill>
                  <a:srgbClr val="FF0000"/>
                </a:solidFill>
                <a:latin typeface="Calibri"/>
                <a:ea typeface="Calibri"/>
                <a:cs typeface="Times New Roman"/>
              </a:rPr>
              <a:t>şairin hangi KARDEŞ ülkenin vatandaşı olduğunu yazar mısınız?   </a:t>
            </a:r>
            <a:endParaRPr lang="tr-TR" sz="3200" b="1" dirty="0">
              <a:solidFill>
                <a:srgbClr val="FF0000"/>
              </a:solidFill>
              <a:effectLst/>
              <a:latin typeface="Calibri"/>
              <a:ea typeface="Calibri"/>
              <a:cs typeface="Times New Roman"/>
            </a:endParaRPr>
          </a:p>
        </p:txBody>
      </p:sp>
      <p:sp>
        <p:nvSpPr>
          <p:cNvPr id="3" name="Dikdörtgen 2"/>
          <p:cNvSpPr/>
          <p:nvPr/>
        </p:nvSpPr>
        <p:spPr>
          <a:xfrm>
            <a:off x="2915816" y="252053"/>
            <a:ext cx="3887924" cy="707886"/>
          </a:xfrm>
          <a:prstGeom prst="rect">
            <a:avLst/>
          </a:prstGeom>
        </p:spPr>
        <p:txBody>
          <a:bodyPr wrap="none">
            <a:spAutoFit/>
          </a:bodyPr>
          <a:lstStyle/>
          <a:p>
            <a:pPr lvl="0" algn="ctr">
              <a:defRPr/>
            </a:pPr>
            <a:r>
              <a:rPr lang="tr-TR" sz="4000" b="1" dirty="0">
                <a:solidFill>
                  <a:srgbClr val="FF0000"/>
                </a:solidFill>
                <a:latin typeface="Cambria" pitchFamily="18" charset="0"/>
              </a:rPr>
              <a:t>GENEL KÜLTÜR </a:t>
            </a:r>
          </a:p>
        </p:txBody>
      </p:sp>
      <p:sp>
        <p:nvSpPr>
          <p:cNvPr id="4" name="Dikdörtgen 3"/>
          <p:cNvSpPr/>
          <p:nvPr/>
        </p:nvSpPr>
        <p:spPr>
          <a:xfrm>
            <a:off x="395536" y="252053"/>
            <a:ext cx="1941557" cy="437043"/>
          </a:xfrm>
          <a:prstGeom prst="rect">
            <a:avLst/>
          </a:prstGeom>
        </p:spPr>
        <p:txBody>
          <a:bodyPr wrap="none">
            <a:spAutoFit/>
          </a:bodyPr>
          <a:lstStyle/>
          <a:p>
            <a:pPr lvl="0">
              <a:lnSpc>
                <a:spcPct val="80000"/>
              </a:lnSpc>
              <a:spcBef>
                <a:spcPct val="20000"/>
              </a:spcBef>
              <a:defRPr/>
            </a:pPr>
            <a:r>
              <a:rPr lang="tr-TR" sz="2800" b="1" dirty="0">
                <a:solidFill>
                  <a:srgbClr val="000000"/>
                </a:solidFill>
                <a:effectLst>
                  <a:outerShdw blurRad="38100" dist="38100" dir="2700000" algn="tl">
                    <a:srgbClr val="C0C0C0"/>
                  </a:outerShdw>
                </a:effectLst>
                <a:latin typeface="Arial" pitchFamily="34" charset="0"/>
                <a:cs typeface="Arial" pitchFamily="34" charset="0"/>
              </a:rPr>
              <a:t>SORU 19: </a:t>
            </a:r>
          </a:p>
        </p:txBody>
      </p:sp>
      <p:sp>
        <p:nvSpPr>
          <p:cNvPr id="5" name="Dikdörtgen 4"/>
          <p:cNvSpPr/>
          <p:nvPr/>
        </p:nvSpPr>
        <p:spPr>
          <a:xfrm>
            <a:off x="5652120" y="5405427"/>
            <a:ext cx="1758815" cy="461665"/>
          </a:xfrm>
          <a:prstGeom prst="rect">
            <a:avLst/>
          </a:prstGeom>
        </p:spPr>
        <p:txBody>
          <a:bodyPr wrap="none">
            <a:spAutoFit/>
          </a:bodyPr>
          <a:lstStyle/>
          <a:p>
            <a:r>
              <a:rPr lang="tr-TR" sz="2400" b="1" dirty="0" smtClean="0">
                <a:solidFill>
                  <a:srgbClr val="FF0000"/>
                </a:solidFill>
                <a:latin typeface="Arial" charset="0"/>
              </a:rPr>
              <a:t>30 </a:t>
            </a:r>
            <a:r>
              <a:rPr lang="tr-TR" sz="2400" b="1" dirty="0">
                <a:solidFill>
                  <a:srgbClr val="FF0000"/>
                </a:solidFill>
                <a:latin typeface="Arial" charset="0"/>
              </a:rPr>
              <a:t>SANİYE</a:t>
            </a:r>
            <a:endParaRPr lang="tr-TR" dirty="0"/>
          </a:p>
        </p:txBody>
      </p:sp>
    </p:spTree>
    <p:extLst>
      <p:ext uri="{BB962C8B-B14F-4D97-AF65-F5344CB8AC3E}">
        <p14:creationId xmlns:p14="http://schemas.microsoft.com/office/powerpoint/2010/main" val="7733417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2282174" y="404664"/>
            <a:ext cx="419698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ppt_w</p:attrName>
                                        </p:attrNameLst>
                                      </p:cBhvr>
                                      <p:tavLst>
                                        <p:tav tm="0">
                                          <p:val>
                                            <p:fltVal val="0"/>
                                          </p:val>
                                        </p:tav>
                                        <p:tav tm="100000">
                                          <p:val>
                                            <p:strVal val="#ppt_w"/>
                                          </p:val>
                                        </p:tav>
                                      </p:tavLst>
                                    </p:anim>
                                    <p:anim calcmode="lin" valueType="num">
                                      <p:cBhvr>
                                        <p:cTn id="8" dur="500" fill="hold"/>
                                        <p:tgtEl>
                                          <p:spTgt spid="1054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5475"/>
                                        </p:tgtEl>
                                        <p:attrNameLst>
                                          <p:attrName>style.visibility</p:attrName>
                                        </p:attrNameLst>
                                      </p:cBhvr>
                                      <p:to>
                                        <p:strVal val="visible"/>
                                      </p:to>
                                    </p:set>
                                    <p:anim calcmode="lin" valueType="num">
                                      <p:cBhvr>
                                        <p:cTn id="13" dur="500" fill="hold"/>
                                        <p:tgtEl>
                                          <p:spTgt spid="10547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5475"/>
                                        </p:tgtEl>
                                        <p:attrNameLst>
                                          <p:attrName>ppt_y</p:attrName>
                                        </p:attrNameLst>
                                      </p:cBhvr>
                                      <p:tavLst>
                                        <p:tav tm="0">
                                          <p:val>
                                            <p:strVal val="#ppt_y"/>
                                          </p:val>
                                        </p:tav>
                                        <p:tav tm="100000">
                                          <p:val>
                                            <p:strVal val="#ppt_y"/>
                                          </p:val>
                                        </p:tav>
                                      </p:tavLst>
                                    </p:anim>
                                    <p:anim calcmode="lin" valueType="num">
                                      <p:cBhvr>
                                        <p:cTn id="15" dur="500" fill="hold"/>
                                        <p:tgtEl>
                                          <p:spTgt spid="10547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547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688" y="2060848"/>
            <a:ext cx="5542384" cy="1168152"/>
          </a:xfrm>
        </p:spPr>
        <p:txBody>
          <a:bodyPr/>
          <a:lstStyle/>
          <a:p>
            <a:pPr marL="0" lvl="0" indent="0">
              <a:lnSpc>
                <a:spcPct val="115000"/>
              </a:lnSpc>
              <a:spcBef>
                <a:spcPct val="0"/>
              </a:spcBef>
              <a:spcAft>
                <a:spcPts val="1000"/>
              </a:spcAft>
              <a:buNone/>
            </a:pPr>
            <a:r>
              <a:rPr lang="tr-TR" sz="6000" b="1" kern="1200" dirty="0" smtClean="0">
                <a:solidFill>
                  <a:srgbClr val="000000"/>
                </a:solidFill>
                <a:latin typeface="Calibri"/>
                <a:ea typeface="Calibri"/>
                <a:cs typeface="Times New Roman"/>
              </a:rPr>
              <a:t>CEVAP:KOSOVA</a:t>
            </a:r>
            <a:endParaRPr lang="tr-TR" sz="6000" kern="1200" dirty="0">
              <a:solidFill>
                <a:srgbClr val="000000"/>
              </a:solidFill>
              <a:latin typeface="Calibri"/>
              <a:ea typeface="Calibri"/>
              <a:cs typeface="Times New Roman"/>
            </a:endParaRPr>
          </a:p>
          <a:p>
            <a:endParaRPr lang="tr-TR" dirty="0"/>
          </a:p>
        </p:txBody>
      </p:sp>
      <p:sp>
        <p:nvSpPr>
          <p:cNvPr id="4" name="3 Dikdörtgen"/>
          <p:cNvSpPr/>
          <p:nvPr/>
        </p:nvSpPr>
        <p:spPr>
          <a:xfrm>
            <a:off x="3000364" y="500042"/>
            <a:ext cx="3796232" cy="646331"/>
          </a:xfrm>
          <a:prstGeom prst="rect">
            <a:avLst/>
          </a:prstGeom>
        </p:spPr>
        <p:txBody>
          <a:bodyPr wrap="none">
            <a:spAutoFit/>
          </a:bodyPr>
          <a:lstStyle/>
          <a:p>
            <a:pPr lvl="0" algn="ctr">
              <a:defRPr/>
            </a:pPr>
            <a:r>
              <a:rPr lang="tr-TR" sz="3600" dirty="0" smtClean="0">
                <a:solidFill>
                  <a:srgbClr val="FF0000"/>
                </a:solidFill>
                <a:effectLst>
                  <a:outerShdw blurRad="38100" dist="38100" dir="2700000" algn="tl">
                    <a:srgbClr val="C0C0C0"/>
                  </a:outerShdw>
                </a:effectLst>
              </a:rPr>
              <a:t>GENEL KÜLTÜR </a:t>
            </a:r>
            <a:endParaRPr lang="tr-TR" sz="3600"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1125767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YKED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6613"/>
            <a:ext cx="58340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1259632" y="3645024"/>
            <a:ext cx="59741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lvl="0" eaLnBrk="1" hangingPunct="1"/>
            <a:r>
              <a:rPr lang="tr-TR" sz="2400" b="1" dirty="0">
                <a:solidFill>
                  <a:srgbClr val="000000"/>
                </a:solidFill>
                <a:latin typeface="Arial" charset="0"/>
              </a:rPr>
              <a:t>SORU HAZIRLANIYOR …</a:t>
            </a:r>
          </a:p>
          <a:p>
            <a:pPr lvl="0" eaLnBrk="1" hangingPunct="1"/>
            <a:r>
              <a:rPr lang="tr-TR" sz="2400" b="1" dirty="0">
                <a:solidFill>
                  <a:srgbClr val="000000"/>
                </a:solidFill>
                <a:latin typeface="Arial" charset="0"/>
              </a:rPr>
              <a:t>CEVAPLAMA SÜRESİ</a:t>
            </a:r>
            <a:r>
              <a:rPr lang="tr-TR" sz="3600" b="1" dirty="0">
                <a:solidFill>
                  <a:srgbClr val="000000"/>
                </a:solidFill>
                <a:latin typeface="Arial" charset="0"/>
              </a:rPr>
              <a:t>: </a:t>
            </a:r>
            <a:r>
              <a:rPr lang="tr-TR" sz="3600" b="1" dirty="0" smtClean="0">
                <a:solidFill>
                  <a:srgbClr val="FF0000"/>
                </a:solidFill>
                <a:latin typeface="Arial" charset="0"/>
              </a:rPr>
              <a:t>25 </a:t>
            </a:r>
            <a:r>
              <a:rPr lang="tr-TR" sz="3600" b="1" dirty="0">
                <a:solidFill>
                  <a:srgbClr val="FF0000"/>
                </a:solidFill>
                <a:latin typeface="Arial" charset="0"/>
              </a:rPr>
              <a:t>SANİYE</a:t>
            </a:r>
          </a:p>
        </p:txBody>
      </p:sp>
      <p:pic>
        <p:nvPicPr>
          <p:cNvPr id="1026" name="Picture 2" descr="http://www.egitimevi.net/hareketli-resim/hayvan/insecte03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1136"/>
            <a:ext cx="1699034" cy="17513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QUExQUFRUXGBYYFhcXFxcXFxYXFBQXFhYYFxQYHCggGBolHBcYITEhJSkrLi4uGB8zODMsNygtLisBCgoKDg0OGxAQGy8lHyQsLCwsLCwsLCwsLCwsLCwsLCwsLCwsLCwsLC0sLCwsLCwsLCwsLCwsLCwsLCwsLCwsLP/AABEIAPQAmAMBIgACEQEDEQH/xAAcAAABBAMBAAAAAAAAAAAAAAAABAUGBwIDCAH/xAA/EAABAwIDBQUFBgUEAgMAAAABAAIDBBEFEiEGMUFRYQcTInGBMkJSkaEUYnKxwdEVIzPh8YKSsvBDYwgkJf/EABkBAQADAQEAAAAAAAAAAAAAAAABAwQCBf/EACIRAQEAAgICAwADAQAAAAAAAAABAhEDIRIxBEFRIjJhE//aAAwDAQACEQMRAD8AvFCEIBCFGNpttoKQEE53i/hBtryRMm0nQqXr+0+qkJ7vJG3hpc/Mpkq9rp3avmc4+ZsPQKNp8XQaFzrFtrURuuyW3md6f8N7V5RpI0Hrf+yjyT4LrQqzg7VY3EeA2/EL/kpVg+1kUxtezt9jv9Oancc+NSJYuK9a6+oWJUoeIQhAIQhAIQhAIQhBsQShVz2w7Z/ZIRTxH+dKDcj/AMbBpfzN7D1QNnaZ2liImmpHeLUSSg6N+63r1VOfb3PddziTzNz8k2PlJKzgkt/38ly63+Hlj3HS/qf0SqGInruSnBdnpZrXGUfDrmPnyVjYLsLaxeAPPeuLn+NOHDdby6Vm/CpH8ABy4/QJ0w/ZB7xezgfw6K5aTAIme6CnJkIGgCjV+3esJ6UzJ2fzaOj0d1/JI6KWWinEVSws4tcSdNfaB94K7za6QbQ4JFVwmKUfhcB4mO5j9kRlJfor2TxTvWa8g4EG7XX0JB/TqpA4KltlpZsLrGwTtzMlIDXN3O1sHNB89RvV0sOisxu2TPHVYoWeVGVdOWCFnlRlQYIWeVGVBghZ5V4g1V1U2KN8jzZrGlxJ5AXXJm1WMvrKiSd+950HJvut9Aug+2Gv7rDZRxkLYx6m5+gXNEqgawNbDVWRsHsI+W0rxlHMjh0CQ9m+zHeyd7ILsbawPE/srtpngC2gAVWV302cPHqeV9vcNw2KEWY3X4jvKXGQc0nAvzXoJG4KFlmykP6FBv0CT5yeJ9F5k8z5qUabgGjdqeayutCyD7IaI8ZwuOpiMcmmt2uHtMcNzmnmFs2Qx5zy6lqbCqi3kbpmcJGefEcEqjtvJCiu3dAZGtnppA2pgu5tjYvaN7ep5eoSXTjPCZLIQotsNtY2tgBfZsrfDIOTuo4X3qSCpZe2dt+WYK3bJZptQhClAQhCAQhCCpv/AJASnuaVnAveT6NFvzKp/AMJdUzNjbu4nkAru7d6TNRxScY5Lej22/QKv+y4Bmd53mwHkN64zuot4sfLLtYmE0DYY2sboAnHKBqTZJw/N1Sina4ngqW9uiqiOg67z6JXHUh3srX3IAu8iyYMX2iijOVpAHna/kp3pHVSEvP+Fr+02/ZRKHaEyPtE18vSNpdbzI0+ZTnHiYZlM5ZEHGwzyMz3O4FgN1Pdc3LGe6eJHk7jbomnGcaEQaHXJJs0N1LjwAHE9FII6JnvP+Q/UqF9pVOYYDVUpLZovedqcjzlcWX0a4aa+anxrjLlxk6I8ZkmADqiVlNm9hjyTM+24CFlyT0TVJUMAIdNldbRzyG25Hum53n1LUy7JbNyVcpMkr/F/UkuS91+GY6+ieKvYF8Mje6a3ILAvBOZ2urnAnQ9Bop1NbkVW5W6yrCqwaJvdmauleJc2VzGNYzw20Je5x48kgxfBo2PMcck4fluC5zHtPmA1p+RU2w+itAYHWN8wAsHeJwszKT7IJ/MKf4Zs/DHFGx0cbi1oGZzWlx8zZdY9ztXySY3pVPZLthUfa20c8hfG4ODQ43LXNFxlcdbEA6K7VVNTs/HHtFT5GhjDGZQ1ugzMa5p0HmrWXUV0IQhSgIQhBFe1Ci73DKkcWtzjzYbqg9m8S7skfJdRyxhzS1wBBBBB3EHQgrmDbPBDQ1ksIvkBuwnix2rflu9FxnNreLLVWfglXnY0804YrjkdK27zryUAZtKylp47eKUi4buA5Fx5KNDFJZXGZ2ttz3C4af/AFsOhPU7uqpxnW2vPk71O6muObQySNaZHiBr9Wt1dK9vDLC3W3U2UQlxtjbhkbb/ABzuzu62ib4W+pKSR0s07nNZfMdXm5Ljf4373HpuSar2VnYQHMeTr7I8PDKQRv46dFbJPpnzuW9Uvq8amlblfUTPb8Ad3bB5MZYWSH+HRv3AtdwIO48N6Ww7LTMjD5BlJ3A6Ot1W+KmyjW91XlbL7XYYTKelt7OY+ZqSOUkFzQGTb7h7dHbue/1TXtZisdVRVMbbm8bsp3AuFjvPEWVZ0OKSQVDmxezO0Bw3ai4B89VZNDsOyaK00hOYWsw2Df3U7u+jDilxu7/hn2Jx1rYGlovcC/Rw0Ke6jHZZNGtt63UWGCuwqoEcrs1NMbMlIsGuG4O+E/54KYxUJHunzGoI81zdz0twmNn8p234GbFufxEnX5gj8lZLHXAI4qv4afcbWA3n+6XR7ZRxtEUQdUT6hscevzdwCs46zfIx+2Fd4sepwN8dLIXdMztFNlH9msFex76mosaiUAOtuY0aho+nyCkCtZqEIQiAhCEAq17bNnmS0wqbhr4dD95jiNPO+7zKspNu0eFsqaaWGT2XtIvxB3hw8jYqKmOU4m97IxpNg5waT0/wpVicAsA0WDbWA3aKMYnhk1NJ/MYWljtHW8JLTvB5FTqgYJ42yM97eOR4gqnk+mv43uy+zhsLljYXOGpJJP8AdOeKbSxsuG6nkFG5qAt0BK9psNXHnlJ00f8AHC3deVFfJM6508kMw4v8k6U9FfQJfX1EVHFmlI42b7zrcv3XMlqy2YxXdbTZK+NvIXVq4DiRCq/DWPlmdVSixf7A+7ff5brKa0lWG2XVuq54sd4237u06xWhiq4HRSC7XDUcRyIPAhQSDZyppnd1BiLo2D2WSRd5YfddmFx8lLMIrdyXYrhzJg0O8w4bwT+i73ubjm8eO9VEWbLNk1qKyef7otGz5Ak/VWFslhkMENomNbcm5A8TvNx1Kiv8LMTrE35FSGlx+CnjY2VxaTcjQkWBtwU4W77UfIwxmP8AFJUJno9qKSU2ZPHfkTlP1TuDfcrmJ6hCEAhCEAhCEFdbVbBgl0kIBGriw6jq0ji0qAS0b8Lk7wNc6klsXDeYid1+Y5HjZdCKMbT4YwMvYZTcZSNPFvFuSquEnr00zludm/f6r01kUjczHscPMfUcEmdisLAc0jdODfEfokldsfTtccmdg5Nd4fQG9gs6DZ2na4Esz/jJcB5A6BVfxacbn/j2n2glmOWihLuBkPsj/V7I+ZPRazgIY7vKt/2iU7m+4227fq71sOik1RXBjMrQByA0A9AmTuy4lxUXL6i3Dilu8uzZVNLpWjmdfIKTQUTMuoCY6puRzX23JpxjHJDZsXHe7f8AILiL7+p5TVzGEC6d/wCMDLa+iqKlrpWkZ7uUrwN5k1INuv7LuZVXdVN4Xd43NfyvyG5V/wBp1aWyU4vbwSfR4/dTWGWwVcdqkuaSnI1sx/8AyCtw/syfI/oi0lUd906YPthVU39KV7R8N7t/2nRR9jroe1X6YFtYH2yPBAqYmvHxMOV3+06H6Kztn9pqasbeCQOPFh0ePNq5ReVlSVz4nh7HOa5puHNJBB6EKB2IhVx2TbePrQ6Cot3zGhzXjTvG7jccHDTzuhBY6EJJimIx08TpZnBjGC5J/TmUGWI10cEbpZXBjGi7if8Au9UPj3ahNLU941v8gXa2Im1xf2ifj/wmXtD2+kxGSzbsp2E5GX3n438z04KJApraZbLuLLwvamOocW2LHe6HEa+RHHonYdFTzSpbs9tUQRHOfwyH8nfuqM+P7jVxc++skvk1WTXLy90jqJi1UtuOR0e9uW1rpnkoGk3AST+KsHvacd9vml8GKxAXL2/NHW6I8NudB9E84fhvdm5IA43TM/a5jAe6bm5nh8zoEldis1VbWzeTTa/+o/op6Tr9S+qrGFpZGbm2/gFWu27/AOe1vwxj6klTjCKQMGW2U/n6qudp5s1XOeTy0eTdP0VvD3lti+VZMdQ0NWblhxQ5y0sDEhayxbMy8JUCVdldUY8Tpre84sPk5pQsey+mz4pS2915cf8AS0lChLpasqmRMdJI4NYwFznHcAN5XNPaNtxJiMthdtOwnu2c+Gd33j9LqW9uG1LnyCijNo2WdL995sWt8mjXzPRVLkQeMathCwCzupGLVg9ZhYuCITbs8rO8D6dzvE0B0Vzvbucz00I80+YhEbW3Hd5E6Kr6KrdDIyRu9hBtztvHqrtYyKogZPHqCA4a8RwPks3Lj9tvx+X6pNBhbRHlAGVR2bDmtlc0AEaEcbXuNPkpQ6S40GvJMjXDvZMw1Fh6Wv8Aqqq3TomdQMtYgEHonSio2tGmg5JJJNZ27QpRDODoOiHl0do5ASAeHHoqixOpEk0rxuc9xHkTorPxXDpDSzOa9sZyk+IaloBLhf3bjiqlBWjhnuvP+VbuQOK1Fy2XWkq5kZXRdYr2x4f9PAILf7BcAJfLWPFmgd3F1cfbPkAAPU8kK1tmcLFNSwwgWyMaD+K13H53QoS537QYHMxGrDt/eucPwv8AE36G3oo05qt3t12fIdHWsF2kd3L0IP8ALcfO5HyVSXUjSQgr2RaXBEMuKxK8Y5eoNblI9itpnUrzG4kwyaEfA46Bw/VR2RanBc2b6dS6u4vmLUXUd2qgeyOSeJmZ4AvrwHG3Gy0bB4wZYcpdd7LNdfiPdPy/JTCJhPBZbNXT1McvLHcV9hM8j4w+fLd3sgCxt16lSXA8Flc7O/wt3hoFjbhdSam2ehDxI5ouNw4a8bJzc8cE1v2b1NRE9u6MfYZi1zmlovp7wG9p6FUw166ObqbncNOnVUJtfSiKsna1mRue7Ra2hF7gcr3V3Hfpk+TN6yNRk5LxeLJjbq5lDApH2fYYarEaaMC7RI2R/wCGM5jfpcAeqjMkvLcF0b2QbGfYaczSj/7E4aXXGsbBq1nnrc9fJQhYCEIRLRXUbJo3RyNDmPBa5p3EFc7doOwMuHO7xpMlM51mv95hO5rxz68ei6QSPGMNZUwyQyC7JGlp6X3EdQdUHIzlrKd9qMCkoqh8Eu9u48Ht4OHQpozKUNRXgl5rJwWtwUJZuctT3L0laygkOwdVkq2i9g8Fvmd4/JXRh0lt5XOrJC0hw3tII8wbhXfh2I3a13MA/MKjlmrtt+NlvGxLTJmKxtc2HqeSb48QBbcb0qpZ9LkrjbTYVOF7NG7d/dVX2yRgVFORvMbwfJrhb8yrRilG/wCSqbtPqRNVNGawiZlJ6uOY/ou8PbPz9YIS1vyWuWbNoN35rKV2bRosOu8+amvZjsP9uqP5gPcR2Mp3XvuYDzP5K9hO/Y1sM6plbWTttBGbxgj+rIONvhafmfJdArXTQNja1jGhrWgBrQLAAbgAtiAQhCAQhCBi2v2Whr4THKLOF+7kAu6M8xzHMcVzJtDg8lJPJBKLOYbXG5w4OHQjVdcKrO3fBWup4qoaPjd3biOLJN1/Jw0/EUFBucsbre9qTvCAK1FZhq2MZZB5EyxBOtiD8irdgALQ4biAR5EXCqYKc7EYt3gFO86t/pn4hxb5hVcuO5to+Pnq6v2krG9bLcyZw46LJ9IPLzTJtRiT6WJsjGh935CSSMpLS5pIG+9j8lRJb015Z+M3T9NigijdJI6zGi5/QDqVT+KYg+plfI8WzG+UbhyHWwWzEsUlqCO9fcDc0aNB5259VvwPCJKmVsMLS57twHLiSeAHNaMMPFi5uXzvXpv2X2elrJ2wwtu46kn2WN4ud0/NdO7NYFHRQNhiGg1c7i9x3uPUpDsPsnHh8AjbZ0jrGWS2rnch90a2CkasUhCEIBCEIBCEIBMm2eDmrop4B7Tmks/G3xN+oT2hBxrU3uWkFpGhB0II0II4EFaQ1XR20bDOzGtpmFwN+/a0XII3SADf19CqZZ80AQvUFeOQerKKUtIc0kOBuCN4I4ry17LNsJQTfAtq3TERyyMjd8TtGusP+XRMm1u0zahohhuY2uzue4ZS9wBDcrfdaLnfqSeiZjGONkswjAJayTuqdneSWJsCNw3kk6LiYSXazLlyymqU7D7NvxCo+zse1hylxc65s0b7AbzruXR+xux8GHxZYhme7+pKQMz7fk3oo72ZbIx0vjfQvgqA2xkdKJg6+/Kb3Zflb1KsRdqwhCEAhCEAhCEAhCEAhCEAqj7Q+yd9RLLU0r2BzspEGQMBI0f/ADAbajX2d6txCDm+TsjxIBv8uM35SDw/i/smbaTYerospqGANJyiRrgWEnUC/A+a6pTZtHgkdZTSU8o8Mgtfi0+64dQdUHJPfBu69+fJSjFYf/w6CTL4vtNS0v8AeLTchpPEeH6KLYrQuglkicczo3OaSNxLTa481du1+yZg2bbC8t7yDJKSPizXeBzNnEIKMsCug+w3Zf7PTOqn/wBSoAyj4Ym3y+rib/JUvsLgjayup4HHwOdd/VjBmcPW1vVdZxxhoDWgAAAADQADQABBkhCEAhCEAhCEAhCEAhCEAhCEAhCEAmzaauMFJPKN7I3uHmBonNIcdoO/p5ob27xjmg8iRp9UHIWIvcXOe4kuve56G66K7X68fwV7h/5hCB1zkE/S6qeLs6r5alsD4JGNLgHyEeBrb+JwfuOm5XJ2pbNvqsNMMDbvjLHsYN7hHplHXLdQKJ7Oqt0OIUzmi5MrGejzlP0K6rXP3ZXshUOropZoJI44CXl0jCy77ENaM2/ffTkugUgEIQpAhCEAhCEAhCEAhCEAhCEAhCEAhCEAhCEAhCEAhCEAhCEAhCEAhC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4"/>
          <a:stretch>
            <a:fillRect/>
          </a:stretch>
        </p:blipFill>
        <p:spPr>
          <a:xfrm>
            <a:off x="251520" y="156784"/>
            <a:ext cx="1512168" cy="1904064"/>
          </a:xfrm>
          <a:prstGeom prst="rect">
            <a:avLst/>
          </a:prstGeom>
        </p:spPr>
      </p:pic>
      <p:sp>
        <p:nvSpPr>
          <p:cNvPr id="2" name="Dikdörtgen 1"/>
          <p:cNvSpPr/>
          <p:nvPr/>
        </p:nvSpPr>
        <p:spPr>
          <a:xfrm>
            <a:off x="2051720" y="363219"/>
            <a:ext cx="419698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 </a:t>
            </a:r>
          </a:p>
        </p:txBody>
      </p:sp>
    </p:spTree>
    <p:extLst>
      <p:ext uri="{BB962C8B-B14F-4D97-AF65-F5344CB8AC3E}">
        <p14:creationId xmlns:p14="http://schemas.microsoft.com/office/powerpoint/2010/main" val="164720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p:cTn id="13" dur="5000" fill="hold"/>
                                        <p:tgtEl>
                                          <p:spTgt spid="12293"/>
                                        </p:tgtEl>
                                        <p:attrNameLst>
                                          <p:attrName>ppt_w</p:attrName>
                                        </p:attrNameLst>
                                      </p:cBhvr>
                                      <p:tavLst>
                                        <p:tav tm="0" fmla="#ppt_w*sin(2.5*pi*$)">
                                          <p:val>
                                            <p:fltVal val="0"/>
                                          </p:val>
                                        </p:tav>
                                        <p:tav tm="100000">
                                          <p:val>
                                            <p:fltVal val="1"/>
                                          </p:val>
                                        </p:tav>
                                      </p:tavLst>
                                    </p:anim>
                                    <p:anim calcmode="lin" valueType="num">
                                      <p:cBhvr>
                                        <p:cTn id="14" dur="50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755650" y="333375"/>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tr-TR" sz="4000" dirty="0">
                <a:solidFill>
                  <a:schemeClr val="tx2"/>
                </a:solidFill>
                <a:effectLst>
                  <a:outerShdw blurRad="38100" dist="38100" dir="2700000" algn="tl">
                    <a:srgbClr val="C0C0C0"/>
                  </a:outerShdw>
                </a:effectLst>
              </a:rPr>
              <a:t>GENEL </a:t>
            </a:r>
            <a:r>
              <a:rPr lang="tr-TR" sz="4000" dirty="0" smtClean="0">
                <a:solidFill>
                  <a:schemeClr val="tx2"/>
                </a:solidFill>
                <a:effectLst>
                  <a:outerShdw blurRad="38100" dist="38100" dir="2700000" algn="tl">
                    <a:srgbClr val="C0C0C0"/>
                  </a:outerShdw>
                </a:effectLst>
              </a:rPr>
              <a:t>KÜLTÜR</a:t>
            </a:r>
            <a:endParaRPr lang="tr-TR" sz="4000" dirty="0">
              <a:solidFill>
                <a:schemeClr val="tx2"/>
              </a:solidFill>
              <a:effectLst>
                <a:outerShdw blurRad="38100" dist="38100" dir="2700000" algn="tl">
                  <a:srgbClr val="C0C0C0"/>
                </a:outerShdw>
              </a:effectLst>
            </a:endParaRPr>
          </a:p>
        </p:txBody>
      </p:sp>
      <p:sp>
        <p:nvSpPr>
          <p:cNvPr id="193539" name="Rectangle 3"/>
          <p:cNvSpPr>
            <a:spLocks noChangeArrowheads="1"/>
          </p:cNvSpPr>
          <p:nvPr/>
        </p:nvSpPr>
        <p:spPr bwMode="auto">
          <a:xfrm>
            <a:off x="179512" y="1484784"/>
            <a:ext cx="84977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5000"/>
              </a:lnSpc>
              <a:spcAft>
                <a:spcPts val="1000"/>
              </a:spcAft>
            </a:pPr>
            <a:r>
              <a:rPr lang="tr-TR" sz="4800" b="1" dirty="0">
                <a:effectLst>
                  <a:outerShdw blurRad="38100" dist="38100" dir="2700000" algn="tl">
                    <a:srgbClr val="C0C0C0"/>
                  </a:outerShdw>
                </a:effectLst>
                <a:latin typeface="Calibri" pitchFamily="34" charset="0"/>
              </a:rPr>
              <a:t>SORU </a:t>
            </a:r>
            <a:r>
              <a:rPr lang="tr-TR" sz="4800" b="1" dirty="0" smtClean="0">
                <a:effectLst>
                  <a:outerShdw blurRad="38100" dist="38100" dir="2700000" algn="tl">
                    <a:srgbClr val="C0C0C0"/>
                  </a:outerShdw>
                </a:effectLst>
                <a:latin typeface="Calibri" pitchFamily="34" charset="0"/>
              </a:rPr>
              <a:t>20: </a:t>
            </a:r>
          </a:p>
          <a:p>
            <a:pPr>
              <a:lnSpc>
                <a:spcPct val="115000"/>
              </a:lnSpc>
              <a:spcAft>
                <a:spcPts val="1000"/>
              </a:spcAft>
            </a:pPr>
            <a:r>
              <a:rPr lang="tr-TR" sz="4400" b="1" dirty="0" smtClean="0">
                <a:latin typeface="Cambria Math" pitchFamily="18" charset="0"/>
                <a:ea typeface="Cambria Math" pitchFamily="18" charset="0"/>
              </a:rPr>
              <a:t>Şu andaki cumhurbaşkanımız Recep Tayyip </a:t>
            </a:r>
            <a:r>
              <a:rPr lang="tr-TR" sz="4400" b="1" dirty="0" err="1" smtClean="0">
                <a:latin typeface="Cambria Math" pitchFamily="18" charset="0"/>
                <a:ea typeface="Cambria Math" pitchFamily="18" charset="0"/>
              </a:rPr>
              <a:t>erdoğan</a:t>
            </a:r>
            <a:r>
              <a:rPr lang="tr-TR" sz="4400" b="1" dirty="0" smtClean="0">
                <a:latin typeface="Cambria Math" pitchFamily="18" charset="0"/>
                <a:ea typeface="Cambria Math" pitchFamily="18" charset="0"/>
              </a:rPr>
              <a:t>, Türkiye Cumhuriyeti devletinin kaçıncı cumhurbaşkanıdır? </a:t>
            </a:r>
          </a:p>
          <a:p>
            <a:pPr>
              <a:lnSpc>
                <a:spcPct val="80000"/>
              </a:lnSpc>
              <a:spcBef>
                <a:spcPct val="20000"/>
              </a:spcBef>
              <a:defRPr/>
            </a:pPr>
            <a:endParaRPr lang="tr-TR" b="1" dirty="0">
              <a:effectLst>
                <a:outerShdw blurRad="38100" dist="38100" dir="2700000" algn="tl">
                  <a:srgbClr val="C0C0C0"/>
                </a:outerShdw>
              </a:effectLst>
            </a:endParaRPr>
          </a:p>
          <a:p>
            <a:pPr>
              <a:lnSpc>
                <a:spcPct val="80000"/>
              </a:lnSpc>
              <a:spcBef>
                <a:spcPct val="20000"/>
              </a:spcBef>
              <a:defRPr/>
            </a:pPr>
            <a:endParaRPr lang="tr-TR" b="1" dirty="0">
              <a:effectLst>
                <a:outerShdw blurRad="38100" dist="38100" dir="2700000" algn="tl">
                  <a:srgbClr val="C0C0C0"/>
                </a:outerShdw>
              </a:effectLst>
            </a:endParaRPr>
          </a:p>
          <a:p>
            <a:pPr>
              <a:lnSpc>
                <a:spcPct val="80000"/>
              </a:lnSpc>
              <a:spcBef>
                <a:spcPct val="20000"/>
              </a:spcBef>
              <a:defRPr/>
            </a:pPr>
            <a:endParaRPr lang="tr-TR" sz="2800" dirty="0">
              <a:effectLst>
                <a:outerShdw blurRad="38100" dist="38100" dir="2700000" algn="tl">
                  <a:srgbClr val="C0C0C0"/>
                </a:outerShdw>
              </a:effectLst>
            </a:endParaRPr>
          </a:p>
        </p:txBody>
      </p:sp>
      <p:sp>
        <p:nvSpPr>
          <p:cNvPr id="2" name="Dikdörtgen 1"/>
          <p:cNvSpPr/>
          <p:nvPr/>
        </p:nvSpPr>
        <p:spPr>
          <a:xfrm>
            <a:off x="5436096" y="6093295"/>
            <a:ext cx="2717411" cy="461665"/>
          </a:xfrm>
          <a:prstGeom prst="rect">
            <a:avLst/>
          </a:prstGeom>
        </p:spPr>
        <p:txBody>
          <a:bodyPr wrap="none">
            <a:spAutoFit/>
          </a:bodyPr>
          <a:lstStyle/>
          <a:p>
            <a:r>
              <a:rPr lang="tr-TR" sz="2400" b="1" dirty="0" smtClean="0">
                <a:solidFill>
                  <a:srgbClr val="FF0000"/>
                </a:solidFill>
                <a:latin typeface="Arial" charset="0"/>
              </a:rPr>
              <a:t>SÜRE:25 </a:t>
            </a:r>
            <a:r>
              <a:rPr lang="tr-TR" sz="2400" b="1" dirty="0">
                <a:solidFill>
                  <a:srgbClr val="FF0000"/>
                </a:solidFill>
                <a:latin typeface="Arial" charset="0"/>
              </a:rPr>
              <a:t>SANİYE</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1403648" y="260648"/>
            <a:ext cx="3991798"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Andalus" pitchFamily="18" charset="-78"/>
                <a:cs typeface="Andalus" pitchFamily="18" charset="-78"/>
              </a:rPr>
              <a:t>TÜRK EDEBİYATI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5363"/>
                                        </p:tgtEl>
                                        <p:attrNameLst>
                                          <p:attrName>style.visibility</p:attrName>
                                        </p:attrNameLst>
                                      </p:cBhvr>
                                      <p:to>
                                        <p:strVal val="visible"/>
                                      </p:to>
                                    </p:set>
                                    <p:anim calcmode="lin" valueType="num">
                                      <p:cBhvr>
                                        <p:cTn id="13" dur="500" fill="hold"/>
                                        <p:tgtEl>
                                          <p:spTgt spid="1536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363"/>
                                        </p:tgtEl>
                                        <p:attrNameLst>
                                          <p:attrName>ppt_y</p:attrName>
                                        </p:attrNameLst>
                                      </p:cBhvr>
                                      <p:tavLst>
                                        <p:tav tm="0">
                                          <p:val>
                                            <p:strVal val="#ppt_y"/>
                                          </p:val>
                                        </p:tav>
                                        <p:tav tm="100000">
                                          <p:val>
                                            <p:strVal val="#ppt_y"/>
                                          </p:val>
                                        </p:tav>
                                      </p:tavLst>
                                    </p:anim>
                                    <p:anim calcmode="lin" valueType="num">
                                      <p:cBhvr>
                                        <p:cTn id="15" dur="500" fill="hold"/>
                                        <p:tgtEl>
                                          <p:spTgt spid="1536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36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dusu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25161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Text Box 3"/>
          <p:cNvSpPr txBox="1">
            <a:spLocks noChangeArrowheads="1"/>
          </p:cNvSpPr>
          <p:nvPr/>
        </p:nvSpPr>
        <p:spPr bwMode="auto">
          <a:xfrm>
            <a:off x="4119563" y="1792288"/>
            <a:ext cx="4011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tr-TR" sz="2400" b="1">
                <a:latin typeface="Arial" charset="0"/>
              </a:rPr>
              <a:t>CEVAP HAZIRLANIYOR …</a:t>
            </a:r>
          </a:p>
        </p:txBody>
      </p:sp>
      <p:sp>
        <p:nvSpPr>
          <p:cNvPr id="2" name="Dikdörtgen 1"/>
          <p:cNvSpPr/>
          <p:nvPr/>
        </p:nvSpPr>
        <p:spPr>
          <a:xfrm>
            <a:off x="1763688" y="332656"/>
            <a:ext cx="419698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500" fill="hold"/>
                                        <p:tgtEl>
                                          <p:spTgt spid="195586"/>
                                        </p:tgtEl>
                                        <p:attrNameLst>
                                          <p:attrName>ppt_w</p:attrName>
                                        </p:attrNameLst>
                                      </p:cBhvr>
                                      <p:tavLst>
                                        <p:tav tm="0">
                                          <p:val>
                                            <p:fltVal val="0"/>
                                          </p:val>
                                        </p:tav>
                                        <p:tav tm="100000">
                                          <p:val>
                                            <p:strVal val="#ppt_w"/>
                                          </p:val>
                                        </p:tav>
                                      </p:tavLst>
                                    </p:anim>
                                    <p:anim calcmode="lin" valueType="num">
                                      <p:cBhvr>
                                        <p:cTn id="8" dur="500" fill="hold"/>
                                        <p:tgtEl>
                                          <p:spTgt spid="1955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95587"/>
                                        </p:tgtEl>
                                        <p:attrNameLst>
                                          <p:attrName>style.visibility</p:attrName>
                                        </p:attrNameLst>
                                      </p:cBhvr>
                                      <p:to>
                                        <p:strVal val="visible"/>
                                      </p:to>
                                    </p:set>
                                    <p:anim calcmode="lin" valueType="num">
                                      <p:cBhvr>
                                        <p:cTn id="13" dur="500" fill="hold"/>
                                        <p:tgtEl>
                                          <p:spTgt spid="19558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5587"/>
                                        </p:tgtEl>
                                        <p:attrNameLst>
                                          <p:attrName>ppt_y</p:attrName>
                                        </p:attrNameLst>
                                      </p:cBhvr>
                                      <p:tavLst>
                                        <p:tav tm="0">
                                          <p:val>
                                            <p:strVal val="#ppt_y"/>
                                          </p:val>
                                        </p:tav>
                                        <p:tav tm="100000">
                                          <p:val>
                                            <p:strVal val="#ppt_y"/>
                                          </p:val>
                                        </p:tav>
                                      </p:tavLst>
                                    </p:anim>
                                    <p:anim calcmode="lin" valueType="num">
                                      <p:cBhvr>
                                        <p:cTn id="15" dur="500" fill="hold"/>
                                        <p:tgtEl>
                                          <p:spTgt spid="19558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558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70845" y="1772816"/>
            <a:ext cx="6870700" cy="864096"/>
          </a:xfrm>
        </p:spPr>
        <p:txBody>
          <a:bodyPr/>
          <a:lstStyle/>
          <a:p>
            <a:pPr eaLnBrk="1" hangingPunct="1"/>
            <a:r>
              <a:rPr lang="tr-TR" sz="7200" b="1" dirty="0" smtClean="0"/>
              <a:t>CEVAP:12.</a:t>
            </a:r>
            <a:endParaRPr lang="tr-TR" sz="7200" dirty="0" smtClean="0"/>
          </a:p>
        </p:txBody>
      </p:sp>
      <p:sp>
        <p:nvSpPr>
          <p:cNvPr id="2" name="Dikdörtgen 1"/>
          <p:cNvSpPr/>
          <p:nvPr/>
        </p:nvSpPr>
        <p:spPr>
          <a:xfrm>
            <a:off x="1907704" y="260648"/>
            <a:ext cx="4196983" cy="707886"/>
          </a:xfrm>
          <a:prstGeom prst="rect">
            <a:avLst/>
          </a:prstGeom>
        </p:spPr>
        <p:txBody>
          <a:bodyPr wrap="none">
            <a:spAutoFit/>
          </a:bodyPr>
          <a:lstStyle/>
          <a:p>
            <a:pPr lvl="0" algn="ctr">
              <a:defRPr/>
            </a:pPr>
            <a:r>
              <a:rPr lang="tr-TR" sz="4000" dirty="0">
                <a:solidFill>
                  <a:srgbClr val="FF0000"/>
                </a:solidFill>
                <a:effectLst>
                  <a:outerShdw blurRad="38100" dist="38100" dir="2700000" algn="tl">
                    <a:srgbClr val="C0C0C0"/>
                  </a:outerShdw>
                </a:effectLst>
              </a:rPr>
              <a:t>GENEL KÜLTÜR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527889804"/>
              </p:ext>
            </p:extLst>
          </p:nvPr>
        </p:nvGraphicFramePr>
        <p:xfrm>
          <a:off x="899594" y="692696"/>
          <a:ext cx="7010919" cy="5655392"/>
        </p:xfrm>
        <a:graphic>
          <a:graphicData uri="http://schemas.openxmlformats.org/drawingml/2006/table">
            <a:tbl>
              <a:tblPr firstRow="1" firstCol="1" bandRow="1">
                <a:tableStyleId>{16D9F66E-5EB9-4882-86FB-DCBF35E3C3E4}</a:tableStyleId>
              </a:tblPr>
              <a:tblGrid>
                <a:gridCol w="1512166"/>
                <a:gridCol w="2636020"/>
                <a:gridCol w="2862733"/>
              </a:tblGrid>
              <a:tr h="321712">
                <a:tc>
                  <a:txBody>
                    <a:bodyPr/>
                    <a:lstStyle/>
                    <a:p>
                      <a:pPr algn="ctr">
                        <a:lnSpc>
                          <a:spcPct val="115000"/>
                        </a:lnSpc>
                        <a:spcAft>
                          <a:spcPts val="0"/>
                        </a:spcAft>
                      </a:pPr>
                      <a:r>
                        <a:rPr lang="tr-TR" sz="2400" b="1" dirty="0">
                          <a:solidFill>
                            <a:srgbClr val="7030A0"/>
                          </a:solidFill>
                          <a:effectLst/>
                          <a:latin typeface="Arial" panose="020B0604020202020204" pitchFamily="34" charset="0"/>
                          <a:cs typeface="Arial" panose="020B0604020202020204" pitchFamily="34" charset="0"/>
                        </a:rPr>
                        <a:t>SINIF</a:t>
                      </a:r>
                      <a:endParaRPr lang="tr-TR" sz="2400" b="1"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tr-TR" sz="2400" b="1" dirty="0">
                          <a:solidFill>
                            <a:srgbClr val="7030A0"/>
                          </a:solidFill>
                          <a:effectLst/>
                          <a:latin typeface="Arial" panose="020B0604020202020204" pitchFamily="34" charset="0"/>
                          <a:cs typeface="Arial" panose="020B0604020202020204" pitchFamily="34" charset="0"/>
                        </a:rPr>
                        <a:t>DERS ADI</a:t>
                      </a:r>
                      <a:endParaRPr lang="tr-TR" sz="2400" b="1"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tr-TR" sz="2400" b="1" dirty="0">
                          <a:solidFill>
                            <a:srgbClr val="7030A0"/>
                          </a:solidFill>
                          <a:effectLst/>
                          <a:latin typeface="Arial" panose="020B0604020202020204" pitchFamily="34" charset="0"/>
                          <a:cs typeface="Arial" panose="020B0604020202020204" pitchFamily="34" charset="0"/>
                        </a:rPr>
                        <a:t>ÖĞRETMEN</a:t>
                      </a:r>
                      <a:endParaRPr lang="tr-TR" sz="2400" b="1"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tc>
              </a:tr>
              <a:tr h="479086">
                <a:tc>
                  <a:txBody>
                    <a:bodyPr/>
                    <a:lstStyle/>
                    <a:p>
                      <a:pPr algn="ct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9. SINIFLAR</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TÜRK EDEBİYATI</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ESEN YILDIZ</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/7</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DİL VE ANLATIM</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ORHAN DURAN</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KİMYA</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TALİP ULUTANRIVERDİ</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MATEMATİK</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MESUT ORAL</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/7</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BİYOLOJİ</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ZAFER KÖKOĞLU</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/7</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FİZİK</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NAHİDE ÇETİNKAYA</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COĞRAFYA</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HASAN BİLKAY</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DİN K. VE AHLK. B.</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MUSTAFA ÇİFTÇİ</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TARİH</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AHMET ÖZER</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r h="479086">
                <a:tc>
                  <a:txBody>
                    <a:bodyPr/>
                    <a:lstStyle/>
                    <a:p>
                      <a:pPr algn="ct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tr-TR" sz="2000" b="1">
                          <a:solidFill>
                            <a:srgbClr val="C00000"/>
                          </a:solidFill>
                          <a:effectLst/>
                          <a:latin typeface="Arial" panose="020B0604020202020204" pitchFamily="34" charset="0"/>
                          <a:cs typeface="Arial" panose="020B0604020202020204" pitchFamily="34" charset="0"/>
                        </a:rPr>
                        <a:t>GENEL KÜLTÜR</a:t>
                      </a:r>
                      <a:endParaRPr lang="tr-TR" sz="2000" b="1">
                        <a:solidFill>
                          <a:srgbClr val="C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tr-TR" sz="2000" b="1" dirty="0">
                          <a:solidFill>
                            <a:srgbClr val="C00000"/>
                          </a:solidFill>
                          <a:effectLst/>
                          <a:latin typeface="Arial" panose="020B0604020202020204" pitchFamily="34" charset="0"/>
                          <a:cs typeface="Arial" panose="020B0604020202020204" pitchFamily="34" charset="0"/>
                        </a:rPr>
                        <a:t>EDEBİYAT ZÜMRESİ</a:t>
                      </a:r>
                      <a:endParaRPr lang="tr-TR" sz="20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Dikdörtgen 4"/>
          <p:cNvSpPr/>
          <p:nvPr/>
        </p:nvSpPr>
        <p:spPr>
          <a:xfrm>
            <a:off x="1259632" y="116632"/>
            <a:ext cx="5164491"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fontAlgn="auto">
              <a:spcBef>
                <a:spcPts val="0"/>
              </a:spcBef>
              <a:spcAft>
                <a:spcPts val="0"/>
              </a:spcAft>
            </a:pPr>
            <a:r>
              <a:rPr lang="tr-TR" sz="2400" b="1" dirty="0">
                <a:ln>
                  <a:solidFill>
                    <a:schemeClr val="tx2"/>
                  </a:solidFill>
                </a:ln>
                <a:solidFill>
                  <a:prstClr val="black"/>
                </a:solidFill>
                <a:latin typeface="Calibri"/>
              </a:rPr>
              <a:t>YARIŞMA SORULARINI HAZIRLAYANLAR</a:t>
            </a:r>
          </a:p>
        </p:txBody>
      </p:sp>
    </p:spTree>
    <p:extLst>
      <p:ext uri="{BB962C8B-B14F-4D97-AF65-F5344CB8AC3E}">
        <p14:creationId xmlns:p14="http://schemas.microsoft.com/office/powerpoint/2010/main" val="1182924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WordArt 4"/>
          <p:cNvSpPr>
            <a:spLocks noChangeArrowheads="1" noChangeShapeType="1" noTextEdit="1"/>
          </p:cNvSpPr>
          <p:nvPr/>
        </p:nvSpPr>
        <p:spPr bwMode="auto">
          <a:xfrm>
            <a:off x="1547665" y="1754815"/>
            <a:ext cx="5778641" cy="3426786"/>
          </a:xfrm>
          <a:prstGeom prst="rect">
            <a:avLst/>
          </a:prstGeom>
        </p:spPr>
        <p:txBody>
          <a:bodyPr wrap="none" fromWordArt="1">
            <a:prstTxWarp prst="textPlain">
              <a:avLst>
                <a:gd name="adj" fmla="val 50000"/>
              </a:avLst>
            </a:prstTxWarp>
          </a:bodyPr>
          <a:lstStyle/>
          <a:p>
            <a:pPr algn="ctr"/>
            <a:r>
              <a:rPr lang="tr-TR" sz="27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9. </a:t>
            </a:r>
            <a:r>
              <a:rPr lang="tr-TR"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SINIFLAR ARASI </a:t>
            </a:r>
          </a:p>
          <a:p>
            <a:pPr algn="ctr"/>
            <a:r>
              <a:rPr lang="tr-TR"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BİLGİ YARIŞMASI</a:t>
            </a:r>
          </a:p>
          <a:p>
            <a:pPr algn="ctr"/>
            <a:r>
              <a:rPr lang="tr-TR"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SONA ERMİŞTİR...</a:t>
            </a:r>
          </a:p>
        </p:txBody>
      </p:sp>
    </p:spTree>
    <p:extLst>
      <p:ext uri="{BB962C8B-B14F-4D97-AF65-F5344CB8AC3E}">
        <p14:creationId xmlns:p14="http://schemas.microsoft.com/office/powerpoint/2010/main" val="22368523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WordArt 4"/>
          <p:cNvSpPr>
            <a:spLocks noChangeArrowheads="1" noChangeShapeType="1" noTextEdit="1"/>
          </p:cNvSpPr>
          <p:nvPr/>
        </p:nvSpPr>
        <p:spPr bwMode="auto">
          <a:xfrm>
            <a:off x="107504" y="260648"/>
            <a:ext cx="8856984" cy="2232248"/>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Plain">
              <a:avLst>
                <a:gd name="adj" fmla="val 4927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kern="10" spc="300" dirty="0" smtClean="0">
                <a:ln w="11430"/>
                <a:solidFill>
                  <a:srgbClr val="FF0000">
                    <a:lumMod val="60000"/>
                    <a:lumOff val="40000"/>
                  </a:srgbClr>
                </a:solidFill>
                <a:latin typeface="Arial Black"/>
              </a:rPr>
              <a:t>9.SINIFLAR </a:t>
            </a:r>
            <a:r>
              <a:rPr lang="tr-TR" b="1" kern="10" spc="300" dirty="0">
                <a:ln w="11430"/>
                <a:solidFill>
                  <a:srgbClr val="FF0000">
                    <a:lumMod val="60000"/>
                    <a:lumOff val="40000"/>
                  </a:srgbClr>
                </a:solidFill>
                <a:latin typeface="Arial Black"/>
              </a:rPr>
              <a:t>ARASI </a:t>
            </a:r>
          </a:p>
          <a:p>
            <a:pPr algn="ctr"/>
            <a:r>
              <a:rPr lang="tr-TR" b="1" kern="10" spc="300" dirty="0">
                <a:ln w="11430"/>
                <a:solidFill>
                  <a:srgbClr val="FF0000">
                    <a:lumMod val="60000"/>
                    <a:lumOff val="40000"/>
                  </a:srgbClr>
                </a:solidFill>
                <a:latin typeface="Arial Black"/>
              </a:rPr>
              <a:t>BİLGİ YARIŞMASI</a:t>
            </a:r>
          </a:p>
          <a:p>
            <a:pPr algn="ctr"/>
            <a:r>
              <a:rPr lang="tr-TR" b="1" kern="10" spc="300" dirty="0">
                <a:ln w="11430"/>
                <a:solidFill>
                  <a:srgbClr val="FF0000">
                    <a:lumMod val="60000"/>
                    <a:lumOff val="40000"/>
                  </a:srgbClr>
                </a:solidFill>
                <a:latin typeface="Arial Black"/>
              </a:rPr>
              <a:t>SONA ERMİŞTİR...</a:t>
            </a:r>
          </a:p>
        </p:txBody>
      </p:sp>
      <p:sp>
        <p:nvSpPr>
          <p:cNvPr id="2" name="Dikdörtgen 1"/>
          <p:cNvSpPr/>
          <p:nvPr/>
        </p:nvSpPr>
        <p:spPr>
          <a:xfrm>
            <a:off x="107504" y="2564904"/>
            <a:ext cx="8856984" cy="2554545"/>
          </a:xfrm>
          <a:prstGeom prst="rect">
            <a:avLst/>
          </a:prstGeom>
          <a:ln>
            <a:solidFill>
              <a:schemeClr val="tx2">
                <a:lumMod val="7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sz="3200" b="1" i="1" dirty="0">
                <a:solidFill>
                  <a:srgbClr val="000000"/>
                </a:solidFill>
                <a:latin typeface="Arial Rounded MT Bold" pitchFamily="34" charset="0"/>
                <a:cs typeface="Andalus" pitchFamily="18" charset="-78"/>
              </a:rPr>
              <a:t>KATILIMINIZDAN DOLAYI </a:t>
            </a:r>
            <a:r>
              <a:rPr lang="tr-TR" sz="3200" b="1" i="1" dirty="0" smtClean="0">
                <a:solidFill>
                  <a:srgbClr val="000000"/>
                </a:solidFill>
                <a:latin typeface="Arial Rounded MT Bold" pitchFamily="34" charset="0"/>
                <a:cs typeface="Andalus" pitchFamily="18" charset="-78"/>
              </a:rPr>
              <a:t>HEPİNİZE, SORULARIN HAZIRLANMASINDA, EKİPLERİN OLUŞTURULMASINDA, YARIŞMANIN DÜZENLENMESİNDE  EMEĞİ GEÇEN HERKESE EN KALBÎ DUYGULARLA</a:t>
            </a:r>
            <a:endParaRPr lang="tr-TR" sz="2800" b="1" i="1" dirty="0">
              <a:solidFill>
                <a:srgbClr val="FF0000"/>
              </a:solidFill>
              <a:latin typeface="Arial Rounded MT Bold" pitchFamily="34" charset="0"/>
              <a:cs typeface="Andalus" pitchFamily="18" charset="-78"/>
            </a:endParaRPr>
          </a:p>
        </p:txBody>
      </p:sp>
      <p:sp>
        <p:nvSpPr>
          <p:cNvPr id="4" name="Dikdörtgen 3"/>
          <p:cNvSpPr/>
          <p:nvPr/>
        </p:nvSpPr>
        <p:spPr>
          <a:xfrm>
            <a:off x="753036" y="5136064"/>
            <a:ext cx="8208594" cy="923330"/>
          </a:xfrm>
          <a:prstGeom prst="rect">
            <a:avLst/>
          </a:prstGeom>
        </p:spPr>
        <p:txBody>
          <a:bodyPr wrap="none">
            <a:spAutoFit/>
          </a:bodyPr>
          <a:lstStyle/>
          <a:p>
            <a:pPr algn="ctr"/>
            <a:r>
              <a:rPr lang="tr-TR" sz="5400" b="1" i="1" dirty="0">
                <a:solidFill>
                  <a:srgbClr val="FF0000"/>
                </a:solidFill>
                <a:latin typeface="Arial Rounded MT Bold" pitchFamily="34" charset="0"/>
                <a:cs typeface="Andalus" pitchFamily="18" charset="-78"/>
              </a:rPr>
              <a:t>TEŞEKKÜR </a:t>
            </a:r>
            <a:r>
              <a:rPr lang="tr-TR" sz="5400" b="1" i="1" dirty="0" smtClean="0">
                <a:solidFill>
                  <a:srgbClr val="FF0000"/>
                </a:solidFill>
                <a:latin typeface="Arial Rounded MT Bold" pitchFamily="34" charset="0"/>
                <a:cs typeface="Andalus" pitchFamily="18" charset="-78"/>
              </a:rPr>
              <a:t> EDİYORUZ</a:t>
            </a:r>
            <a:r>
              <a:rPr lang="tr-TR" sz="5400" b="1" i="1" dirty="0">
                <a:solidFill>
                  <a:srgbClr val="FF0000"/>
                </a:solidFill>
                <a:latin typeface="Arial Rounded MT Bold" pitchFamily="34" charset="0"/>
                <a:cs typeface="Andalus" pitchFamily="18" charset="-78"/>
              </a:rPr>
              <a:t>.</a:t>
            </a:r>
          </a:p>
        </p:txBody>
      </p:sp>
      <p:sp>
        <p:nvSpPr>
          <p:cNvPr id="3" name="Metin kutusu 2"/>
          <p:cNvSpPr txBox="1"/>
          <p:nvPr/>
        </p:nvSpPr>
        <p:spPr>
          <a:xfrm>
            <a:off x="2949121" y="6089942"/>
            <a:ext cx="3816424" cy="369332"/>
          </a:xfrm>
          <a:prstGeom prst="rect">
            <a:avLst/>
          </a:prstGeom>
          <a:noFill/>
        </p:spPr>
        <p:txBody>
          <a:bodyPr wrap="square" rtlCol="0">
            <a:spAutoFit/>
          </a:bodyPr>
          <a:lstStyle/>
          <a:p>
            <a:r>
              <a:rPr lang="tr-TR" dirty="0" smtClean="0">
                <a:hlinkClick r:id="rId3"/>
              </a:rPr>
              <a:t>www.edebiyatogretmeni.net</a:t>
            </a:r>
            <a:r>
              <a:rPr lang="tr-TR" dirty="0" smtClean="0"/>
              <a:t>  </a:t>
            </a:r>
            <a:endParaRPr lang="tr-TR" dirty="0"/>
          </a:p>
        </p:txBody>
      </p:sp>
    </p:spTree>
    <p:extLst>
      <p:ext uri="{BB962C8B-B14F-4D97-AF65-F5344CB8AC3E}">
        <p14:creationId xmlns:p14="http://schemas.microsoft.com/office/powerpoint/2010/main" val="15500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rot="5400000">
            <a:off x="-391834" y="1254733"/>
            <a:ext cx="2242592" cy="81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tr-TR" sz="4400" b="1" dirty="0"/>
              <a:t>CEVAP</a:t>
            </a:r>
            <a:r>
              <a:rPr lang="tr-TR" sz="4400" b="1" dirty="0" smtClean="0"/>
              <a:t>: </a:t>
            </a:r>
            <a:endParaRPr lang="tr-TR" sz="4400" dirty="0"/>
          </a:p>
        </p:txBody>
      </p:sp>
      <p:sp>
        <p:nvSpPr>
          <p:cNvPr id="2" name="Dikdörtgen 1"/>
          <p:cNvSpPr/>
          <p:nvPr/>
        </p:nvSpPr>
        <p:spPr>
          <a:xfrm rot="16200000">
            <a:off x="4578544" y="2909089"/>
            <a:ext cx="5447325" cy="707886"/>
          </a:xfrm>
          <a:prstGeom prst="rect">
            <a:avLst/>
          </a:prstGeom>
        </p:spPr>
        <p:txBody>
          <a:bodyPr wrap="none">
            <a:spAutoFit/>
          </a:bodyPr>
          <a:lstStyle/>
          <a:p>
            <a:r>
              <a:rPr lang="tr-TR" sz="4000" b="1" dirty="0"/>
              <a:t>CENGİZ AYTMATOV</a:t>
            </a:r>
          </a:p>
        </p:txBody>
      </p:sp>
      <p:pic>
        <p:nvPicPr>
          <p:cNvPr id="2050" name="Picture 2" descr="http://www.kultursanat.org/media/126914/Cengiz-Aytmatov-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4680520" cy="62983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Dikdörtgen 2"/>
          <p:cNvSpPr/>
          <p:nvPr/>
        </p:nvSpPr>
        <p:spPr>
          <a:xfrm>
            <a:off x="2108049" y="5632752"/>
            <a:ext cx="3991798" cy="707886"/>
          </a:xfrm>
          <a:prstGeom prst="rect">
            <a:avLst/>
          </a:prstGeom>
        </p:spPr>
        <p:txBody>
          <a:bodyPr wrap="none">
            <a:spAutoFit/>
          </a:bodyPr>
          <a:lstStyle/>
          <a:p>
            <a:pPr lvl="0" algn="ctr">
              <a:defRPr/>
            </a:pPr>
            <a:r>
              <a:rPr lang="tr-TR" sz="4000" b="1" dirty="0">
                <a:solidFill>
                  <a:srgbClr val="FF0000"/>
                </a:solidFill>
                <a:effectLst>
                  <a:outerShdw blurRad="38100" dist="38100" dir="2700000" algn="tl">
                    <a:srgbClr val="C0C0C0"/>
                  </a:outerShdw>
                </a:effectLst>
                <a:latin typeface="Andalus" pitchFamily="18" charset="-78"/>
                <a:cs typeface="Andalus" pitchFamily="18" charset="-78"/>
              </a:rPr>
              <a:t>TÜRK EDEBİYATI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5 GOP B¦-LG¦- YARI+ŞMASI">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GOP B¦-LG¦- YARI+ŞMASI</Template>
  <TotalTime>291</TotalTime>
  <Words>1055</Words>
  <Application>Microsoft Office PowerPoint</Application>
  <PresentationFormat>Ekran Gösterisi (4:3)</PresentationFormat>
  <Paragraphs>264</Paragraphs>
  <Slides>84</Slides>
  <Notes>2</Notes>
  <HiddenSlides>0</HiddenSlides>
  <MMClips>0</MMClips>
  <ScaleCrop>false</ScaleCrop>
  <HeadingPairs>
    <vt:vector size="6" baseType="variant">
      <vt:variant>
        <vt:lpstr>Kullanılan Yazı Tipleri</vt:lpstr>
      </vt:variant>
      <vt:variant>
        <vt:i4>19</vt:i4>
      </vt:variant>
      <vt:variant>
        <vt:lpstr>Tema</vt:lpstr>
      </vt:variant>
      <vt:variant>
        <vt:i4>1</vt:i4>
      </vt:variant>
      <vt:variant>
        <vt:lpstr>Slayt Başlıkları</vt:lpstr>
      </vt:variant>
      <vt:variant>
        <vt:i4>84</vt:i4>
      </vt:variant>
    </vt:vector>
  </HeadingPairs>
  <TitlesOfParts>
    <vt:vector size="104" baseType="lpstr">
      <vt:lpstr>Arial Unicode MS</vt:lpstr>
      <vt:lpstr>Aharoni</vt:lpstr>
      <vt:lpstr>Andalus</vt:lpstr>
      <vt:lpstr>Arial</vt:lpstr>
      <vt:lpstr>Arial Black</vt:lpstr>
      <vt:lpstr>Arial Narrow</vt:lpstr>
      <vt:lpstr>Arial Rounded MT Bold</vt:lpstr>
      <vt:lpstr>Bodoni MT Black</vt:lpstr>
      <vt:lpstr>Britannic Bold</vt:lpstr>
      <vt:lpstr>Broadway</vt:lpstr>
      <vt:lpstr>Browallia New</vt:lpstr>
      <vt:lpstr>BrowalliaUPC</vt:lpstr>
      <vt:lpstr>Calibri</vt:lpstr>
      <vt:lpstr>Cambria</vt:lpstr>
      <vt:lpstr>Cambria Math</vt:lpstr>
      <vt:lpstr>Candara</vt:lpstr>
      <vt:lpstr>Century Schoolbook</vt:lpstr>
      <vt:lpstr>Comic Sans MS</vt:lpstr>
      <vt:lpstr>Times New Roman</vt:lpstr>
      <vt:lpstr>2015 GOP B¦-LG¦- YARI+ŞMASI</vt:lpstr>
      <vt:lpstr>T.C. MİLLİ EĞİTİM BAKANLIĞI TOKAT MPİB FEN LİSESİ  9. SINIFLAR ARASI  BİLGİ VE GENEL KÜLTÜR  YARIŞMASI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CEVAP: İbn-i Heysem</vt:lpstr>
      <vt:lpstr>PowerPoint Sunusu</vt:lpstr>
      <vt:lpstr>PowerPoint Sunusu</vt:lpstr>
      <vt:lpstr>PowerPoint Sunusu</vt:lpstr>
      <vt:lpstr>CEVAP: 42 JOULE</vt:lpstr>
      <vt:lpstr>PowerPoint Sunusu</vt:lpstr>
      <vt:lpstr>PowerPoint Sunusu</vt:lpstr>
      <vt:lpstr>PowerPoint Sunusu</vt:lpstr>
      <vt:lpstr>CEVAP : KUVVET</vt:lpstr>
      <vt:lpstr>PowerPoint Sunusu</vt:lpstr>
      <vt:lpstr>PowerPoint Sunusu</vt:lpstr>
      <vt:lpstr>PowerPoint Sunusu</vt:lpstr>
      <vt:lpstr>CEVAP:49 </vt:lpstr>
      <vt:lpstr>PowerPoint Sunusu</vt:lpstr>
      <vt:lpstr>PowerPoint Sunusu</vt:lpstr>
      <vt:lpstr>PowerPoint Sunusu</vt:lpstr>
      <vt:lpstr>CEVAP:29 </vt:lpstr>
      <vt:lpstr>PowerPoint Sunusu</vt:lpstr>
      <vt:lpstr>PowerPoint Sunusu</vt:lpstr>
      <vt:lpstr>PowerPoint Sunusu</vt:lpstr>
      <vt:lpstr>CEVAP : 172</vt:lpstr>
      <vt:lpstr>PowerPoint Sunusu</vt:lpstr>
      <vt:lpstr>PowerPoint Sunusu</vt:lpstr>
      <vt:lpstr>PowerPoint Sunusu</vt:lpstr>
      <vt:lpstr>CEVAP : MENDELEEV </vt:lpstr>
      <vt:lpstr>PowerPoint Sunusu</vt:lpstr>
      <vt:lpstr>PowerPoint Sunusu</vt:lpstr>
      <vt:lpstr>PowerPoint Sunusu</vt:lpstr>
      <vt:lpstr>CEVAP :  ELEKTRONEGATİFLİK  </vt:lpstr>
      <vt:lpstr>PowerPoint Sunusu</vt:lpstr>
      <vt:lpstr>PowerPoint Sunusu</vt:lpstr>
      <vt:lpstr>PowerPoint Sunusu</vt:lpstr>
      <vt:lpstr>CEVAP: LONDON KUVVETLERİ (İNDÜKLENMİŞ DİPOL)     </vt:lpstr>
      <vt:lpstr>PowerPoint Sunusu</vt:lpstr>
      <vt:lpstr>PowerPoint Sunusu</vt:lpstr>
      <vt:lpstr>PowerPoint Sunusu</vt:lpstr>
      <vt:lpstr>CEVAP: L.SİNGER (SİNGIR)   ve G.NİCHOLSON (NİKILSIN) </vt:lpstr>
      <vt:lpstr>PowerPoint Sunusu</vt:lpstr>
      <vt:lpstr>PowerPoint Sunusu</vt:lpstr>
      <vt:lpstr>PowerPoint Sunusu</vt:lpstr>
      <vt:lpstr>Cevap: SPORLULAR </vt:lpstr>
      <vt:lpstr>PowerPoint Sunusu</vt:lpstr>
      <vt:lpstr>PowerPoint Sunusu</vt:lpstr>
      <vt:lpstr>PowerPoint Sunusu</vt:lpstr>
      <vt:lpstr>PowerPoint Sunusu</vt:lpstr>
      <vt:lpstr>PowerPoint Sunusu</vt:lpstr>
      <vt:lpstr>PowerPoint Sunusu</vt:lpstr>
      <vt:lpstr>PowerPoint Sunusu</vt:lpstr>
      <vt:lpstr>CEVAP: HAKEM OLAYI</vt:lpstr>
      <vt:lpstr>PowerPoint Sunusu</vt:lpstr>
      <vt:lpstr>PowerPoint Sunusu</vt:lpstr>
      <vt:lpstr>PowerPoint Sunusu</vt:lpstr>
      <vt:lpstr>CEVAP: Turuncu</vt:lpstr>
      <vt:lpstr>PowerPoint Sunusu</vt:lpstr>
      <vt:lpstr>PowerPoint Sunusu</vt:lpstr>
      <vt:lpstr>PowerPoint Sunusu</vt:lpstr>
      <vt:lpstr>Cevap:  Hz. Ömer (ra)</vt:lpstr>
      <vt:lpstr>PowerPoint Sunusu</vt:lpstr>
      <vt:lpstr>PowerPoint Sunusu</vt:lpstr>
      <vt:lpstr>PowerPoint Sunusu</vt:lpstr>
      <vt:lpstr>PowerPoint Sunusu</vt:lpstr>
      <vt:lpstr>PowerPoint Sunusu</vt:lpstr>
      <vt:lpstr>PowerPoint Sunusu</vt:lpstr>
      <vt:lpstr>PowerPoint Sunusu</vt:lpstr>
      <vt:lpstr>CEVAP:12.</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MİLLİ EĞİTİM BAKANLIĞI TOKAT MPİB FEN LİSESİ 11. SINIFLAR BİLGİ YARIŞMASI</dc:title>
  <dc:creator>Murat</dc:creator>
  <cp:lastModifiedBy>Yusuf Kenan</cp:lastModifiedBy>
  <cp:revision>121</cp:revision>
  <cp:lastPrinted>2015-05-18T11:11:46Z</cp:lastPrinted>
  <dcterms:created xsi:type="dcterms:W3CDTF">2015-05-05T05:54:06Z</dcterms:created>
  <dcterms:modified xsi:type="dcterms:W3CDTF">2015-05-26T15:51:11Z</dcterms:modified>
</cp:coreProperties>
</file>