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96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955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231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85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4222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122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7320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342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76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95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2BBC5C-2678-4906-AB0A-8C39A5F67ACF}" type="datetimeFigureOut">
              <a:rPr lang="tr-TR" smtClean="0"/>
              <a:t>1.5.2015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F234A4-7216-47BB-81C0-7340F612BB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722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18X3X63O\MP900439472[1]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67"/>
          <a:stretch/>
        </p:blipFill>
        <p:spPr bwMode="auto">
          <a:xfrm>
            <a:off x="-1044" y="-1"/>
            <a:ext cx="9145044" cy="690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3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bg1"/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debiyatogretmeni.net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ebiyatogretmeni.net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avaş\Desktop\image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20"/>
            <a:ext cx="40767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avaş\Desktop\depositphotos_20063245-funny-blue-bird-with-envelo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55" y="1594520"/>
            <a:ext cx="3726509" cy="38751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2411760" y="5589240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FF0000"/>
                </a:solidFill>
                <a:hlinkClick r:id="rId4"/>
              </a:rPr>
              <a:t>www.edebiyatogretmeni.net</a:t>
            </a:r>
            <a:endParaRPr lang="tr-TR" sz="2800" dirty="0" smtClean="0">
              <a:solidFill>
                <a:srgbClr val="FF0000"/>
              </a:solidFill>
            </a:endParaRPr>
          </a:p>
          <a:p>
            <a:endParaRPr lang="tr-T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2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avaş\Desktop\Resim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" y="0"/>
            <a:ext cx="6729412" cy="44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39552" y="548680"/>
            <a:ext cx="56886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ZAMAN ZARFLARI</a:t>
            </a:r>
          </a:p>
          <a:p>
            <a:pPr>
              <a:lnSpc>
                <a:spcPct val="90000"/>
              </a:lnSpc>
              <a:defRPr/>
            </a:pPr>
            <a:r>
              <a:rPr lang="tr-TR" dirty="0" smtClean="0">
                <a:solidFill>
                  <a:schemeClr val="bg1"/>
                </a:solidFill>
              </a:rPr>
              <a:t>Fiillerin </a:t>
            </a:r>
            <a:r>
              <a:rPr lang="tr-TR" dirty="0">
                <a:solidFill>
                  <a:schemeClr val="bg1"/>
                </a:solidFill>
              </a:rPr>
              <a:t>anlamını zaman yönünden tamamlayan zarflardır. 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b="1" dirty="0" smtClean="0">
                <a:solidFill>
                  <a:schemeClr val="bg1"/>
                </a:solidFill>
              </a:rPr>
              <a:t>Fiile </a:t>
            </a:r>
            <a:r>
              <a:rPr lang="tr-TR" b="1" dirty="0">
                <a:solidFill>
                  <a:schemeClr val="bg1"/>
                </a:solidFill>
              </a:rPr>
              <a:t>(veya zarfı olduğu başka kelimelere) sorulan "ne zaman", "ne kadar süre" sorusuna cevap verir. </a:t>
            </a:r>
            <a:endParaRPr lang="tr-TR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tr-TR" u="sng" dirty="0">
                <a:solidFill>
                  <a:srgbClr val="FFFF00"/>
                </a:solidFill>
              </a:rPr>
              <a:t>Az önce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gitmişti. 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u="sng" dirty="0">
                <a:solidFill>
                  <a:srgbClr val="FFFF00"/>
                </a:solidFill>
              </a:rPr>
              <a:t>Sonra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uğrarsınız. 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u="sng" dirty="0">
                <a:solidFill>
                  <a:srgbClr val="FFFF00"/>
                </a:solidFill>
              </a:rPr>
              <a:t>Henüz</a:t>
            </a:r>
            <a:r>
              <a:rPr lang="tr-TR" dirty="0">
                <a:solidFill>
                  <a:schemeClr val="bg1"/>
                </a:solidFill>
              </a:rPr>
              <a:t> işimiz bitmedi.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u="sng" dirty="0">
                <a:solidFill>
                  <a:srgbClr val="FFFF00"/>
                </a:solidFill>
              </a:rPr>
              <a:t>Artık</a:t>
            </a:r>
            <a:r>
              <a:rPr lang="tr-TR" dirty="0">
                <a:solidFill>
                  <a:schemeClr val="bg1"/>
                </a:solidFill>
              </a:rPr>
              <a:t> buralara gelmeyeceğim.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u="sng" dirty="0">
                <a:solidFill>
                  <a:srgbClr val="FFFF00"/>
                </a:solidFill>
              </a:rPr>
              <a:t>Yarın</a:t>
            </a:r>
            <a:r>
              <a:rPr lang="tr-TR" dirty="0">
                <a:solidFill>
                  <a:schemeClr val="bg1"/>
                </a:solidFill>
              </a:rPr>
              <a:t> geleceklermiş.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pic>
        <p:nvPicPr>
          <p:cNvPr id="9219" name="Picture 3" descr="C:\Users\Savaş\Desktop\Resi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931" y="379413"/>
            <a:ext cx="3254498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1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avaş\Desktop\Resim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271" y="188640"/>
            <a:ext cx="7502584" cy="500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467544" y="692696"/>
            <a:ext cx="6840760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YÖN ZARFLARI</a:t>
            </a:r>
          </a:p>
          <a:p>
            <a:pPr>
              <a:lnSpc>
                <a:spcPct val="80000"/>
              </a:lnSpc>
              <a:defRPr/>
            </a:pPr>
            <a:r>
              <a:rPr lang="tr-TR" dirty="0" smtClean="0">
                <a:solidFill>
                  <a:schemeClr val="bg1"/>
                </a:solidFill>
              </a:rPr>
              <a:t>Yalın </a:t>
            </a:r>
            <a:r>
              <a:rPr lang="tr-TR" dirty="0">
                <a:solidFill>
                  <a:schemeClr val="bg1"/>
                </a:solidFill>
              </a:rPr>
              <a:t>hâlde kullanılarak fiilin yönünü (failin yöneldiği yeri) belirten </a:t>
            </a:r>
            <a:r>
              <a:rPr lang="tr-TR" dirty="0" smtClean="0">
                <a:solidFill>
                  <a:schemeClr val="bg1"/>
                </a:solidFill>
              </a:rPr>
              <a:t>zarflardır</a:t>
            </a:r>
            <a:r>
              <a:rPr lang="tr-TR" dirty="0">
                <a:solidFill>
                  <a:schemeClr val="bg1"/>
                </a:solidFill>
              </a:rPr>
              <a:t>.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dirty="0">
                <a:solidFill>
                  <a:schemeClr val="bg1"/>
                </a:solidFill>
              </a:rPr>
              <a:t>Özellikleri</a:t>
            </a:r>
          </a:p>
          <a:p>
            <a:pPr>
              <a:lnSpc>
                <a:spcPct val="80000"/>
              </a:lnSpc>
              <a:defRPr/>
            </a:pPr>
            <a:r>
              <a:rPr lang="tr-TR" b="1" dirty="0">
                <a:solidFill>
                  <a:schemeClr val="bg1"/>
                </a:solidFill>
              </a:rPr>
              <a:t>Çoğu "-</a:t>
            </a:r>
            <a:r>
              <a:rPr lang="tr-TR" b="1" dirty="0" smtClean="0">
                <a:solidFill>
                  <a:schemeClr val="bg1"/>
                </a:solidFill>
              </a:rPr>
              <a:t>eri" </a:t>
            </a:r>
            <a:r>
              <a:rPr lang="tr-TR" b="1" dirty="0">
                <a:solidFill>
                  <a:schemeClr val="bg1"/>
                </a:solidFill>
              </a:rPr>
              <a:t>ekiyle yapılmıştır.</a:t>
            </a:r>
            <a:r>
              <a:rPr lang="tr-TR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tr-TR" b="1" dirty="0">
                <a:solidFill>
                  <a:schemeClr val="bg1"/>
                </a:solidFill>
              </a:rPr>
              <a:t>"ileri, geri, beri, doğru, içeri, dışarı, aşağı, </a:t>
            </a:r>
            <a:r>
              <a:rPr lang="tr-TR" b="1" dirty="0" smtClean="0">
                <a:solidFill>
                  <a:schemeClr val="bg1"/>
                </a:solidFill>
              </a:rPr>
              <a:t>yukarı.</a:t>
            </a:r>
          </a:p>
          <a:p>
            <a:pPr>
              <a:defRPr/>
            </a:pPr>
            <a:r>
              <a:rPr lang="tr-TR" u="sng" dirty="0" smtClean="0"/>
              <a:t>ÖRNEK:</a:t>
            </a:r>
          </a:p>
          <a:p>
            <a:pPr>
              <a:defRPr/>
            </a:pPr>
            <a:r>
              <a:rPr lang="tr-TR" u="sng" dirty="0" smtClean="0">
                <a:solidFill>
                  <a:srgbClr val="FFFF00"/>
                </a:solidFill>
              </a:rPr>
              <a:t>Dışarı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çıkmak için uğraşıyordu. 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dirty="0">
                <a:solidFill>
                  <a:schemeClr val="bg1"/>
                </a:solidFill>
              </a:rPr>
              <a:t>Arabayı biraz daha </a:t>
            </a:r>
            <a:r>
              <a:rPr lang="tr-TR" u="sng" dirty="0">
                <a:solidFill>
                  <a:srgbClr val="FFFF00"/>
                </a:solidFill>
              </a:rPr>
              <a:t>ileri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park et. </a:t>
            </a:r>
            <a:endParaRPr lang="tr-TR" u="sng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tr-TR" u="sng" dirty="0">
                <a:solidFill>
                  <a:srgbClr val="FFFF00"/>
                </a:solidFill>
              </a:rPr>
              <a:t>Beri</a:t>
            </a:r>
            <a:r>
              <a:rPr lang="tr-TR" dirty="0">
                <a:solidFill>
                  <a:schemeClr val="bg1"/>
                </a:solidFill>
              </a:rPr>
              <a:t> gel, barışalım.</a:t>
            </a:r>
            <a:endParaRPr lang="tr-TR" b="1" dirty="0" smtClean="0">
              <a:solidFill>
                <a:schemeClr val="bg1"/>
              </a:solidFill>
            </a:endParaRPr>
          </a:p>
        </p:txBody>
      </p:sp>
      <p:pic>
        <p:nvPicPr>
          <p:cNvPr id="10243" name="Picture 3" descr="C:\Users\Savaş\Desktop\Resim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6672"/>
            <a:ext cx="1616239" cy="471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2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avaş\Desktop\Resim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43" y="95940"/>
            <a:ext cx="6729413" cy="44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467544" y="548680"/>
            <a:ext cx="576064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MİKTAR ZARFLARI</a:t>
            </a:r>
          </a:p>
          <a:p>
            <a:pPr>
              <a:lnSpc>
                <a:spcPct val="80000"/>
              </a:lnSpc>
              <a:defRPr/>
            </a:pPr>
            <a:r>
              <a:rPr lang="tr-TR" dirty="0" smtClean="0">
                <a:solidFill>
                  <a:schemeClr val="bg1"/>
                </a:solidFill>
              </a:rPr>
              <a:t>Fiillerin</a:t>
            </a:r>
            <a:r>
              <a:rPr lang="tr-TR" dirty="0">
                <a:solidFill>
                  <a:schemeClr val="bg1"/>
                </a:solidFill>
              </a:rPr>
              <a:t>, fiilimsilerin, sıfatların ya da başka zarfların anlamlarını ölçü yönünden tamamlayan, artıran, azaltan zarflardır. 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b="1" dirty="0" smtClean="0">
                <a:solidFill>
                  <a:schemeClr val="bg1"/>
                </a:solidFill>
              </a:rPr>
              <a:t>«en</a:t>
            </a:r>
            <a:r>
              <a:rPr lang="tr-TR" b="1" dirty="0">
                <a:solidFill>
                  <a:schemeClr val="bg1"/>
                </a:solidFill>
              </a:rPr>
              <a:t>, daha, pek, çok, az, biraz, kadar, denli, gibi, fazla</a:t>
            </a:r>
            <a:r>
              <a:rPr lang="tr-TR" b="1" dirty="0" smtClean="0">
                <a:solidFill>
                  <a:schemeClr val="bg1"/>
                </a:solidFill>
              </a:rPr>
              <a:t>...«</a:t>
            </a:r>
          </a:p>
          <a:p>
            <a:pPr>
              <a:lnSpc>
                <a:spcPct val="80000"/>
              </a:lnSpc>
              <a:defRPr/>
            </a:pPr>
            <a:r>
              <a:rPr lang="tr-TR" dirty="0">
                <a:solidFill>
                  <a:schemeClr val="bg1"/>
                </a:solidFill>
              </a:rPr>
              <a:t>Fiile veya sıfata sorulan "ne kadar?" sorusunun cevabıdır. </a:t>
            </a:r>
          </a:p>
          <a:p>
            <a:pPr>
              <a:lnSpc>
                <a:spcPct val="80000"/>
              </a:lnSpc>
              <a:defRPr/>
            </a:pPr>
            <a:r>
              <a:rPr lang="tr-TR" dirty="0">
                <a:solidFill>
                  <a:schemeClr val="bg1"/>
                </a:solidFill>
              </a:rPr>
              <a:t>Kendilerinden önceki ya da sonraki kelimeyle birlikte söze eşitlik, üstünlük, en üstünlük, aşırılık, karşılaştırma anlamları katar. </a:t>
            </a:r>
          </a:p>
          <a:p>
            <a:pPr>
              <a:lnSpc>
                <a:spcPct val="80000"/>
              </a:lnSpc>
              <a:defRPr/>
            </a:pPr>
            <a:r>
              <a:rPr lang="tr-TR" u="sng" dirty="0" smtClean="0"/>
              <a:t>ÖRNEK:</a:t>
            </a:r>
          </a:p>
          <a:p>
            <a:pPr>
              <a:lnSpc>
                <a:spcPct val="80000"/>
              </a:lnSpc>
              <a:defRPr/>
            </a:pPr>
            <a:r>
              <a:rPr lang="tr-TR" u="sng" dirty="0" smtClean="0">
                <a:solidFill>
                  <a:schemeClr val="bg1"/>
                </a:solidFill>
              </a:rPr>
              <a:t>Benim </a:t>
            </a:r>
            <a:r>
              <a:rPr lang="tr-TR" u="sng" dirty="0">
                <a:solidFill>
                  <a:srgbClr val="FFFF00"/>
                </a:solidFill>
              </a:rPr>
              <a:t>kadar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çalışırsan başarılı olursun. (eşitlik)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dirty="0">
                <a:solidFill>
                  <a:schemeClr val="bg1"/>
                </a:solidFill>
              </a:rPr>
              <a:t>O da </a:t>
            </a:r>
            <a:r>
              <a:rPr lang="tr-TR" u="sng" dirty="0">
                <a:solidFill>
                  <a:srgbClr val="FFFF00"/>
                </a:solidFill>
              </a:rPr>
              <a:t>babası gibi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yürüyor. (eşitlik, benzerlik)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u="sng" dirty="0">
                <a:solidFill>
                  <a:srgbClr val="FFFF00"/>
                </a:solidFill>
              </a:rPr>
              <a:t>Beş dakika kadar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chemeClr val="bg1"/>
                </a:solidFill>
              </a:rPr>
              <a:t>dinlenelim. (eşitlik, </a:t>
            </a:r>
            <a:r>
              <a:rPr lang="tr-TR" dirty="0" err="1">
                <a:solidFill>
                  <a:schemeClr val="bg1"/>
                </a:solidFill>
              </a:rPr>
              <a:t>yaklaşıklık</a:t>
            </a:r>
            <a:r>
              <a:rPr lang="tr-TR" dirty="0">
                <a:solidFill>
                  <a:schemeClr val="bg1"/>
                </a:solidFill>
              </a:rPr>
              <a:t>)</a:t>
            </a:r>
            <a:br>
              <a:rPr lang="tr-TR" dirty="0">
                <a:solidFill>
                  <a:schemeClr val="bg1"/>
                </a:solidFill>
              </a:rPr>
            </a:br>
            <a:endParaRPr lang="tr-TR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tr-TR" b="1" dirty="0" smtClean="0"/>
          </a:p>
          <a:p>
            <a:pPr>
              <a:lnSpc>
                <a:spcPct val="80000"/>
              </a:lnSpc>
              <a:defRPr/>
            </a:pPr>
            <a:endParaRPr lang="tr-TR" b="1" dirty="0"/>
          </a:p>
        </p:txBody>
      </p:sp>
      <p:pic>
        <p:nvPicPr>
          <p:cNvPr id="11267" name="Picture 3" descr="C:\Users\Savaş\Desktop\1961-donald-dingue-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082" y="332656"/>
            <a:ext cx="243491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87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avaş\Desktop\Resim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7"/>
            <a:ext cx="7164288" cy="5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39552" y="764704"/>
            <a:ext cx="61926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SORU ZARFLARI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Eylemin anlamını soru yoluyla belirten zarflardır, daha doğrusu diğer zarfları ve cümledeki zarf tümlecini bulmaya yarayan soru kelimeleridir. 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«ne zaman, ne kadar, nasıl, niçin, ne diye, ne, ne biçim, nice, ne denli«</a:t>
            </a:r>
          </a:p>
          <a:p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ÖRNEK: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Akşam eve </a:t>
            </a:r>
            <a:r>
              <a:rPr lang="tr-TR" u="sng" dirty="0" smtClean="0">
                <a:solidFill>
                  <a:srgbClr val="FFFF00"/>
                </a:solidFill>
              </a:rPr>
              <a:t>kaçta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smtClean="0">
                <a:solidFill>
                  <a:schemeClr val="bg1"/>
                </a:solidFill>
              </a:rPr>
              <a:t>gelirsin?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O </a:t>
            </a:r>
            <a:r>
              <a:rPr lang="tr-TR" u="sng" dirty="0" smtClean="0">
                <a:solidFill>
                  <a:srgbClr val="FFFF00"/>
                </a:solidFill>
              </a:rPr>
              <a:t>nasıl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smtClean="0">
                <a:solidFill>
                  <a:schemeClr val="bg1"/>
                </a:solidFill>
              </a:rPr>
              <a:t>konuşuyor öyle?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Siz </a:t>
            </a:r>
            <a:r>
              <a:rPr lang="tr-TR" u="sng" dirty="0" smtClean="0">
                <a:solidFill>
                  <a:srgbClr val="FFFF00"/>
                </a:solidFill>
              </a:rPr>
              <a:t>ne biçim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smtClean="0">
                <a:solidFill>
                  <a:schemeClr val="bg1"/>
                </a:solidFill>
              </a:rPr>
              <a:t>konuşuyorsunuz?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Daha </a:t>
            </a:r>
            <a:r>
              <a:rPr lang="tr-TR" u="sng" dirty="0" smtClean="0">
                <a:solidFill>
                  <a:srgbClr val="FFFF00"/>
                </a:solidFill>
              </a:rPr>
              <a:t>ne kadar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smtClean="0">
                <a:solidFill>
                  <a:schemeClr val="bg1"/>
                </a:solidFill>
              </a:rPr>
              <a:t>bekleyeceğiz?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 smtClean="0">
              <a:solidFill>
                <a:schemeClr val="bg1"/>
              </a:solidFill>
            </a:endParaRPr>
          </a:p>
          <a:p>
            <a:endParaRPr lang="tr-TR" dirty="0" smtClean="0">
              <a:solidFill>
                <a:schemeClr val="bg1"/>
              </a:solidFill>
            </a:endParaRPr>
          </a:p>
          <a:p>
            <a:endParaRPr lang="tr-TR" dirty="0"/>
          </a:p>
        </p:txBody>
      </p:sp>
      <p:pic>
        <p:nvPicPr>
          <p:cNvPr id="12291" name="Picture 3" descr="C:\Users\Savaş\Desktop\Resi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401638"/>
            <a:ext cx="2808313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7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Savaş\Desktop\Resim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8755"/>
            <a:ext cx="5639891" cy="398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3862337" y="40466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r-TR" b="1" dirty="0" smtClean="0">
                <a:solidFill>
                  <a:srgbClr val="C00000"/>
                </a:solidFill>
              </a:rPr>
              <a:t>Gösterme Zarfı</a:t>
            </a:r>
          </a:p>
          <a:p>
            <a:r>
              <a:rPr lang="tr-TR" dirty="0" smtClean="0"/>
              <a:t>"</a:t>
            </a:r>
            <a:r>
              <a:rPr lang="tr-TR" b="1" dirty="0" smtClean="0"/>
              <a:t>işte</a:t>
            </a:r>
            <a:r>
              <a:rPr lang="tr-TR" dirty="0" smtClean="0"/>
              <a:t>" kelimesiyle yapılır.</a:t>
            </a:r>
          </a:p>
          <a:p>
            <a:r>
              <a:rPr lang="tr-TR" dirty="0" smtClean="0"/>
              <a:t>Örnek: </a:t>
            </a:r>
            <a:br>
              <a:rPr lang="tr-TR" dirty="0" smtClean="0"/>
            </a:br>
            <a:r>
              <a:rPr lang="tr-TR" u="sng" dirty="0" smtClean="0">
                <a:solidFill>
                  <a:srgbClr val="FF0000"/>
                </a:solidFill>
              </a:rPr>
              <a:t>İşte</a:t>
            </a:r>
            <a:r>
              <a:rPr lang="tr-TR" u="sng" dirty="0" smtClean="0"/>
              <a:t> </a:t>
            </a:r>
            <a:r>
              <a:rPr lang="tr-TR" dirty="0" smtClean="0"/>
              <a:t>şimdi geliyorum.</a:t>
            </a:r>
            <a:br>
              <a:rPr lang="tr-TR" dirty="0" smtClean="0"/>
            </a:br>
            <a:r>
              <a:rPr lang="tr-TR" u="sng" dirty="0" smtClean="0">
                <a:solidFill>
                  <a:srgbClr val="FF0000"/>
                </a:solidFill>
              </a:rPr>
              <a:t>Bak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işte dinliyorum.</a:t>
            </a:r>
          </a:p>
        </p:txBody>
      </p:sp>
      <p:pic>
        <p:nvPicPr>
          <p:cNvPr id="13317" name="Picture 5" descr="C:\Users\Savaş\Desktop\Resim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" y="404664"/>
            <a:ext cx="3344304" cy="53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92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avaş\Desktop\Resim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380312" cy="535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467544" y="404664"/>
            <a:ext cx="648072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ZARFLARDA PEKİŞTİRME</a:t>
            </a:r>
          </a:p>
          <a:p>
            <a:pPr>
              <a:lnSpc>
                <a:spcPct val="90000"/>
              </a:lnSpc>
              <a:defRPr/>
            </a:pPr>
            <a:r>
              <a:rPr lang="tr-TR" dirty="0" smtClean="0">
                <a:solidFill>
                  <a:schemeClr val="bg1"/>
                </a:solidFill>
              </a:rPr>
              <a:t>Genellikle </a:t>
            </a:r>
            <a:r>
              <a:rPr lang="tr-TR" dirty="0">
                <a:solidFill>
                  <a:schemeClr val="bg1"/>
                </a:solidFill>
              </a:rPr>
              <a:t>pekiştirme sıfatlarıyla ve ikilemelerle yapılır. Pekiştirmeli isimler de vardır ve onlar da zarf olarak kullanılır.</a:t>
            </a:r>
            <a:endParaRPr lang="tr-TR" u="sng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tr-T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ÖRNEK:</a:t>
            </a:r>
          </a:p>
          <a:p>
            <a:pPr>
              <a:lnSpc>
                <a:spcPct val="90000"/>
              </a:lnSpc>
              <a:defRPr/>
            </a:pPr>
            <a:r>
              <a:rPr lang="tr-TR" u="sng" dirty="0" smtClean="0">
                <a:solidFill>
                  <a:schemeClr val="bg1"/>
                </a:solidFill>
              </a:rPr>
              <a:t>Ağır </a:t>
            </a:r>
            <a:r>
              <a:rPr lang="tr-TR" u="sng" dirty="0">
                <a:solidFill>
                  <a:schemeClr val="bg1"/>
                </a:solidFill>
              </a:rPr>
              <a:t>ağır</a:t>
            </a:r>
            <a:r>
              <a:rPr lang="tr-TR" dirty="0">
                <a:solidFill>
                  <a:schemeClr val="bg1"/>
                </a:solidFill>
              </a:rPr>
              <a:t> çıkacaksın bu merdivenlerden.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dirty="0">
                <a:solidFill>
                  <a:schemeClr val="bg1"/>
                </a:solidFill>
              </a:rPr>
              <a:t>Yüzü soğuktan </a:t>
            </a:r>
            <a:r>
              <a:rPr lang="tr-TR" u="sng" dirty="0">
                <a:solidFill>
                  <a:schemeClr val="bg1"/>
                </a:solidFill>
              </a:rPr>
              <a:t>mosmor</a:t>
            </a:r>
            <a:r>
              <a:rPr lang="tr-TR" dirty="0">
                <a:solidFill>
                  <a:schemeClr val="bg1"/>
                </a:solidFill>
              </a:rPr>
              <a:t> olmuştu. </a:t>
            </a:r>
            <a:br>
              <a:rPr lang="tr-TR" dirty="0">
                <a:solidFill>
                  <a:schemeClr val="bg1"/>
                </a:solidFill>
              </a:rPr>
            </a:br>
            <a:r>
              <a:rPr lang="tr-TR" dirty="0">
                <a:solidFill>
                  <a:schemeClr val="bg1"/>
                </a:solidFill>
              </a:rPr>
              <a:t>Yağmurda </a:t>
            </a:r>
            <a:r>
              <a:rPr lang="tr-TR" u="sng" dirty="0">
                <a:solidFill>
                  <a:schemeClr val="bg1"/>
                </a:solidFill>
              </a:rPr>
              <a:t>sırılsıklam</a:t>
            </a:r>
            <a:r>
              <a:rPr lang="tr-TR" dirty="0">
                <a:solidFill>
                  <a:schemeClr val="bg1"/>
                </a:solidFill>
              </a:rPr>
              <a:t> ıslandılar.</a:t>
            </a:r>
            <a:br>
              <a:rPr lang="tr-TR" dirty="0">
                <a:solidFill>
                  <a:schemeClr val="bg1"/>
                </a:solidFill>
              </a:rPr>
            </a:b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14339" name="Picture 3" descr="C:\Users\Savaş\Desktop\1961-donald-dingue-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7" y="908720"/>
            <a:ext cx="1907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55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Savaş\Desktop\Resim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702027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20390" y="404664"/>
            <a:ext cx="60678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YAPI BAKIMINDAN ZARFLAR</a:t>
            </a:r>
          </a:p>
          <a:p>
            <a:pPr>
              <a:defRPr/>
            </a:pPr>
            <a:r>
              <a:rPr lang="tr-TR" dirty="0" smtClean="0">
                <a:solidFill>
                  <a:schemeClr val="bg1"/>
                </a:solidFill>
              </a:rPr>
              <a:t>Yapı </a:t>
            </a:r>
            <a:r>
              <a:rPr lang="tr-TR" dirty="0">
                <a:solidFill>
                  <a:schemeClr val="bg1"/>
                </a:solidFill>
              </a:rPr>
              <a:t>bakımından zarflar basit, türemiş, birleşik ve öbekleşmiş olmak üzere dörde ayrılır</a:t>
            </a:r>
            <a:r>
              <a:rPr lang="tr-TR" dirty="0" smtClean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BASİT ZARFLAR: </a:t>
            </a:r>
            <a:r>
              <a:rPr lang="tr-TR" dirty="0" smtClean="0">
                <a:solidFill>
                  <a:schemeClr val="bg1"/>
                </a:solidFill>
              </a:rPr>
              <a:t>Kök </a:t>
            </a:r>
            <a:r>
              <a:rPr lang="tr-TR" dirty="0">
                <a:solidFill>
                  <a:schemeClr val="bg1"/>
                </a:solidFill>
              </a:rPr>
              <a:t>hâlinde olan, ek almamış zarflardır: </a:t>
            </a:r>
            <a:r>
              <a:rPr lang="tr-TR" dirty="0" smtClean="0">
                <a:solidFill>
                  <a:schemeClr val="bg1"/>
                </a:solidFill>
              </a:rPr>
              <a:t>«</a:t>
            </a:r>
            <a:r>
              <a:rPr lang="tr-TR" b="1" dirty="0" smtClean="0">
                <a:solidFill>
                  <a:schemeClr val="bg1"/>
                </a:solidFill>
              </a:rPr>
              <a:t>yarın</a:t>
            </a:r>
            <a:r>
              <a:rPr lang="tr-TR" b="1" dirty="0">
                <a:solidFill>
                  <a:schemeClr val="bg1"/>
                </a:solidFill>
              </a:rPr>
              <a:t>, gece, geç, dün, pek, az, fazla, sık, iyi, çok, hiç, sabah, akşam, henüz</a:t>
            </a:r>
            <a:r>
              <a:rPr lang="tr-TR" b="1" dirty="0" smtClean="0">
                <a:solidFill>
                  <a:schemeClr val="bg1"/>
                </a:solidFill>
              </a:rPr>
              <a:t>...«</a:t>
            </a:r>
          </a:p>
          <a:p>
            <a:pPr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TÜREMİŞ ZARFLAR: </a:t>
            </a:r>
            <a:r>
              <a:rPr lang="tr-TR" dirty="0" smtClean="0">
                <a:solidFill>
                  <a:schemeClr val="bg1"/>
                </a:solidFill>
              </a:rPr>
              <a:t>Yapım </a:t>
            </a:r>
            <a:r>
              <a:rPr lang="tr-TR" dirty="0">
                <a:solidFill>
                  <a:schemeClr val="bg1"/>
                </a:solidFill>
              </a:rPr>
              <a:t>ekiyle veya yapım eki gibi kullanılmış bazı çekim ekleriyle yapılmış zarflardır: </a:t>
            </a:r>
            <a:r>
              <a:rPr lang="tr-TR" b="1" dirty="0" smtClean="0">
                <a:solidFill>
                  <a:schemeClr val="bg1"/>
                </a:solidFill>
              </a:rPr>
              <a:t>«sabırlı</a:t>
            </a:r>
            <a:r>
              <a:rPr lang="tr-TR" b="1" dirty="0">
                <a:solidFill>
                  <a:schemeClr val="bg1"/>
                </a:solidFill>
              </a:rPr>
              <a:t>, aylarca, önce, dostça, sınıfça, </a:t>
            </a:r>
            <a:r>
              <a:rPr lang="tr-TR" b="1" dirty="0" smtClean="0">
                <a:solidFill>
                  <a:schemeClr val="bg1"/>
                </a:solidFill>
              </a:rPr>
              <a:t>erken</a:t>
            </a:r>
            <a:r>
              <a:rPr lang="tr-TR" b="1" dirty="0">
                <a:solidFill>
                  <a:schemeClr val="bg1"/>
                </a:solidFill>
              </a:rPr>
              <a:t>, </a:t>
            </a:r>
            <a:r>
              <a:rPr lang="tr-TR" b="1" dirty="0" smtClean="0">
                <a:solidFill>
                  <a:schemeClr val="bg1"/>
                </a:solidFill>
              </a:rPr>
              <a:t>sabahleyin»</a:t>
            </a:r>
          </a:p>
          <a:p>
            <a:pPr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BİRLEŞİK ZARFLAR: </a:t>
            </a:r>
            <a:r>
              <a:rPr lang="tr-TR" dirty="0" smtClean="0">
                <a:solidFill>
                  <a:schemeClr val="bg1"/>
                </a:solidFill>
              </a:rPr>
              <a:t>Birden </a:t>
            </a:r>
            <a:r>
              <a:rPr lang="tr-TR" dirty="0">
                <a:solidFill>
                  <a:schemeClr val="bg1"/>
                </a:solidFill>
              </a:rPr>
              <a:t>fazla kelimenin bir araya gelip kaynaşarak oluşturdukları zarflardır: </a:t>
            </a:r>
            <a:r>
              <a:rPr lang="tr-TR" b="1" dirty="0">
                <a:solidFill>
                  <a:schemeClr val="bg1"/>
                </a:solidFill>
              </a:rPr>
              <a:t>"bugün, biraz, böyle, şöyle, birdenbire, niçin, ilk önce, nasıl..."</a:t>
            </a:r>
          </a:p>
          <a:p>
            <a:pPr>
              <a:defRPr/>
            </a:pPr>
            <a:r>
              <a:rPr 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ÖBEKLEŞMİŞ ZARFLAR: </a:t>
            </a:r>
            <a:r>
              <a:rPr lang="tr-TR" dirty="0" smtClean="0">
                <a:solidFill>
                  <a:schemeClr val="bg1"/>
                </a:solidFill>
              </a:rPr>
              <a:t>Birden </a:t>
            </a:r>
            <a:r>
              <a:rPr lang="tr-TR" dirty="0">
                <a:solidFill>
                  <a:schemeClr val="bg1"/>
                </a:solidFill>
              </a:rPr>
              <a:t>fazla kelimenin farklı yollarla (ikileme, edat grubu, zarf-fiil grubu) bir araya gelerek oluşturdukları zarflardır: "</a:t>
            </a:r>
            <a:r>
              <a:rPr lang="tr-TR" b="1" dirty="0">
                <a:solidFill>
                  <a:schemeClr val="bg1"/>
                </a:solidFill>
              </a:rPr>
              <a:t>hemen hemen, gece gündüz, er geç, ikide bir, aşağı yukarı, hemen şimdi, kırk yılda </a:t>
            </a:r>
            <a:r>
              <a:rPr lang="tr-TR" b="1" dirty="0" err="1" smtClean="0">
                <a:solidFill>
                  <a:schemeClr val="bg1"/>
                </a:solidFill>
              </a:rPr>
              <a:t>bir,öğleden</a:t>
            </a:r>
            <a:r>
              <a:rPr lang="tr-TR" b="1" dirty="0" smtClean="0">
                <a:solidFill>
                  <a:schemeClr val="bg1"/>
                </a:solidFill>
              </a:rPr>
              <a:t> sonra»</a:t>
            </a:r>
            <a:endParaRPr lang="tr-TR" b="1" dirty="0">
              <a:solidFill>
                <a:schemeClr val="bg1"/>
              </a:solidFill>
            </a:endParaRPr>
          </a:p>
          <a:p>
            <a:pPr>
              <a:defRPr/>
            </a:pP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15363" name="Picture 3" descr="C:\Users\Savaş\Desktop\Resi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39873"/>
            <a:ext cx="2815397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6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avaş\Desktop\13-blm-aizdan-aiza-iletiim-ve-pazarlama-21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6" y="16999"/>
            <a:ext cx="9120673" cy="406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827584" y="443711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rgbClr val="00B0F0"/>
                </a:solidFill>
              </a:rPr>
              <a:t>ALİ </a:t>
            </a:r>
            <a:r>
              <a:rPr lang="tr-TR" sz="3600" dirty="0" smtClean="0">
                <a:solidFill>
                  <a:srgbClr val="00B0F0"/>
                </a:solidFill>
              </a:rPr>
              <a:t>ÖZĞÜL </a:t>
            </a:r>
            <a:r>
              <a:rPr lang="tr-TR" sz="3600" dirty="0" smtClean="0">
                <a:solidFill>
                  <a:srgbClr val="00B0F0"/>
                </a:solidFill>
              </a:rPr>
              <a:t>                       MERT BULUT</a:t>
            </a:r>
            <a:endParaRPr lang="tr-TR" sz="3600" dirty="0">
              <a:solidFill>
                <a:srgbClr val="00B0F0"/>
              </a:solidFill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979712" y="5083443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>
                <a:hlinkClick r:id="rId3"/>
              </a:rPr>
              <a:t>         www.edebiyatogretmeni.net</a:t>
            </a:r>
            <a:r>
              <a:rPr lang="tr-TR" sz="3200" dirty="0" smtClean="0"/>
              <a:t> </a:t>
            </a: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329586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24" y="231114"/>
            <a:ext cx="6261000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2" descr="http://www.clipartlord.com/wp-content/uploads/2014/08/professor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76201"/>
            <a:ext cx="3581400" cy="6934201"/>
          </a:xfrm>
          <a:prstGeom prst="rect">
            <a:avLst/>
          </a:prstGeom>
          <a:noFill/>
        </p:spPr>
      </p:pic>
      <p:sp>
        <p:nvSpPr>
          <p:cNvPr id="5" name="Dikdörtgen 4"/>
          <p:cNvSpPr/>
          <p:nvPr/>
        </p:nvSpPr>
        <p:spPr>
          <a:xfrm>
            <a:off x="395536" y="620688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ZARFLAR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Eylemlerin, eylemsilerin, sıfatların ya da kendi türündeki sözcüklerin anlamlarını durum, zaman, miktar, yer-yön ve soru yönünden belirten, onların anlamlarını kısıp sınırlayan ya da güçlendiren sözcüklere “zarf” denir.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395536" y="2116577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786384" lvl="2" indent="-182880">
              <a:buClr>
                <a:schemeClr val="accent2">
                  <a:tint val="85000"/>
                  <a:satMod val="285000"/>
                </a:schemeClr>
              </a:buClr>
              <a:defRPr/>
            </a:pPr>
            <a:r>
              <a:rPr lang="tr-TR" sz="2000" dirty="0">
                <a:solidFill>
                  <a:schemeClr val="bg1"/>
                </a:solidFill>
              </a:rPr>
              <a:t>Yarın Ankara’ya gidecek. </a:t>
            </a:r>
            <a:r>
              <a:rPr lang="tr-TR" sz="2000" dirty="0">
                <a:solidFill>
                  <a:srgbClr val="FFFF00"/>
                </a:solidFill>
              </a:rPr>
              <a:t>(zaman)</a:t>
            </a:r>
          </a:p>
          <a:p>
            <a:pPr marL="786384" lvl="2" indent="-182880">
              <a:buClr>
                <a:schemeClr val="accent2">
                  <a:tint val="85000"/>
                  <a:satMod val="285000"/>
                </a:schemeClr>
              </a:buClr>
              <a:defRPr/>
            </a:pPr>
            <a:r>
              <a:rPr lang="tr-TR" sz="2000" dirty="0">
                <a:solidFill>
                  <a:schemeClr val="bg1"/>
                </a:solidFill>
              </a:rPr>
              <a:t>Öğrenciler içeri girdi. </a:t>
            </a:r>
            <a:r>
              <a:rPr lang="tr-TR" sz="2000" dirty="0">
                <a:solidFill>
                  <a:srgbClr val="FFFF00"/>
                </a:solidFill>
              </a:rPr>
              <a:t>(yer-yön)</a:t>
            </a:r>
          </a:p>
          <a:p>
            <a:pPr marL="786384" lvl="2" indent="-182880">
              <a:buClr>
                <a:schemeClr val="accent2">
                  <a:tint val="85000"/>
                  <a:satMod val="285000"/>
                </a:schemeClr>
              </a:buClr>
              <a:defRPr/>
            </a:pPr>
            <a:r>
              <a:rPr lang="tr-TR" sz="2000" dirty="0">
                <a:solidFill>
                  <a:schemeClr val="bg1"/>
                </a:solidFill>
              </a:rPr>
              <a:t>Bu yıl çok çalıştılar. </a:t>
            </a:r>
            <a:r>
              <a:rPr lang="tr-TR" sz="2000" dirty="0">
                <a:solidFill>
                  <a:srgbClr val="FFFF00"/>
                </a:solidFill>
              </a:rPr>
              <a:t>(ölçü)</a:t>
            </a:r>
          </a:p>
          <a:p>
            <a:pPr marL="786384" lvl="2" indent="-182880">
              <a:buClr>
                <a:schemeClr val="accent2">
                  <a:tint val="85000"/>
                  <a:satMod val="285000"/>
                </a:schemeClr>
              </a:buClr>
              <a:defRPr/>
            </a:pPr>
            <a:r>
              <a:rPr lang="tr-TR" sz="2000" dirty="0">
                <a:solidFill>
                  <a:schemeClr val="bg1"/>
                </a:solidFill>
              </a:rPr>
              <a:t>Sessizce yürüdüler. </a:t>
            </a:r>
            <a:r>
              <a:rPr lang="tr-TR" sz="2000" dirty="0">
                <a:solidFill>
                  <a:srgbClr val="FFFF00"/>
                </a:solidFill>
              </a:rPr>
              <a:t>(durum)</a:t>
            </a:r>
          </a:p>
          <a:p>
            <a:pPr marL="786384" lvl="2" indent="-182880">
              <a:buClr>
                <a:schemeClr val="accent2">
                  <a:tint val="85000"/>
                  <a:satMod val="285000"/>
                </a:schemeClr>
              </a:buClr>
              <a:defRPr/>
            </a:pPr>
            <a:r>
              <a:rPr lang="tr-TR" sz="2000" dirty="0">
                <a:solidFill>
                  <a:schemeClr val="bg1"/>
                </a:solidFill>
              </a:rPr>
              <a:t>Niçin dinlemiyorsunuz? </a:t>
            </a:r>
            <a:r>
              <a:rPr lang="tr-TR" sz="2000" dirty="0">
                <a:solidFill>
                  <a:srgbClr val="FFFF00"/>
                </a:solidFill>
              </a:rPr>
              <a:t>(soru)</a:t>
            </a:r>
          </a:p>
        </p:txBody>
      </p:sp>
    </p:spTree>
    <p:extLst>
      <p:ext uri="{BB962C8B-B14F-4D97-AF65-F5344CB8AC3E}">
        <p14:creationId xmlns:p14="http://schemas.microsoft.com/office/powerpoint/2010/main" val="365008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Konuşma, Balon, Metin, Sohbet, Iletişim, Mesaj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95934" y="0"/>
            <a:ext cx="5148063" cy="4581128"/>
          </a:xfrm>
          <a:prstGeom prst="rect">
            <a:avLst/>
          </a:prstGeom>
          <a:noFill/>
        </p:spPr>
      </p:pic>
      <p:pic>
        <p:nvPicPr>
          <p:cNvPr id="3" name="Picture 2" descr="http://img2.wikia.nocookie.net/__cb20140404095019/disney/images/f/ff/Ludwigp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912" cy="6019800"/>
          </a:xfrm>
          <a:prstGeom prst="rect">
            <a:avLst/>
          </a:prstGeom>
          <a:noFill/>
        </p:spPr>
      </p:pic>
      <p:sp>
        <p:nvSpPr>
          <p:cNvPr id="4" name="Dikdörtgen 3"/>
          <p:cNvSpPr/>
          <p:nvPr/>
        </p:nvSpPr>
        <p:spPr>
          <a:xfrm>
            <a:off x="4283966" y="188640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tr-TR" altLang="tr-TR" dirty="0" smtClean="0"/>
          </a:p>
          <a:p>
            <a:pPr algn="ctr"/>
            <a:r>
              <a:rPr lang="tr-TR" altLang="tr-TR" sz="2400" dirty="0" smtClean="0"/>
              <a:t>SIFAT-ZARF AYRIMI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altLang="tr-TR" dirty="0" smtClean="0"/>
              <a:t>Sıfatlarla zarfların ortak yanı, niteleyici ve belirtici adlar olmalarıdır.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altLang="tr-TR" dirty="0" smtClean="0"/>
              <a:t>Ayrılan yanı ise sıfatların adları, adılları; zarfların ise eylem ve eylem soylu sözcükleri niteleyip belirtmeleridir.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altLang="tr-TR" dirty="0" smtClean="0"/>
              <a:t>Zarflar da sıfatlar gibi çekim almazlar. </a:t>
            </a:r>
          </a:p>
        </p:txBody>
      </p:sp>
      <p:pic>
        <p:nvPicPr>
          <p:cNvPr id="18436" name="Picture 4" descr="C:\Users\Savaş\Desktop\ali\Yeni klasör\6f8b22b50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2095500"/>
            <a:ext cx="25431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17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ignopositivo.es/sites/all/themes/zen/zen-internals/images/blackboar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19" y="260648"/>
            <a:ext cx="6696744" cy="4617450"/>
          </a:xfrm>
          <a:prstGeom prst="rect">
            <a:avLst/>
          </a:prstGeom>
          <a:noFill/>
        </p:spPr>
      </p:pic>
      <p:pic>
        <p:nvPicPr>
          <p:cNvPr id="4" name="Picture 4" descr="http://appraisalnewsonline.typepad.com/photos/uncategorized/2007/09/19/professor_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76672"/>
            <a:ext cx="2236812" cy="5181551"/>
          </a:xfrm>
          <a:prstGeom prst="rect">
            <a:avLst/>
          </a:prstGeom>
          <a:noFill/>
        </p:spPr>
      </p:pic>
      <p:sp>
        <p:nvSpPr>
          <p:cNvPr id="5" name="Dikdörtgen 4"/>
          <p:cNvSpPr/>
          <p:nvPr/>
        </p:nvSpPr>
        <p:spPr>
          <a:xfrm>
            <a:off x="323528" y="6926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altLang="tr-TR" dirty="0" smtClean="0">
                <a:solidFill>
                  <a:schemeClr val="bg1"/>
                </a:solidFill>
              </a:rPr>
              <a:t>Nitelik bildiren kelime isimden önce kullanılırsa sıfat, fiilden önce kullanılırsa zarf olur. </a:t>
            </a:r>
          </a:p>
          <a:p>
            <a:endParaRPr lang="tr-TR" altLang="tr-TR" dirty="0" smtClean="0">
              <a:solidFill>
                <a:schemeClr val="bg1"/>
              </a:solidFill>
            </a:endParaRPr>
          </a:p>
          <a:p>
            <a:r>
              <a:rPr lang="tr-TR" altLang="tr-TR" dirty="0" smtClean="0">
                <a:solidFill>
                  <a:schemeClr val="bg1"/>
                </a:solidFill>
              </a:rPr>
              <a:t>   SIFAT----İSİM               ZARF----FİİL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 Güzel günler yakındır.   Futbolu güzel oynar.</a:t>
            </a:r>
            <a:endParaRPr lang="en-US" altLang="tr-T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9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Savaş\Desktop\ZARFLAR - Google'da Ara_files\zarfl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256584" cy="394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979712" y="332656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solidFill>
                  <a:schemeClr val="bg1"/>
                </a:solidFill>
              </a:rPr>
              <a:t>ZARFLAR 5’E AYRILIR</a:t>
            </a:r>
            <a:endParaRPr lang="tr-TR" sz="4000" dirty="0">
              <a:solidFill>
                <a:schemeClr val="bg1"/>
              </a:solidFill>
            </a:endParaRPr>
          </a:p>
        </p:txBody>
      </p:sp>
      <p:pic>
        <p:nvPicPr>
          <p:cNvPr id="7" name="Picture 4" descr="C:\Users\Savaş\Desktop\ali\Yeni klasör\sirinler-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" y="2852936"/>
            <a:ext cx="156210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79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vaş\Desktop\Resim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6632"/>
            <a:ext cx="6729412" cy="44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251520" y="548680"/>
            <a:ext cx="58326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tr-T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DURUM-HAL  ZARFLARI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Sadece eylemlerin ve eylemsilerin durumlarını bildiren tek sözcüklerdir. 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Eylem veya eylemsiye nasıl sorusunun sorulmasıyla bulunur. 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      Mehmet </a:t>
            </a:r>
            <a:r>
              <a:rPr lang="tr-TR" altLang="tr-TR" u="sng" dirty="0" smtClean="0">
                <a:solidFill>
                  <a:srgbClr val="FFFF00"/>
                </a:solidFill>
              </a:rPr>
              <a:t>hızlı</a:t>
            </a:r>
            <a:r>
              <a:rPr lang="tr-TR" altLang="tr-TR" dirty="0" smtClean="0">
                <a:solidFill>
                  <a:schemeClr val="bg1"/>
                </a:solidFill>
              </a:rPr>
              <a:t> koşardı. (Nasıl koşardı?)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    “</a:t>
            </a:r>
            <a:r>
              <a:rPr lang="tr-TR" altLang="tr-TR" u="sng" dirty="0" smtClean="0">
                <a:solidFill>
                  <a:srgbClr val="FFFF00"/>
                </a:solidFill>
              </a:rPr>
              <a:t>Ağır ağır</a:t>
            </a:r>
            <a:r>
              <a:rPr lang="tr-TR" altLang="tr-TR" dirty="0" smtClean="0">
                <a:solidFill>
                  <a:srgbClr val="FFFF00"/>
                </a:solidFill>
              </a:rPr>
              <a:t> </a:t>
            </a:r>
            <a:r>
              <a:rPr lang="tr-TR" altLang="tr-TR" dirty="0" smtClean="0">
                <a:solidFill>
                  <a:schemeClr val="bg1"/>
                </a:solidFill>
              </a:rPr>
              <a:t>çıkacaksın bu merdivenlerden”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      Eve </a:t>
            </a:r>
            <a:r>
              <a:rPr lang="tr-TR" altLang="tr-TR" u="sng" dirty="0" smtClean="0">
                <a:solidFill>
                  <a:srgbClr val="FFFF00"/>
                </a:solidFill>
              </a:rPr>
              <a:t>koşarak</a:t>
            </a:r>
            <a:r>
              <a:rPr lang="tr-TR" altLang="tr-TR" dirty="0" smtClean="0">
                <a:solidFill>
                  <a:schemeClr val="bg1"/>
                </a:solidFill>
              </a:rPr>
              <a:t> gittim.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      Derslerine </a:t>
            </a:r>
            <a:r>
              <a:rPr lang="tr-TR" altLang="tr-TR" u="sng" dirty="0" smtClean="0">
                <a:solidFill>
                  <a:srgbClr val="FFFF00"/>
                </a:solidFill>
              </a:rPr>
              <a:t>severek</a:t>
            </a:r>
            <a:r>
              <a:rPr lang="tr-TR" altLang="tr-TR" dirty="0" smtClean="0">
                <a:solidFill>
                  <a:schemeClr val="bg1"/>
                </a:solidFill>
              </a:rPr>
              <a:t> çalışıyordu.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Durum zarfları 7’ye ayrılır:</a:t>
            </a:r>
          </a:p>
          <a:p>
            <a:r>
              <a:rPr lang="tr-TR" altLang="tr-TR" dirty="0" smtClean="0">
                <a:solidFill>
                  <a:schemeClr val="bg1"/>
                </a:solidFill>
              </a:rPr>
              <a:t>Niteleme, kesinlik, yineleme, olasılık, </a:t>
            </a:r>
            <a:r>
              <a:rPr lang="tr-TR" altLang="tr-TR" dirty="0" err="1" smtClean="0">
                <a:solidFill>
                  <a:schemeClr val="bg1"/>
                </a:solidFill>
              </a:rPr>
              <a:t>yaklaşıklık</a:t>
            </a:r>
            <a:r>
              <a:rPr lang="tr-TR" altLang="tr-TR" dirty="0" smtClean="0">
                <a:solidFill>
                  <a:schemeClr val="bg1"/>
                </a:solidFill>
              </a:rPr>
              <a:t>, üleştirme ve sınırlama zarfları.</a:t>
            </a:r>
          </a:p>
        </p:txBody>
      </p:sp>
      <p:pic>
        <p:nvPicPr>
          <p:cNvPr id="5123" name="Picture 3" descr="C:\Users\Savaş\Desktop\1961-donald-dingue-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680"/>
            <a:ext cx="2304255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avaş\Desktop\ali\Yeni klasör\82d21d547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342" y="4518770"/>
            <a:ext cx="2981786" cy="189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64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avaş\Desktop\Resim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9" y="0"/>
            <a:ext cx="7065181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481581" y="653273"/>
            <a:ext cx="6250659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r-TR" sz="2400" dirty="0" smtClean="0">
                <a:solidFill>
                  <a:srgbClr val="FFFF00"/>
                </a:solidFill>
              </a:rPr>
              <a:t>NİTELEME ZARFI</a:t>
            </a:r>
          </a:p>
          <a:p>
            <a:r>
              <a:rPr lang="tr-TR" sz="1600" dirty="0" smtClean="0">
                <a:solidFill>
                  <a:schemeClr val="bg1"/>
                </a:solidFill>
              </a:rPr>
              <a:t>Eylemin </a:t>
            </a:r>
            <a:r>
              <a:rPr lang="tr-TR" sz="1600" dirty="0">
                <a:solidFill>
                  <a:schemeClr val="bg1"/>
                </a:solidFill>
              </a:rPr>
              <a:t>niteliğini, durumunu bildiren; </a:t>
            </a:r>
            <a:endParaRPr lang="tr-TR" sz="1600" dirty="0" smtClean="0">
              <a:solidFill>
                <a:schemeClr val="bg1"/>
              </a:solidFill>
            </a:endParaRPr>
          </a:p>
          <a:p>
            <a:r>
              <a:rPr lang="tr-TR" sz="1600" dirty="0" smtClean="0">
                <a:solidFill>
                  <a:schemeClr val="bg1"/>
                </a:solidFill>
              </a:rPr>
              <a:t>yükleme sorulan </a:t>
            </a:r>
            <a:r>
              <a:rPr lang="tr-TR" sz="1600" b="1" dirty="0" smtClean="0">
                <a:solidFill>
                  <a:schemeClr val="bg1"/>
                </a:solidFill>
              </a:rPr>
              <a:t>"NASIL"</a:t>
            </a:r>
            <a:r>
              <a:rPr lang="tr-TR" sz="1600" dirty="0" smtClean="0">
                <a:solidFill>
                  <a:schemeClr val="bg1"/>
                </a:solidFill>
              </a:rPr>
              <a:t> sorusuna cevap ve­ren zarflardır.</a:t>
            </a:r>
          </a:p>
          <a:p>
            <a:r>
              <a:rPr lang="tr-TR" sz="1600" dirty="0">
                <a:solidFill>
                  <a:schemeClr val="bg1"/>
                </a:solidFill>
              </a:rPr>
              <a:t>Bize bugün </a:t>
            </a:r>
            <a:r>
              <a:rPr lang="tr-TR" sz="1600" b="1" dirty="0">
                <a:solidFill>
                  <a:srgbClr val="FFFF00"/>
                </a:solidFill>
              </a:rPr>
              <a:t>soğuk</a:t>
            </a:r>
            <a:r>
              <a:rPr lang="tr-TR" sz="1600" dirty="0">
                <a:solidFill>
                  <a:srgbClr val="FFFF00"/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davrandı.</a:t>
            </a:r>
          </a:p>
          <a:p>
            <a:r>
              <a:rPr lang="tr-TR" sz="1600" b="1" dirty="0">
                <a:solidFill>
                  <a:srgbClr val="FFFF00"/>
                </a:solidFill>
              </a:rPr>
              <a:t>Güzel</a:t>
            </a:r>
            <a:r>
              <a:rPr lang="tr-TR" sz="1600" dirty="0">
                <a:solidFill>
                  <a:schemeClr val="bg1"/>
                </a:solidFill>
              </a:rPr>
              <a:t> konuşuyor</a:t>
            </a:r>
            <a:r>
              <a:rPr lang="tr-TR" sz="1600" dirty="0" smtClean="0">
                <a:solidFill>
                  <a:schemeClr val="bg1"/>
                </a:solidFill>
              </a:rPr>
              <a:t>.</a:t>
            </a:r>
          </a:p>
          <a:p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İkilime şeklinde olabilir</a:t>
            </a:r>
            <a:r>
              <a:rPr lang="tr-T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tr-TR" sz="1600" b="1" dirty="0">
                <a:solidFill>
                  <a:srgbClr val="FFFF00"/>
                </a:solidFill>
              </a:rPr>
              <a:t>Küçük küçük</a:t>
            </a:r>
            <a:r>
              <a:rPr lang="tr-TR" sz="1600" dirty="0">
                <a:solidFill>
                  <a:srgbClr val="FFFF00"/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doğradı.</a:t>
            </a:r>
          </a:p>
          <a:p>
            <a:r>
              <a:rPr lang="tr-TR" sz="1600" b="1" dirty="0">
                <a:solidFill>
                  <a:srgbClr val="FFFF00"/>
                </a:solidFill>
              </a:rPr>
              <a:t>Hızlı hızlı</a:t>
            </a:r>
            <a:r>
              <a:rPr lang="tr-TR" sz="1600" dirty="0">
                <a:solidFill>
                  <a:srgbClr val="FFFF00"/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anlattı</a:t>
            </a:r>
            <a:r>
              <a:rPr lang="tr-TR" sz="1600" dirty="0" smtClean="0">
                <a:solidFill>
                  <a:schemeClr val="bg1"/>
                </a:solidFill>
              </a:rPr>
              <a:t>.</a:t>
            </a:r>
          </a:p>
          <a:p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Eylemsi şeklinde olabilir</a:t>
            </a:r>
            <a:r>
              <a:rPr lang="tr-T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tr-TR" sz="1600" dirty="0">
                <a:solidFill>
                  <a:schemeClr val="bg1"/>
                </a:solidFill>
              </a:rPr>
              <a:t>Bu konuyu </a:t>
            </a:r>
            <a:r>
              <a:rPr lang="tr-TR" sz="1600" b="1" dirty="0">
                <a:solidFill>
                  <a:srgbClr val="FFFF00"/>
                </a:solidFill>
              </a:rPr>
              <a:t>konuşarak </a:t>
            </a:r>
            <a:r>
              <a:rPr lang="tr-TR" sz="1600" dirty="0">
                <a:solidFill>
                  <a:schemeClr val="bg1"/>
                </a:solidFill>
              </a:rPr>
              <a:t>çözebiliriz.</a:t>
            </a:r>
          </a:p>
          <a:p>
            <a:r>
              <a:rPr lang="tr-TR" sz="1600" dirty="0">
                <a:solidFill>
                  <a:schemeClr val="bg1"/>
                </a:solidFill>
              </a:rPr>
              <a:t>Bütün gün </a:t>
            </a:r>
            <a:r>
              <a:rPr lang="tr-TR" sz="1600" b="1" dirty="0">
                <a:solidFill>
                  <a:srgbClr val="FFFF00"/>
                </a:solidFill>
              </a:rPr>
              <a:t>bıkmadan </a:t>
            </a:r>
            <a:r>
              <a:rPr lang="tr-TR" sz="1600" dirty="0">
                <a:solidFill>
                  <a:schemeClr val="bg1"/>
                </a:solidFill>
              </a:rPr>
              <a:t>çalıştı</a:t>
            </a:r>
            <a:r>
              <a:rPr lang="tr-TR" sz="1600" dirty="0" smtClean="0">
                <a:solidFill>
                  <a:schemeClr val="bg1"/>
                </a:solidFill>
              </a:rPr>
              <a:t>.</a:t>
            </a:r>
          </a:p>
          <a:p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Pekiştirilmiş sözcük şeklinde olabilir</a:t>
            </a:r>
            <a:r>
              <a:rPr lang="tr-T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tr-TR" sz="1600" dirty="0">
                <a:solidFill>
                  <a:schemeClr val="bg1"/>
                </a:solidFill>
              </a:rPr>
              <a:t>Sıralar </a:t>
            </a:r>
            <a:r>
              <a:rPr lang="tr-TR" sz="1600" b="1" dirty="0">
                <a:solidFill>
                  <a:srgbClr val="FFFF00"/>
                </a:solidFill>
              </a:rPr>
              <a:t>bomboş</a:t>
            </a:r>
            <a:r>
              <a:rPr lang="tr-TR" sz="1600" dirty="0">
                <a:solidFill>
                  <a:srgbClr val="FFFF00"/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duruyor.</a:t>
            </a:r>
          </a:p>
          <a:p>
            <a:r>
              <a:rPr lang="tr-TR" sz="1600" dirty="0">
                <a:solidFill>
                  <a:schemeClr val="bg1"/>
                </a:solidFill>
              </a:rPr>
              <a:t>Örtüyü </a:t>
            </a:r>
            <a:r>
              <a:rPr lang="tr-TR" sz="1600" b="1" dirty="0">
                <a:solidFill>
                  <a:srgbClr val="FFFF00"/>
                </a:solidFill>
              </a:rPr>
              <a:t>simsiyah</a:t>
            </a:r>
            <a:r>
              <a:rPr lang="tr-TR" sz="1600" dirty="0">
                <a:solidFill>
                  <a:schemeClr val="bg1"/>
                </a:solidFill>
              </a:rPr>
              <a:t> yaptın</a:t>
            </a:r>
            <a:r>
              <a:rPr lang="tr-TR" sz="1600" dirty="0" smtClean="0">
                <a:solidFill>
                  <a:schemeClr val="bg1"/>
                </a:solidFill>
              </a:rPr>
              <a:t>.</a:t>
            </a:r>
          </a:p>
          <a:p>
            <a:r>
              <a:rPr lang="tr-TR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DİKKAT: </a:t>
            </a:r>
            <a:r>
              <a:rPr lang="tr-TR" sz="1600" dirty="0" smtClean="0"/>
              <a:t>Niteleme </a:t>
            </a:r>
            <a:r>
              <a:rPr lang="tr-TR" sz="1600" dirty="0"/>
              <a:t>sözcükleri addan önce gelir onu nitelerse </a:t>
            </a:r>
            <a:r>
              <a:rPr lang="tr-TR" sz="1600" b="1" dirty="0"/>
              <a:t>"niteleme sıfatı"</a:t>
            </a:r>
            <a:r>
              <a:rPr lang="tr-TR" sz="1600" dirty="0"/>
              <a:t>; eylemden veya eylemsiden önce gelir ve onu nitelerse </a:t>
            </a:r>
            <a:r>
              <a:rPr lang="tr-TR" sz="1600" b="1" dirty="0"/>
              <a:t>"niteleme zarfı"</a:t>
            </a:r>
            <a:r>
              <a:rPr lang="tr-TR" sz="1600" dirty="0"/>
              <a:t> olur.</a:t>
            </a:r>
          </a:p>
          <a:p>
            <a:r>
              <a:rPr lang="tr-TR" sz="1600" b="1" dirty="0">
                <a:solidFill>
                  <a:srgbClr val="FFFF00"/>
                </a:solidFill>
              </a:rPr>
              <a:t>Güzel</a:t>
            </a:r>
            <a:r>
              <a:rPr lang="tr-TR" sz="1600" dirty="0">
                <a:solidFill>
                  <a:srgbClr val="FFFF00"/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soru. (sıfat)           </a:t>
            </a:r>
          </a:p>
          <a:p>
            <a:r>
              <a:rPr lang="tr-TR" sz="1600" b="1" dirty="0">
                <a:solidFill>
                  <a:srgbClr val="FFFF00"/>
                </a:solidFill>
              </a:rPr>
              <a:t>Güzel </a:t>
            </a:r>
            <a:r>
              <a:rPr lang="tr-TR" sz="1600" dirty="0">
                <a:solidFill>
                  <a:schemeClr val="bg1"/>
                </a:solidFill>
              </a:rPr>
              <a:t>söyledin. (zarf)</a:t>
            </a:r>
          </a:p>
          <a:p>
            <a:endParaRPr lang="tr-TR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tr-TR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tr-TR" dirty="0"/>
          </a:p>
          <a:p>
            <a:endParaRPr lang="tr-TR" dirty="0">
              <a:solidFill>
                <a:schemeClr val="bg1"/>
              </a:solidFill>
            </a:endParaRPr>
          </a:p>
          <a:p>
            <a:endParaRPr lang="tr-TR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tr-TR" sz="2400" dirty="0" smtClean="0">
              <a:solidFill>
                <a:schemeClr val="bg1"/>
              </a:solidFill>
            </a:endParaRPr>
          </a:p>
        </p:txBody>
      </p:sp>
      <p:pic>
        <p:nvPicPr>
          <p:cNvPr id="6147" name="Picture 3" descr="C:\Users\Savaş\Desktop\Resi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894" y="584200"/>
            <a:ext cx="2961381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60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avaş\Desktop\Resim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6729413" cy="44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39552" y="620688"/>
            <a:ext cx="57606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</a:rPr>
              <a:t>Kesinlik Zarfları</a:t>
            </a:r>
          </a:p>
          <a:p>
            <a:r>
              <a:rPr lang="tr-TR" sz="1600" dirty="0"/>
              <a:t> </a:t>
            </a:r>
            <a:r>
              <a:rPr lang="tr-TR" sz="1600" dirty="0">
                <a:solidFill>
                  <a:schemeClr val="bg1"/>
                </a:solidFill>
              </a:rPr>
              <a:t>Asla, mutlaka, elbette, hiç, kesinlikle</a:t>
            </a:r>
            <a:r>
              <a:rPr lang="tr-TR" sz="1600" dirty="0" smtClean="0">
                <a:solidFill>
                  <a:schemeClr val="bg1"/>
                </a:solidFill>
              </a:rPr>
              <a:t>…</a:t>
            </a:r>
          </a:p>
          <a:p>
            <a:r>
              <a:rPr lang="tr-TR" sz="1600" dirty="0">
                <a:solidFill>
                  <a:schemeClr val="bg1"/>
                </a:solidFill>
              </a:rPr>
              <a:t>Onunla </a:t>
            </a:r>
            <a:r>
              <a:rPr lang="tr-TR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asla</a:t>
            </a:r>
            <a:r>
              <a:rPr lang="tr-TR" sz="1600" dirty="0">
                <a:solidFill>
                  <a:schemeClr val="bg1"/>
                </a:solidFill>
              </a:rPr>
              <a:t> görüşmem.  </a:t>
            </a:r>
          </a:p>
          <a:p>
            <a:r>
              <a:rPr lang="tr-TR" sz="1600" dirty="0">
                <a:solidFill>
                  <a:schemeClr val="bg1"/>
                </a:solidFill>
              </a:rPr>
              <a:t>Bu işi </a:t>
            </a:r>
            <a:r>
              <a:rPr lang="tr-TR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kesinlikle</a:t>
            </a:r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halledeceksin</a:t>
            </a:r>
            <a:r>
              <a:rPr lang="tr-TR" sz="16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tr-TR" sz="1600" b="1" dirty="0">
                <a:solidFill>
                  <a:srgbClr val="FFFF00"/>
                </a:solidFill>
              </a:rPr>
              <a:t>Yineleme (tekrar) </a:t>
            </a:r>
            <a:r>
              <a:rPr lang="tr-TR" sz="1600" b="1" dirty="0" smtClean="0">
                <a:solidFill>
                  <a:srgbClr val="FFFF00"/>
                </a:solidFill>
              </a:rPr>
              <a:t>Zarfları</a:t>
            </a:r>
          </a:p>
          <a:p>
            <a:r>
              <a:rPr lang="tr-TR" sz="1600" b="1" dirty="0">
                <a:solidFill>
                  <a:schemeClr val="bg1"/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Bir daha, tekrar, yine, yeniden</a:t>
            </a:r>
            <a:r>
              <a:rPr lang="tr-TR" sz="1600" dirty="0" smtClean="0">
                <a:solidFill>
                  <a:schemeClr val="bg1"/>
                </a:solidFill>
              </a:rPr>
              <a:t>...</a:t>
            </a:r>
          </a:p>
          <a:p>
            <a:r>
              <a:rPr lang="tr-TR" sz="1600" dirty="0">
                <a:solidFill>
                  <a:schemeClr val="bg1"/>
                </a:solidFill>
              </a:rPr>
              <a:t>Konuyu </a:t>
            </a:r>
            <a:r>
              <a:rPr lang="tr-TR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tekrar</a:t>
            </a:r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anlatmam.</a:t>
            </a:r>
          </a:p>
          <a:p>
            <a:r>
              <a:rPr lang="tr-TR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Yine</a:t>
            </a:r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otobüsü kaçırdım</a:t>
            </a:r>
            <a:r>
              <a:rPr lang="tr-TR" sz="1600" dirty="0" smtClean="0">
                <a:solidFill>
                  <a:schemeClr val="bg1"/>
                </a:solidFill>
              </a:rPr>
              <a:t>.</a:t>
            </a:r>
            <a:endParaRPr lang="tr-TR" sz="1600" dirty="0" smtClean="0">
              <a:solidFill>
                <a:srgbClr val="FFFF00"/>
              </a:solidFill>
            </a:endParaRPr>
          </a:p>
          <a:p>
            <a:pPr algn="ctr"/>
            <a:r>
              <a:rPr lang="tr-TR" sz="1600" b="1" dirty="0">
                <a:solidFill>
                  <a:srgbClr val="FFFF00"/>
                </a:solidFill>
              </a:rPr>
              <a:t>Olasılık Z</a:t>
            </a:r>
            <a:r>
              <a:rPr lang="tr-TR" sz="1600" b="1" dirty="0" smtClean="0">
                <a:solidFill>
                  <a:srgbClr val="FFFF00"/>
                </a:solidFill>
              </a:rPr>
              <a:t>arfları</a:t>
            </a:r>
          </a:p>
          <a:p>
            <a:r>
              <a:rPr lang="tr-TR" sz="1600" dirty="0" smtClean="0">
                <a:solidFill>
                  <a:schemeClr val="bg1"/>
                </a:solidFill>
              </a:rPr>
              <a:t>Belki</a:t>
            </a:r>
            <a:r>
              <a:rPr lang="tr-TR" sz="1600" dirty="0">
                <a:solidFill>
                  <a:schemeClr val="bg1"/>
                </a:solidFill>
              </a:rPr>
              <a:t>, sanırım, herhalde, galiba, zannımca...</a:t>
            </a:r>
          </a:p>
          <a:p>
            <a:r>
              <a:rPr lang="tr-TR" sz="1600" dirty="0">
                <a:solidFill>
                  <a:schemeClr val="bg1"/>
                </a:solidFill>
              </a:rPr>
              <a:t>Sana </a:t>
            </a:r>
            <a:r>
              <a:rPr lang="tr-TR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belki</a:t>
            </a:r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uğrarım.</a:t>
            </a:r>
          </a:p>
          <a:p>
            <a:r>
              <a:rPr lang="tr-TR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Sanırım</a:t>
            </a:r>
            <a:r>
              <a:rPr lang="tr-TR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  <a:r>
              <a:rPr lang="tr-TR" sz="1600" dirty="0">
                <a:solidFill>
                  <a:schemeClr val="bg1"/>
                </a:solidFill>
              </a:rPr>
              <a:t>arabası bozulmuş.</a:t>
            </a:r>
          </a:p>
          <a:p>
            <a:endParaRPr lang="tr-TR" dirty="0"/>
          </a:p>
          <a:p>
            <a:endParaRPr lang="tr-TR" dirty="0"/>
          </a:p>
        </p:txBody>
      </p:sp>
      <p:pic>
        <p:nvPicPr>
          <p:cNvPr id="7171" name="Picture 3" descr="C:\Users\Savaş\Desktop\Resim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37808"/>
            <a:ext cx="18002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43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avaş\Desktop\Resim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390"/>
            <a:ext cx="6840760" cy="483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39552" y="548680"/>
            <a:ext cx="61206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b="1" dirty="0" smtClean="0">
                <a:solidFill>
                  <a:srgbClr val="FFFF00"/>
                </a:solidFill>
              </a:rPr>
              <a:t>Üleştirme Zarfları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Üleştirmeli </a:t>
            </a:r>
            <a:r>
              <a:rPr lang="tr-TR" dirty="0">
                <a:solidFill>
                  <a:schemeClr val="bg1"/>
                </a:solidFill>
              </a:rPr>
              <a:t>sayı kelimelerinin genellikle ikileme biçiminde fiil ve fiilimsilere yönelik olarak kullanılmasıdır. </a:t>
            </a:r>
            <a:endParaRPr lang="tr-TR" dirty="0" smtClean="0">
              <a:solidFill>
                <a:schemeClr val="bg1"/>
              </a:solidFill>
            </a:endParaRPr>
          </a:p>
          <a:p>
            <a:r>
              <a:rPr lang="tr-TR" dirty="0">
                <a:solidFill>
                  <a:schemeClr val="bg1"/>
                </a:solidFill>
              </a:rPr>
              <a:t>İçeriye </a:t>
            </a:r>
            <a:r>
              <a:rPr lang="tr-TR" u="sng" dirty="0">
                <a:solidFill>
                  <a:srgbClr val="FFFF00"/>
                </a:solidFill>
              </a:rPr>
              <a:t>ikişer ikişer</a:t>
            </a:r>
            <a:r>
              <a:rPr lang="tr-TR" dirty="0">
                <a:solidFill>
                  <a:schemeClr val="bg1"/>
                </a:solidFill>
              </a:rPr>
              <a:t> girin.</a:t>
            </a: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u="sng" dirty="0">
                <a:solidFill>
                  <a:srgbClr val="FFFF00"/>
                </a:solidFill>
              </a:rPr>
              <a:t>Teker teker</a:t>
            </a:r>
            <a:r>
              <a:rPr lang="tr-TR" dirty="0">
                <a:solidFill>
                  <a:schemeClr val="bg1"/>
                </a:solidFill>
              </a:rPr>
              <a:t> gelin</a:t>
            </a:r>
            <a:r>
              <a:rPr lang="tr-TR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tr-TR" b="1" dirty="0">
                <a:solidFill>
                  <a:srgbClr val="FFFF00"/>
                </a:solidFill>
              </a:rPr>
              <a:t>Sınırlama Z</a:t>
            </a:r>
            <a:r>
              <a:rPr lang="tr-TR" b="1" dirty="0" smtClean="0">
                <a:solidFill>
                  <a:srgbClr val="FFFF00"/>
                </a:solidFill>
              </a:rPr>
              <a:t>arfları</a:t>
            </a:r>
          </a:p>
          <a:p>
            <a:r>
              <a:rPr lang="tr-TR" dirty="0"/>
              <a:t> </a:t>
            </a:r>
            <a:r>
              <a:rPr lang="tr-TR" dirty="0">
                <a:solidFill>
                  <a:schemeClr val="bg1"/>
                </a:solidFill>
              </a:rPr>
              <a:t>Artık, yalnız, ancak</a:t>
            </a:r>
            <a:r>
              <a:rPr lang="tr-TR" dirty="0" smtClean="0">
                <a:solidFill>
                  <a:schemeClr val="bg1"/>
                </a:solidFill>
              </a:rPr>
              <a:t>...</a:t>
            </a:r>
          </a:p>
          <a:p>
            <a:r>
              <a:rPr lang="tr-TR" b="1" dirty="0">
                <a:solidFill>
                  <a:srgbClr val="FFFF00"/>
                </a:solidFill>
              </a:rPr>
              <a:t>Artık</a:t>
            </a:r>
            <a:r>
              <a:rPr lang="tr-TR" dirty="0">
                <a:solidFill>
                  <a:srgbClr val="FFFF00"/>
                </a:solidFill>
              </a:rPr>
              <a:t> </a:t>
            </a:r>
            <a:r>
              <a:rPr lang="tr-TR" dirty="0">
                <a:solidFill>
                  <a:schemeClr val="bg1"/>
                </a:solidFill>
              </a:rPr>
              <a:t>tahammülüm kalmadı.</a:t>
            </a:r>
          </a:p>
          <a:p>
            <a:r>
              <a:rPr lang="tr-TR" dirty="0">
                <a:solidFill>
                  <a:schemeClr val="bg1"/>
                </a:solidFill>
              </a:rPr>
              <a:t>Sana </a:t>
            </a:r>
            <a:r>
              <a:rPr lang="tr-TR" b="1" dirty="0">
                <a:solidFill>
                  <a:srgbClr val="FFFF00"/>
                </a:solidFill>
              </a:rPr>
              <a:t>yalnız</a:t>
            </a:r>
            <a:r>
              <a:rPr lang="tr-TR" b="1" dirty="0">
                <a:solidFill>
                  <a:schemeClr val="bg1"/>
                </a:solidFill>
              </a:rPr>
              <a:t> </a:t>
            </a:r>
            <a:r>
              <a:rPr lang="tr-TR" dirty="0">
                <a:solidFill>
                  <a:schemeClr val="bg1"/>
                </a:solidFill>
              </a:rPr>
              <a:t>iki bin lira verebilirim.</a:t>
            </a:r>
          </a:p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  <a:p>
            <a:endParaRPr lang="tr-TR" dirty="0"/>
          </a:p>
        </p:txBody>
      </p:sp>
      <p:pic>
        <p:nvPicPr>
          <p:cNvPr id="8195" name="Picture 3" descr="C:\Users\Savaş\Desktop\1961-donald-dingue-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661" y="1124744"/>
            <a:ext cx="1907704" cy="443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5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Blackboard1</Template>
  <TotalTime>283</TotalTime>
  <Words>545</Words>
  <Application>Microsoft Office PowerPoint</Application>
  <PresentationFormat>Ekran Gösterisi (4:3)</PresentationFormat>
  <Paragraphs>104</Paragraphs>
  <Slides>17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21" baseType="lpstr">
      <vt:lpstr>Arial</vt:lpstr>
      <vt:lpstr>Calibri</vt:lpstr>
      <vt:lpstr>Segoe Print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Savaş</dc:creator>
  <cp:lastModifiedBy>Yusuf Kenan</cp:lastModifiedBy>
  <cp:revision>23</cp:revision>
  <dcterms:created xsi:type="dcterms:W3CDTF">2015-04-11T09:46:01Z</dcterms:created>
  <dcterms:modified xsi:type="dcterms:W3CDTF">2015-05-01T13:51:03Z</dcterms:modified>
</cp:coreProperties>
</file>